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5"/>
  </p:notesMasterIdLst>
  <p:sldIdLst>
    <p:sldId id="328" r:id="rId2"/>
    <p:sldId id="282" r:id="rId3"/>
    <p:sldId id="329" r:id="rId4"/>
    <p:sldId id="330" r:id="rId5"/>
    <p:sldId id="332" r:id="rId6"/>
    <p:sldId id="333" r:id="rId7"/>
    <p:sldId id="334" r:id="rId8"/>
    <p:sldId id="340" r:id="rId9"/>
    <p:sldId id="341" r:id="rId10"/>
    <p:sldId id="335" r:id="rId11"/>
    <p:sldId id="331" r:id="rId12"/>
    <p:sldId id="337" r:id="rId13"/>
    <p:sldId id="336" r:id="rId14"/>
    <p:sldId id="338" r:id="rId15"/>
    <p:sldId id="342" r:id="rId16"/>
    <p:sldId id="339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282"/>
            <p14:sldId id="329"/>
            <p14:sldId id="330"/>
          </p14:sldIdLst>
        </p14:section>
        <p14:section name="Navicat的使用" id="{4CA25D56-77E5-E143-A926-70E371D2739A}">
          <p14:sldIdLst>
            <p14:sldId id="332"/>
            <p14:sldId id="333"/>
            <p14:sldId id="334"/>
            <p14:sldId id="340"/>
            <p14:sldId id="341"/>
            <p14:sldId id="335"/>
          </p14:sldIdLst>
        </p14:section>
        <p14:section name="SQL语句" id="{26CBA7D4-52FD-694D-AB83-B8B396441691}">
          <p14:sldIdLst>
            <p14:sldId id="331"/>
            <p14:sldId id="337"/>
            <p14:sldId id="336"/>
          </p14:sldIdLst>
        </p14:section>
        <p14:section name="DDL" id="{3907853C-31AD-E648-A97A-8865B60F2D11}">
          <p14:sldIdLst>
            <p14:sldId id="338"/>
            <p14:sldId id="342"/>
            <p14:sldId id="339"/>
          </p14:sldIdLst>
        </p14:section>
        <p14:section name="DML" id="{F360A2BB-B7EB-0C44-BC0C-A370199DD190}">
          <p14:sldIdLst>
            <p14:sldId id="343"/>
            <p14:sldId id="344"/>
            <p14:sldId id="345"/>
          </p14:sldIdLst>
        </p14:section>
        <p14:section name="条件语句" id="{160188E9-358A-EB40-A8D3-A361734E103A}">
          <p14:sldIdLst>
            <p14:sldId id="346"/>
            <p14:sldId id="347"/>
          </p14:sldIdLst>
        </p14:section>
        <p14:section name="DQL" id="{0C551E3D-C5D3-8D40-B2E6-A3FA18E4F965}">
          <p14:sldIdLst>
            <p14:sldId id="348"/>
            <p14:sldId id="350"/>
            <p14:sldId id="349"/>
          </p14:sldIdLst>
        </p14:section>
        <p14:section name="排序" id="{349DF9C0-2BEF-8A48-A7A2-2A347191A0BC}">
          <p14:sldIdLst>
            <p14:sldId id="351"/>
          </p14:sldIdLst>
        </p14:section>
        <p14:section name="limit" id="{57A00B38-330C-7246-9269-E35408F49142}">
          <p14:sldIdLst>
            <p14:sldId id="352"/>
            <p14:sldId id="353"/>
          </p14:sldIdLst>
        </p14:section>
        <p14:section name="约束" id="{0C78E56E-2171-4B43-90C5-2998FE036B58}">
          <p14:sldIdLst>
            <p14:sldId id="354"/>
            <p14:sldId id="355"/>
            <p14:sldId id="356"/>
            <p14:sldId id="357"/>
            <p14:sldId id="358"/>
          </p14:sldIdLst>
        </p14:section>
        <p14:section name="表连接" id="{9D9D3F81-95EE-0B46-AC72-8899B6F9BF1D}">
          <p14:sldIdLst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954" autoAdjust="0"/>
  </p:normalViewPr>
  <p:slideViewPr>
    <p:cSldViewPr snapToGrid="0" snapToObjects="1">
      <p:cViewPr varScale="1">
        <p:scale>
          <a:sx n="103" d="100"/>
          <a:sy n="103" d="100"/>
        </p:scale>
        <p:origin x="-23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26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5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SQLite</a:t>
            </a:r>
            <a:r>
              <a:rPr kumimoji="1" lang="zh-CN" altLang="en-US"/>
              <a:t>基础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课堂练习</a:t>
            </a:r>
            <a:endParaRPr kumimoji="1"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新建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张学生表，包含字段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 ：学号（唯一标识，要求自动增长）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 ：姓名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age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：年龄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score</a:t>
            </a:r>
            <a:r>
              <a:rPr kumimoji="1" lang="zh-CN" altLang="en-US" sz="1800" smtClean="0"/>
              <a:t> ：分数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r>
              <a:rPr kumimoji="1" lang="zh-CN" altLang="en-US" sz="1800" smtClean="0"/>
              <a:t>录入下列数据到数据库中</a:t>
            </a:r>
            <a:endParaRPr kumimoji="1" lang="en-US" altLang="zh-CN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85160"/>
              </p:ext>
            </p:extLst>
          </p:nvPr>
        </p:nvGraphicFramePr>
        <p:xfrm>
          <a:off x="498474" y="4293591"/>
          <a:ext cx="6096000" cy="148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id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name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age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score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jack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95.5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rose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jim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98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1" y="1503253"/>
            <a:ext cx="8370200" cy="4689459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如何在程序运行过程中操作数据库中的数据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那得先学会使用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 smtClean="0"/>
          </a:p>
          <a:p>
            <a:r>
              <a:rPr kumimoji="1" lang="zh-CN" altLang="en-US" sz="1800" smtClean="0"/>
              <a:t>什么是</a:t>
            </a:r>
            <a:r>
              <a:rPr kumimoji="1" lang="en-US" altLang="zh-CN" sz="1800" smtClean="0"/>
              <a:t>SQL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/>
              <a:t>structured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query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language</a:t>
            </a:r>
            <a:r>
              <a:rPr kumimoji="1" lang="zh-CN" altLang="en-US" sz="1800" smtClean="0"/>
              <a:t>）：结构化查询语言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是一种对关系型数据库中的数据进行</a:t>
            </a:r>
            <a:r>
              <a:rPr kumimoji="1" lang="zh-CN" altLang="en-US" sz="1800" smtClean="0">
                <a:solidFill>
                  <a:srgbClr val="FF0000"/>
                </a:solidFill>
              </a:rPr>
              <a:t>定义</a:t>
            </a:r>
            <a:r>
              <a:rPr kumimoji="1" lang="zh-CN" altLang="en-US" sz="1800" smtClean="0"/>
              <a:t>和</a:t>
            </a:r>
            <a:r>
              <a:rPr kumimoji="1" lang="zh-CN" altLang="en-US" sz="1800" smtClean="0">
                <a:solidFill>
                  <a:srgbClr val="FF0000"/>
                </a:solidFill>
              </a:rPr>
              <a:t>操作</a:t>
            </a:r>
            <a:r>
              <a:rPr kumimoji="1" lang="zh-CN" altLang="en-US" sz="1800" smtClean="0"/>
              <a:t>的语言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lang="zh-CN" altLang="en-US" sz="1800"/>
              <a:t>语言简洁，语法简单，好学好用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什么是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语言编写出来的句子</a:t>
            </a:r>
            <a:r>
              <a:rPr kumimoji="1" lang="en-US" altLang="zh-CN" sz="1800" smtClean="0"/>
              <a:t>\</a:t>
            </a:r>
            <a:r>
              <a:rPr kumimoji="1" lang="zh-CN" altLang="en-US" sz="1800" smtClean="0"/>
              <a:t>代码，就是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在程序运行过程中，要想操作（增删改查，</a:t>
            </a:r>
            <a:r>
              <a:rPr lang="en-US" altLang="zh-CN" sz="1800"/>
              <a:t>CRUD</a:t>
            </a:r>
            <a:r>
              <a:rPr kumimoji="1" lang="zh-CN" altLang="en-US" sz="1800" smtClean="0"/>
              <a:t>）数据库中的数据，必须使用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8530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88984"/>
            <a:ext cx="8370200" cy="4717997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语句的特点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不区分大小写（比如数据库认为</a:t>
            </a:r>
            <a:r>
              <a:rPr kumimoji="1" lang="en-US" altLang="zh-CN" sz="1800" smtClean="0"/>
              <a:t>user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UsEr</a:t>
            </a:r>
            <a:r>
              <a:rPr kumimoji="1" lang="zh-CN" altLang="en-US" sz="1800" smtClean="0"/>
              <a:t>是一样的）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每条语句都必须以分号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结尾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中的常用关键字有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select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insert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update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delete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from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create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where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desc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order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by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group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alter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view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index</a:t>
            </a:r>
            <a:r>
              <a:rPr kumimoji="1" lang="zh-CN" altLang="en-US" sz="1800" smtClean="0"/>
              <a:t>等等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数据库中不可以使用关键字来命名表、字段</a:t>
            </a:r>
            <a:endParaRPr kumimoji="1" lang="en-US" altLang="zh-CN" sz="1800"/>
          </a:p>
          <a:p>
            <a:pPr>
              <a:buFont typeface="Arial"/>
              <a:buChar char="•"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707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语句的种类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数据定义语句（</a:t>
            </a:r>
            <a:r>
              <a:rPr kumimoji="1" lang="en-US" altLang="zh-CN" sz="1800" smtClean="0"/>
              <a:t>DDL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</a:t>
            </a:r>
            <a:r>
              <a:rPr lang="en-US" altLang="zh-CN" sz="1800" smtClean="0"/>
              <a:t>Definition</a:t>
            </a:r>
            <a:r>
              <a:rPr lang="zh-CN" altLang="en-US" sz="1800" smtClean="0"/>
              <a:t> </a:t>
            </a:r>
            <a:r>
              <a:rPr kumimoji="1" lang="en-US" altLang="zh-CN" sz="1800" smtClean="0"/>
              <a:t>Language</a:t>
            </a:r>
            <a:r>
              <a:rPr kumimoji="1" lang="zh-CN" altLang="en-US" sz="1800" smtClean="0"/>
              <a:t>）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包括</a:t>
            </a: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/>
              <a:t>等操作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在数据库中创建新表或删除表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或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）</a:t>
            </a:r>
            <a:endParaRPr kumimoji="1" lang="zh-CN" altLang="en-US" sz="1800"/>
          </a:p>
          <a:p>
            <a:endParaRPr kumimoji="1" lang="zh-CN" altLang="en-US" sz="1800"/>
          </a:p>
          <a:p>
            <a:r>
              <a:rPr kumimoji="1" lang="zh-CN" altLang="en-US" sz="1800" smtClean="0"/>
              <a:t>数据操作语句（</a:t>
            </a:r>
            <a:r>
              <a:rPr kumimoji="1" lang="en-US" altLang="zh-CN" sz="1800"/>
              <a:t>DML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Manipulation Language</a:t>
            </a:r>
            <a:r>
              <a:rPr kumimoji="1" lang="zh-CN" altLang="en-US" sz="1800"/>
              <a:t>）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包括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insert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>
                <a:solidFill>
                  <a:srgbClr val="FF0000"/>
                </a:solidFill>
              </a:rPr>
              <a:t>update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delete</a:t>
            </a:r>
            <a:r>
              <a:rPr kumimoji="1" lang="zh-CN" altLang="en-US" sz="1800"/>
              <a:t>等操作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上面的</a:t>
            </a:r>
            <a:r>
              <a:rPr kumimoji="1" lang="en-US" altLang="zh-CN" sz="1800" smtClean="0"/>
              <a:t>3</a:t>
            </a:r>
            <a:r>
              <a:rPr kumimoji="1" lang="zh-CN" altLang="en-US" sz="1800" smtClean="0"/>
              <a:t>种操作分别用于添加、修改、删除表中的数据</a:t>
            </a:r>
            <a:endParaRPr kumimoji="1" lang="zh-CN" altLang="en-US" sz="1800"/>
          </a:p>
          <a:p>
            <a:endParaRPr kumimoji="1" lang="zh-CN" altLang="en-US" sz="1800"/>
          </a:p>
          <a:p>
            <a:r>
              <a:rPr kumimoji="1" lang="zh-CN" altLang="en-US" sz="1800" smtClean="0"/>
              <a:t>数据查询语句（</a:t>
            </a:r>
            <a:r>
              <a:rPr kumimoji="1" lang="en-US" altLang="zh-CN" sz="1800"/>
              <a:t>DQL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Query Language</a:t>
            </a:r>
            <a:r>
              <a:rPr kumimoji="1" lang="zh-CN" altLang="en-US" sz="1800"/>
              <a:t>）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可以用于查询获得表中的数据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关键字</a:t>
            </a: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zh-CN" altLang="en-US" sz="1800" smtClean="0"/>
              <a:t>是</a:t>
            </a:r>
            <a:r>
              <a:rPr kumimoji="1" lang="en-US" altLang="zh-CN" sz="1800"/>
              <a:t>DQL</a:t>
            </a:r>
            <a:r>
              <a:rPr kumimoji="1" lang="zh-CN" altLang="en-US" sz="1800"/>
              <a:t>（也是所有</a:t>
            </a:r>
            <a:r>
              <a:rPr kumimoji="1" lang="en-US" altLang="zh-CN" sz="1800"/>
              <a:t>SQL</a:t>
            </a:r>
            <a:r>
              <a:rPr kumimoji="1" lang="zh-CN" altLang="en-US" sz="1800"/>
              <a:t>）用得</a:t>
            </a:r>
            <a:r>
              <a:rPr kumimoji="1" lang="zh-CN" altLang="en-US" sz="1800" smtClean="0"/>
              <a:t>最多的操作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其</a:t>
            </a:r>
            <a:r>
              <a:rPr kumimoji="1" lang="zh-CN" altLang="en-US" sz="1800"/>
              <a:t>他</a:t>
            </a:r>
            <a:r>
              <a:rPr kumimoji="1" lang="en-US" altLang="zh-CN" sz="1800"/>
              <a:t>DQL</a:t>
            </a:r>
            <a:r>
              <a:rPr kumimoji="1" lang="zh-CN" altLang="en-US" sz="1800" smtClean="0"/>
              <a:t>常用的关键字有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/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order</a:t>
            </a:r>
            <a:r>
              <a:rPr kumimoji="1" lang="zh-CN" altLang="zh-CN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by</a:t>
            </a:r>
            <a:r>
              <a:rPr kumimoji="1" lang="zh-CN" altLang="en-US" sz="1800" smtClean="0"/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group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by</a:t>
            </a:r>
            <a:r>
              <a:rPr kumimoji="1" lang="zh-CN" altLang="en-US" sz="1800"/>
              <a:t>和</a:t>
            </a:r>
            <a:r>
              <a:rPr kumimoji="1" lang="en-US" altLang="zh-CN" sz="1800">
                <a:solidFill>
                  <a:srgbClr val="FF0000"/>
                </a:solidFill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8200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创表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create table </a:t>
            </a:r>
            <a:r>
              <a:rPr kumimoji="1" lang="zh-TW" altLang="en-US" sz="1800"/>
              <a:t>表名 </a:t>
            </a:r>
            <a:r>
              <a:rPr kumimoji="1" lang="en-US" altLang="zh-TW" sz="1800"/>
              <a:t>(</a:t>
            </a:r>
            <a:r>
              <a:rPr kumimoji="1" lang="zh-TW" altLang="en-US" sz="1800"/>
              <a:t>字段名</a:t>
            </a:r>
            <a:r>
              <a:rPr kumimoji="1" lang="en-US" altLang="zh-TW" sz="1800"/>
              <a:t>1 </a:t>
            </a:r>
            <a:r>
              <a:rPr kumimoji="1" lang="zh-TW" altLang="en-US" sz="1800"/>
              <a:t>字段类型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字段名</a:t>
            </a:r>
            <a:r>
              <a:rPr kumimoji="1" lang="en-US" altLang="zh-TW" sz="1800"/>
              <a:t>2 </a:t>
            </a:r>
            <a:r>
              <a:rPr kumimoji="1" lang="zh-TW" altLang="en-US" sz="1800"/>
              <a:t>字段类型</a:t>
            </a:r>
            <a:r>
              <a:rPr kumimoji="1" lang="en-US" altLang="zh-TW" sz="1800"/>
              <a:t>2, …</a:t>
            </a:r>
            <a:r>
              <a:rPr kumimoji="1" lang="en-US" altLang="zh-TW" sz="1800" smtClean="0"/>
              <a:t>)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 table if not exists </a:t>
            </a:r>
            <a:r>
              <a:rPr kumimoji="1" lang="zh-CN" altLang="en-US" sz="1800"/>
              <a:t>表名 </a:t>
            </a:r>
            <a:r>
              <a:rPr kumimoji="1" lang="en-US" altLang="zh-CN" sz="1800"/>
              <a:t>(</a:t>
            </a:r>
            <a:r>
              <a:rPr kumimoji="1" lang="zh-CN" altLang="en-US" sz="1800"/>
              <a:t>字段名</a:t>
            </a:r>
            <a:r>
              <a:rPr kumimoji="1" lang="en-US" altLang="zh-CN" sz="1800"/>
              <a:t>1 </a:t>
            </a:r>
            <a:r>
              <a:rPr kumimoji="1" lang="zh-CN" altLang="en-US" sz="1800"/>
              <a:t>字段类型</a:t>
            </a:r>
            <a:r>
              <a:rPr kumimoji="1" lang="en-US" altLang="zh-CN" sz="1800"/>
              <a:t>1, </a:t>
            </a:r>
            <a:r>
              <a:rPr kumimoji="1" lang="zh-CN" altLang="en-US" sz="1800"/>
              <a:t>字段名</a:t>
            </a:r>
            <a:r>
              <a:rPr kumimoji="1" lang="en-US" altLang="zh-CN" sz="1800"/>
              <a:t>2 </a:t>
            </a:r>
            <a:r>
              <a:rPr kumimoji="1" lang="zh-CN" altLang="en-US" sz="1800"/>
              <a:t>字段类型</a:t>
            </a:r>
            <a:r>
              <a:rPr kumimoji="1" lang="en-US" altLang="zh-CN" sz="1800"/>
              <a:t>2, …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/>
              <a:t>(id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inetger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score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real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489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字段类型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/>
              <a:t>SQLite</a:t>
            </a:r>
            <a:r>
              <a:rPr kumimoji="1" lang="zh-CN" altLang="en-US" sz="1800" smtClean="0"/>
              <a:t>将数据划分为以下几种存储类型</a:t>
            </a:r>
            <a:r>
              <a:rPr kumimoji="1" lang="zh-CN" altLang="en-US" sz="1800"/>
              <a:t>：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整型值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real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浮点值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text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文本字符串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blob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二进制数据（比如文件）</a:t>
            </a:r>
          </a:p>
          <a:p>
            <a:endParaRPr kumimoji="1" lang="zh-CN" altLang="en-US" sz="1800"/>
          </a:p>
          <a:p>
            <a:r>
              <a:rPr kumimoji="1" lang="zh-CN" altLang="en-US" sz="1800"/>
              <a:t>实际上</a:t>
            </a:r>
            <a:r>
              <a:rPr kumimoji="1" lang="en-US" altLang="zh-CN" sz="1800"/>
              <a:t>SQLite</a:t>
            </a:r>
            <a:r>
              <a:rPr kumimoji="1" lang="zh-CN" altLang="en-US" sz="1800" smtClean="0"/>
              <a:t>是无类型的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就算声明为</a:t>
            </a: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类型，还是能存储字符串文本（</a:t>
            </a:r>
            <a:r>
              <a:rPr kumimoji="1" lang="zh-CN" altLang="en-US" sz="1800" smtClean="0">
                <a:solidFill>
                  <a:srgbClr val="FF0000"/>
                </a:solidFill>
              </a:rPr>
              <a:t>主键除外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建表时</a:t>
            </a:r>
            <a:r>
              <a:rPr kumimoji="1" lang="zh-CN" altLang="en-US" sz="1800"/>
              <a:t>声明啥类型或者不声明类型都可以，也就意味着创表语句可以这么写：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create table </a:t>
            </a:r>
            <a:r>
              <a:rPr kumimoji="1" lang="en-US" altLang="zh-CN" sz="1800"/>
              <a:t>t_student(name, age);</a:t>
            </a:r>
          </a:p>
          <a:p>
            <a:endParaRPr kumimoji="1" lang="en-US" altLang="zh-CN" sz="1800"/>
          </a:p>
          <a:p>
            <a:r>
              <a:rPr kumimoji="1" lang="zh-CN" altLang="en-US" sz="1800"/>
              <a:t>为了保持良好的编程规范、方便程序员之间的交流，编写建表语句的时候最好加上每个字段的具体类型</a:t>
            </a:r>
          </a:p>
        </p:txBody>
      </p:sp>
    </p:spTree>
    <p:extLst>
      <p:ext uri="{BB962C8B-B14F-4D97-AF65-F5344CB8AC3E}">
        <p14:creationId xmlns:p14="http://schemas.microsoft.com/office/powerpoint/2010/main" val="9722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删表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smtClean="0">
                <a:solidFill>
                  <a:srgbClr val="FF0000"/>
                </a:solidFill>
              </a:rPr>
              <a:t>table </a:t>
            </a:r>
            <a:r>
              <a:rPr kumimoji="1" lang="zh-TW" altLang="en-US" sz="1800" smtClean="0"/>
              <a:t>表名</a:t>
            </a:r>
            <a:r>
              <a:rPr kumimoji="1" lang="en-US" altLang="zh-TW" sz="1800" smtClean="0"/>
              <a:t>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drop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 </a:t>
            </a:r>
            <a:r>
              <a:rPr kumimoji="1" lang="en-US" altLang="zh-CN" sz="1800">
                <a:solidFill>
                  <a:srgbClr val="FF0000"/>
                </a:solidFill>
              </a:rPr>
              <a:t>if </a:t>
            </a:r>
            <a:r>
              <a:rPr kumimoji="1" lang="en-US" altLang="zh-CN" sz="1800" smtClean="0">
                <a:solidFill>
                  <a:srgbClr val="FF0000"/>
                </a:solidFill>
              </a:rPr>
              <a:t>exists </a:t>
            </a:r>
            <a:r>
              <a:rPr kumimoji="1" lang="zh-CN" altLang="en-US" sz="1800" smtClean="0"/>
              <a:t>表名 </a:t>
            </a:r>
            <a:r>
              <a:rPr kumimoji="1" lang="en-US" altLang="zh-CN" sz="1800" smtClean="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drop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440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插入数据（</a:t>
            </a:r>
            <a:r>
              <a:rPr kumimoji="1" lang="en-US" altLang="zh-CN" smtClean="0"/>
              <a:t>insert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insert into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(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2, …) </a:t>
            </a:r>
            <a:r>
              <a:rPr kumimoji="1" lang="en-US" altLang="zh-TW" sz="1800" smtClean="0">
                <a:solidFill>
                  <a:srgbClr val="FF0000"/>
                </a:solidFill>
              </a:rPr>
              <a:t>values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smtClean="0"/>
              <a:t>(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…</a:t>
            </a:r>
            <a:r>
              <a:rPr kumimoji="1" lang="en-US" altLang="zh-TW" sz="1800" smtClean="0"/>
              <a:t>) ;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insert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into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en-US" altLang="zh-CN" sz="1800"/>
              <a:t>name,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age)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values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en-US" altLang="zh-CN" sz="1800"/>
              <a:t>‘mj’,</a:t>
            </a:r>
            <a:r>
              <a:rPr kumimoji="1" lang="zh-CN" altLang="en-US" sz="1800"/>
              <a:t> </a:t>
            </a:r>
            <a:r>
              <a:rPr kumimoji="1" lang="en-US" altLang="zh-CN" sz="1800"/>
              <a:t>10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数据库中的</a:t>
            </a:r>
            <a:r>
              <a:rPr kumimoji="1" lang="zh-CN" altLang="en-US" sz="1800">
                <a:solidFill>
                  <a:srgbClr val="FF0000"/>
                </a:solidFill>
              </a:rPr>
              <a:t>字符</a:t>
            </a:r>
            <a:r>
              <a:rPr kumimoji="1" lang="zh-CN" altLang="en-US" sz="1800" smtClean="0">
                <a:solidFill>
                  <a:srgbClr val="FF0000"/>
                </a:solidFill>
              </a:rPr>
              <a:t>串内容应该用单引号 </a:t>
            </a:r>
            <a:r>
              <a:rPr kumimoji="1" lang="en-US" altLang="zh-CN" sz="1800" smtClean="0">
                <a:solidFill>
                  <a:srgbClr val="FF0000"/>
                </a:solidFill>
              </a:rPr>
              <a:t>’</a:t>
            </a:r>
            <a:r>
              <a:rPr kumimoji="1" lang="zh-CN" altLang="en-US" sz="1800" smtClean="0">
                <a:solidFill>
                  <a:srgbClr val="FF0000"/>
                </a:solidFill>
              </a:rPr>
              <a:t> 括</a:t>
            </a:r>
            <a:r>
              <a:rPr kumimoji="1" lang="zh-CN" altLang="en-US" sz="1800">
                <a:solidFill>
                  <a:srgbClr val="FF0000"/>
                </a:solidFill>
              </a:rPr>
              <a:t>住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41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更新</a:t>
            </a:r>
            <a:r>
              <a:rPr kumimoji="1" lang="zh-CN" altLang="en-US" smtClean="0"/>
              <a:t>数据（</a:t>
            </a:r>
            <a:r>
              <a:rPr kumimoji="1" lang="en-US" altLang="zh-CN" smtClean="0"/>
              <a:t>update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update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TW" sz="1800">
                <a:solidFill>
                  <a:srgbClr val="FF0000"/>
                </a:solidFill>
              </a:rPr>
              <a:t>set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 </a:t>
            </a:r>
            <a:r>
              <a:rPr kumimoji="1" lang="en-US" altLang="zh-TW" sz="1800">
                <a:solidFill>
                  <a:srgbClr val="FF0000"/>
                </a:solidFill>
              </a:rPr>
              <a:t>=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 </a:t>
            </a:r>
            <a:r>
              <a:rPr kumimoji="1" lang="en-US" altLang="zh-TW" sz="1800">
                <a:solidFill>
                  <a:srgbClr val="FF0000"/>
                </a:solidFill>
              </a:rPr>
              <a:t>=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… ; 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en-US" altLang="zh-CN" sz="1800"/>
              <a:t> name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‘jack’, age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20 ; 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上面的示例会将</a:t>
            </a:r>
            <a:r>
              <a:rPr kumimoji="1" lang="en-US" altLang="zh-CN" sz="1800"/>
              <a:t>t_student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表中</a:t>
            </a:r>
            <a:r>
              <a:rPr kumimoji="1" lang="zh-CN" altLang="en-US" sz="1800">
                <a:solidFill>
                  <a:srgbClr val="FF0000"/>
                </a:solidFill>
              </a:rPr>
              <a:t>所有记录的</a:t>
            </a:r>
            <a:r>
              <a:rPr kumimoji="1" lang="en-US" altLang="zh-CN" sz="1800">
                <a:solidFill>
                  <a:srgbClr val="FF0000"/>
                </a:solidFill>
              </a:rPr>
              <a:t>name</a:t>
            </a:r>
            <a:r>
              <a:rPr kumimoji="1" lang="zh-CN" altLang="en-US" sz="1800">
                <a:solidFill>
                  <a:srgbClr val="FF0000"/>
                </a:solidFill>
              </a:rPr>
              <a:t>都改为</a:t>
            </a:r>
            <a:r>
              <a:rPr kumimoji="1" lang="en-US" altLang="zh-CN" sz="1800">
                <a:solidFill>
                  <a:srgbClr val="FF0000"/>
                </a:solidFill>
              </a:rPr>
              <a:t>jack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age</a:t>
            </a:r>
            <a:r>
              <a:rPr kumimoji="1" lang="zh-CN" altLang="en-US" sz="1800">
                <a:solidFill>
                  <a:srgbClr val="FF0000"/>
                </a:solidFill>
              </a:rPr>
              <a:t>都改为</a:t>
            </a:r>
            <a:r>
              <a:rPr kumimoji="1" lang="en-US" altLang="zh-CN" sz="1800">
                <a:solidFill>
                  <a:srgbClr val="FF0000"/>
                </a:solidFill>
              </a:rPr>
              <a:t>20</a:t>
            </a: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3750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删除</a:t>
            </a:r>
            <a:r>
              <a:rPr kumimoji="1" lang="zh-CN" altLang="en-US" smtClean="0"/>
              <a:t>数据（</a:t>
            </a:r>
            <a:r>
              <a:rPr kumimoji="1" lang="en-US" altLang="zh-CN" smtClean="0"/>
              <a:t>delete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delete from </a:t>
            </a:r>
            <a:r>
              <a:rPr kumimoji="1" lang="zh-TW" altLang="en-US" sz="1800" smtClean="0"/>
              <a:t>表名</a:t>
            </a:r>
            <a:r>
              <a:rPr kumimoji="1" lang="en-US" altLang="zh-TW" sz="1800" smtClean="0"/>
              <a:t>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delete from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上面的示例会将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表中</a:t>
            </a:r>
            <a:r>
              <a:rPr kumimoji="1" lang="zh-CN" altLang="en-US" sz="1800">
                <a:solidFill>
                  <a:srgbClr val="FF0000"/>
                </a:solidFill>
              </a:rPr>
              <a:t>所有记录都删掉</a:t>
            </a:r>
          </a:p>
          <a:p>
            <a:pPr>
              <a:buFont typeface="Wingdings" charset="2"/>
              <a:buChar char="p"/>
            </a:pPr>
            <a:endParaRPr kumimoji="1"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8671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en-US" altLang="en-US" dirty="0" err="1" smtClean="0"/>
              <a:t>中的数据存储方式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Plist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/>
              <a:t>NSArray\NSDictionary</a:t>
            </a:r>
            <a:r>
              <a:rPr kumimoji="1" lang="zh-CN" altLang="en-US" sz="1800" smtClean="0"/>
              <a:t>）</a:t>
            </a:r>
            <a:endParaRPr kumimoji="1" lang="en-US" altLang="zh-CN" sz="1800" dirty="0" smtClean="0"/>
          </a:p>
          <a:p>
            <a:r>
              <a:rPr kumimoji="1" lang="en-US" altLang="zh-CN" sz="1800" smtClean="0"/>
              <a:t>Preference</a:t>
            </a:r>
            <a:r>
              <a:rPr kumimoji="1" lang="zh-CN" altLang="en-US" sz="1800" smtClean="0"/>
              <a:t>（偏好设置</a:t>
            </a:r>
            <a:r>
              <a:rPr kumimoji="1" lang="en-US" altLang="zh-CN" sz="1800" dirty="0" smtClean="0"/>
              <a:t>\</a:t>
            </a:r>
            <a:r>
              <a:rPr kumimoji="1" lang="en-US" altLang="zh-CN" sz="1800" dirty="0" err="1" smtClean="0"/>
              <a:t>NSUserDefaults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NSCoding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err="1" smtClean="0"/>
              <a:t>NSKeyedArchiver</a:t>
            </a:r>
            <a:r>
              <a:rPr kumimoji="1" lang="en-US" altLang="zh-CN" sz="1800" dirty="0" smtClean="0"/>
              <a:t>\</a:t>
            </a:r>
            <a:r>
              <a:rPr kumimoji="1" lang="en-US" altLang="zh-CN" sz="1800" err="1" smtClean="0"/>
              <a:t>NSkeyedUnarchiver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r>
              <a:rPr kumimoji="1" lang="en-US" altLang="zh-CN" sz="1800" smtClean="0"/>
              <a:t>SQLite3</a:t>
            </a:r>
          </a:p>
          <a:p>
            <a:r>
              <a:rPr kumimoji="1" lang="en-US" altLang="zh-CN" sz="1800" smtClean="0"/>
              <a:t>Core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Data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条件语句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如果只想更新或者删除某些固定的记录，那就必须在</a:t>
            </a:r>
            <a:r>
              <a:rPr kumimoji="1" lang="en-US" altLang="zh-CN" sz="1800"/>
              <a:t>DML</a:t>
            </a:r>
            <a:r>
              <a:rPr kumimoji="1" lang="zh-CN" altLang="en-US" sz="1800"/>
              <a:t>语句后加上一些条件</a:t>
            </a:r>
            <a:endParaRPr kumimoji="1" lang="en-US" altLang="zh-CN" sz="1800"/>
          </a:p>
          <a:p>
            <a:endParaRPr kumimoji="1" lang="en-US" altLang="zh-CN" sz="1800" smtClean="0"/>
          </a:p>
          <a:p>
            <a:r>
              <a:rPr kumimoji="1" lang="zh-CN" altLang="en-US" sz="1800" smtClean="0"/>
              <a:t>条件语句的常见格式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zh-CN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//</a:t>
            </a:r>
            <a:r>
              <a:rPr kumimoji="1" lang="zh-CN" altLang="en-US" sz="1800" smtClean="0">
                <a:solidFill>
                  <a:srgbClr val="008000"/>
                </a:solidFill>
              </a:rPr>
              <a:t> 不能用两个 </a:t>
            </a:r>
            <a:r>
              <a:rPr kumimoji="1" lang="en-US" altLang="zh-CN" sz="1800" smtClean="0">
                <a:solidFill>
                  <a:srgbClr val="008000"/>
                </a:solidFill>
              </a:rPr>
              <a:t>=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is</a:t>
            </a:r>
            <a:r>
              <a:rPr kumimoji="1" lang="zh-CN" altLang="en-US" sz="1800" smtClean="0"/>
              <a:t> 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//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is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r>
              <a:rPr kumimoji="1" lang="zh-CN" altLang="en-US" sz="1800">
                <a:solidFill>
                  <a:srgbClr val="008000"/>
                </a:solidFill>
              </a:rPr>
              <a:t>相当于 </a:t>
            </a:r>
            <a:r>
              <a:rPr kumimoji="1" lang="en-US" altLang="zh-CN" sz="1800">
                <a:solidFill>
                  <a:srgbClr val="008000"/>
                </a:solidFill>
              </a:rPr>
              <a:t>=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en-US" altLang="zh-CN" sz="1800" smtClean="0">
                <a:solidFill>
                  <a:srgbClr val="FF0000"/>
                </a:solidFill>
              </a:rPr>
              <a:t>!</a:t>
            </a:r>
            <a:r>
              <a:rPr kumimoji="1" lang="zh-CN" altLang="zh-CN" sz="1800" smtClean="0">
                <a:solidFill>
                  <a:srgbClr val="FF0000"/>
                </a:solidFill>
              </a:rPr>
              <a:t>=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en-US" altLang="zh-CN" sz="1800">
                <a:solidFill>
                  <a:srgbClr val="FF0000"/>
                </a:solidFill>
              </a:rPr>
              <a:t>is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>
                <a:solidFill>
                  <a:srgbClr val="008000"/>
                </a:solidFill>
              </a:rPr>
              <a:t>is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not</a:t>
            </a:r>
            <a:r>
              <a:rPr kumimoji="1" lang="zh-CN" altLang="en-US" sz="1800" smtClean="0">
                <a:solidFill>
                  <a:srgbClr val="008000"/>
                </a:solidFill>
              </a:rPr>
              <a:t> 相当于 </a:t>
            </a:r>
            <a:r>
              <a:rPr kumimoji="1" lang="en-US" altLang="zh-CN" sz="1800" smtClean="0">
                <a:solidFill>
                  <a:srgbClr val="008000"/>
                </a:solidFill>
              </a:rPr>
              <a:t>!=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 </a:t>
            </a:r>
            <a:r>
              <a:rPr kumimoji="1" lang="zh-CN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某个值 </a:t>
            </a:r>
            <a:r>
              <a:rPr kumimoji="1" lang="en-US" altLang="zh-CN" sz="1800">
                <a:solidFill>
                  <a:srgbClr val="FF0000"/>
                </a:solidFill>
              </a:rPr>
              <a:t>and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>
                <a:solidFill>
                  <a:srgbClr val="008000"/>
                </a:solidFill>
              </a:rPr>
              <a:t>and</a:t>
            </a:r>
            <a:r>
              <a:rPr kumimoji="1" lang="zh-CN" altLang="en-US" sz="1800" smtClean="0">
                <a:solidFill>
                  <a:srgbClr val="008000"/>
                </a:solidFill>
              </a:rPr>
              <a:t>相当于</a:t>
            </a:r>
            <a:r>
              <a:rPr kumimoji="1" lang="en-US" altLang="zh-CN" sz="1800">
                <a:solidFill>
                  <a:srgbClr val="008000"/>
                </a:solidFill>
              </a:rPr>
              <a:t>C</a:t>
            </a:r>
            <a:r>
              <a:rPr kumimoji="1" lang="zh-CN" altLang="en-US" sz="1800">
                <a:solidFill>
                  <a:srgbClr val="008000"/>
                </a:solidFill>
              </a:rPr>
              <a:t>语言中的 </a:t>
            </a:r>
            <a:r>
              <a:rPr kumimoji="1" lang="en-US" altLang="zh-CN" sz="1800" smtClean="0">
                <a:solidFill>
                  <a:srgbClr val="008000"/>
                </a:solidFill>
              </a:rPr>
              <a:t>&amp;&amp;</a:t>
            </a:r>
            <a:endParaRPr kumimoji="1" lang="en-US" altLang="zh-CN" sz="1800">
              <a:solidFill>
                <a:srgbClr val="008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zh-CN" sz="1800">
                <a:solidFill>
                  <a:srgbClr val="FF0000"/>
                </a:solidFill>
              </a:rPr>
              <a:t>w</a:t>
            </a:r>
            <a:r>
              <a:rPr kumimoji="1" lang="en-US" altLang="zh-CN" sz="1800">
                <a:solidFill>
                  <a:srgbClr val="FF0000"/>
                </a:solidFill>
              </a:rPr>
              <a:t>here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某个值 </a:t>
            </a:r>
            <a:r>
              <a:rPr kumimoji="1" lang="en-US" altLang="zh-CN" sz="1800">
                <a:solidFill>
                  <a:srgbClr val="FF0000"/>
                </a:solidFill>
              </a:rPr>
              <a:t>or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or</a:t>
            </a:r>
            <a:r>
              <a:rPr kumimoji="1" lang="zh-CN" altLang="en-US" sz="1800" smtClean="0">
                <a:solidFill>
                  <a:srgbClr val="008000"/>
                </a:solidFill>
              </a:rPr>
              <a:t> 相当于</a:t>
            </a:r>
            <a:r>
              <a:rPr kumimoji="1" lang="en-US" altLang="zh-CN" sz="1800" smtClean="0">
                <a:solidFill>
                  <a:srgbClr val="008000"/>
                </a:solidFill>
              </a:rPr>
              <a:t>C</a:t>
            </a:r>
            <a:r>
              <a:rPr kumimoji="1" lang="zh-CN" altLang="en-US" sz="1800" smtClean="0">
                <a:solidFill>
                  <a:srgbClr val="008000"/>
                </a:solidFill>
              </a:rPr>
              <a:t>语言中的 </a:t>
            </a:r>
            <a:r>
              <a:rPr kumimoji="1" lang="zh-CN" altLang="zh-CN" sz="1800" smtClean="0">
                <a:solidFill>
                  <a:srgbClr val="008000"/>
                </a:solidFill>
              </a:rPr>
              <a:t>||</a:t>
            </a:r>
            <a:endParaRPr kumimoji="1" lang="en-US" altLang="zh-CN" sz="18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条件语句</a:t>
            </a:r>
            <a:r>
              <a:rPr kumimoji="1" lang="zh-CN" altLang="en-US" smtClean="0"/>
              <a:t>练习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表中年龄大于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 </a:t>
            </a:r>
            <a:r>
              <a:rPr kumimoji="1" lang="zh-CN" altLang="en-US" sz="1800" smtClean="0">
                <a:solidFill>
                  <a:srgbClr val="FF0000"/>
                </a:solidFill>
              </a:rPr>
              <a:t>并且 </a:t>
            </a:r>
            <a:r>
              <a:rPr kumimoji="1" lang="zh-CN" altLang="en-US" sz="1800" smtClean="0"/>
              <a:t>姓名不等于</a:t>
            </a:r>
            <a:r>
              <a:rPr kumimoji="1" lang="en-US" altLang="zh-CN" sz="1800"/>
              <a:t>jack</a:t>
            </a:r>
            <a:r>
              <a:rPr kumimoji="1" lang="zh-CN" altLang="en-US" sz="1800" smtClean="0"/>
              <a:t>的记录，年龄都改为 </a:t>
            </a:r>
            <a:r>
              <a:rPr kumimoji="1" lang="en-US" altLang="zh-CN" sz="1800" smtClean="0"/>
              <a:t>5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en-US" altLang="zh-CN" sz="1800"/>
              <a:t>10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and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!=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‘jack</a:t>
            </a:r>
            <a:r>
              <a:rPr kumimoji="1" lang="en-US" altLang="zh-CN" sz="1800" smtClean="0"/>
              <a:t>’ 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删除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表中年龄小于等于</a:t>
            </a:r>
            <a:r>
              <a:rPr kumimoji="1" lang="en-US" altLang="zh-CN" sz="1800"/>
              <a:t>10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rgbClr val="FF0000"/>
                </a:solidFill>
              </a:rPr>
              <a:t>或者</a:t>
            </a:r>
            <a:r>
              <a:rPr kumimoji="1" lang="zh-CN" altLang="en-US" sz="1800"/>
              <a:t> 年龄大于</a:t>
            </a:r>
            <a:r>
              <a:rPr kumimoji="1" lang="en-US" altLang="zh-CN" sz="1800"/>
              <a:t>30</a:t>
            </a:r>
            <a:r>
              <a:rPr kumimoji="1" lang="zh-CN" altLang="en-US" sz="1800"/>
              <a:t>的记录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delete from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&lt;=</a:t>
            </a:r>
            <a:r>
              <a:rPr kumimoji="1" lang="en-US" altLang="zh-CN" sz="1800"/>
              <a:t> 10 </a:t>
            </a:r>
            <a:r>
              <a:rPr kumimoji="1" lang="en-US" altLang="zh-CN" sz="1800">
                <a:solidFill>
                  <a:srgbClr val="FF0000"/>
                </a:solidFill>
              </a:rPr>
              <a:t>or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30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猜猜下面语句的作用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score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en-US" altLang="zh-CN" sz="1800"/>
              <a:t> name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‘jack’</a:t>
            </a:r>
            <a:r>
              <a:rPr kumimoji="1" lang="zh-CN" altLang="en-US" sz="1800" smtClean="0"/>
              <a:t> </a:t>
            </a:r>
            <a:r>
              <a:rPr kumimoji="1" lang="en-US" altLang="en-US" sz="1800" smtClean="0"/>
              <a:t>;</a:t>
            </a:r>
            <a:endParaRPr kumimoji="1" lang="en-US" altLang="en-US" sz="1800"/>
          </a:p>
          <a:p>
            <a:pPr>
              <a:buFont typeface="Wingdings" charset="2"/>
              <a:buChar char="ü"/>
            </a:pPr>
            <a:r>
              <a:rPr kumimoji="1" lang="en-US" altLang="en-US" sz="1800" smtClean="0"/>
              <a:t>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</a:t>
            </a:r>
            <a:r>
              <a:rPr kumimoji="1" lang="en-US" altLang="en-US" sz="1800" smtClean="0"/>
              <a:t>名字</a:t>
            </a:r>
            <a:r>
              <a:rPr kumimoji="1" lang="en-US" altLang="en-US" sz="1800"/>
              <a:t>等于</a:t>
            </a:r>
            <a:r>
              <a:rPr kumimoji="1" lang="en-US" altLang="zh-CN" sz="1800"/>
              <a:t>jack</a:t>
            </a:r>
            <a:r>
              <a:rPr kumimoji="1" lang="en-US" altLang="en-US" sz="1800"/>
              <a:t>的</a:t>
            </a:r>
            <a:r>
              <a:rPr kumimoji="1" lang="en-US" altLang="en-US" sz="1800" smtClean="0"/>
              <a:t>记录</a:t>
            </a:r>
            <a:r>
              <a:rPr kumimoji="1" lang="zh-CN" altLang="en-US" sz="1800" smtClean="0"/>
              <a:t>，</a:t>
            </a:r>
            <a:r>
              <a:rPr kumimoji="1" lang="en-US" altLang="zh-CN" sz="1800" smtClean="0"/>
              <a:t>score</a:t>
            </a:r>
            <a:r>
              <a:rPr kumimoji="1" lang="en-US" altLang="en-US" sz="1800"/>
              <a:t>字段的值 都改为 age字段的值</a:t>
            </a:r>
            <a:endParaRPr kumimoji="1" lang="zh-CN" altLang="en-US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55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DQL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2, 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</a:t>
            </a:r>
            <a:r>
              <a:rPr kumimoji="1" lang="en-US" altLang="zh-TW" sz="1800" smtClean="0"/>
              <a:t>;</a:t>
            </a:r>
            <a:r>
              <a:rPr kumimoji="1" lang="en-US" altLang="zh-CN" sz="1800">
                <a:solidFill>
                  <a:srgbClr val="008000"/>
                </a:solidFill>
              </a:rPr>
              <a:t> </a:t>
            </a:r>
            <a:r>
              <a:rPr kumimoji="1" lang="zh-CN" altLang="en-US" sz="1800" smtClean="0">
                <a:solidFill>
                  <a:srgbClr val="008000"/>
                </a:solidFill>
              </a:rPr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zh-CN" altLang="en-US" sz="1800" smtClean="0">
                <a:solidFill>
                  <a:srgbClr val="008000"/>
                </a:solidFill>
              </a:rPr>
              <a:t> 查询所有的字段</a:t>
            </a:r>
            <a:endParaRPr kumimoji="1" lang="en-US" altLang="zh-TW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name, age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  </a:t>
            </a:r>
            <a:r>
              <a:rPr kumimoji="1" lang="zh-CN" altLang="en-US" sz="1800" smtClean="0">
                <a:solidFill>
                  <a:srgbClr val="008000"/>
                </a:solidFill>
              </a:rPr>
              <a:t>条件查询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768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起别名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字段和表都可以起别名</a:t>
            </a:r>
            <a:r>
              <a:rPr kumimoji="1" lang="en-US" altLang="zh-CN" sz="1800" smtClean="0"/>
              <a:t>)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1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2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, </a:t>
            </a:r>
            <a:r>
              <a:rPr kumimoji="1" lang="en-US" altLang="zh-TW" sz="1800"/>
              <a:t>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</a:t>
            </a:r>
            <a:r>
              <a:rPr kumimoji="1" lang="zh-CN" altLang="en-US" sz="1800" smtClean="0"/>
              <a:t> </a:t>
            </a:r>
            <a:r>
              <a:rPr kumimoji="1" lang="zh-CN" altLang="en-US" sz="1800"/>
              <a:t>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r>
              <a:rPr kumimoji="1" lang="en-US" altLang="zh-TW" sz="1800"/>
              <a:t> 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1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别名</a:t>
            </a:r>
            <a:r>
              <a:rPr kumimoji="1" lang="en-US" altLang="zh-TW" sz="1800" smtClean="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as</a:t>
            </a:r>
            <a:r>
              <a:rPr kumimoji="1" lang="zh-CN" altLang="en-US" sz="1800" smtClean="0"/>
              <a:t> 别名</a:t>
            </a:r>
            <a:r>
              <a:rPr kumimoji="1" lang="en-US" altLang="zh-TW" sz="1800" smtClean="0"/>
              <a:t>, </a:t>
            </a:r>
            <a:r>
              <a:rPr kumimoji="1" lang="en-US" altLang="zh-TW" sz="1800"/>
              <a:t>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CN" sz="1800">
                <a:solidFill>
                  <a:srgbClr val="FF0000"/>
                </a:solidFill>
              </a:rPr>
              <a:t>as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zh-CN" altLang="en-US" sz="1800" smtClean="0"/>
              <a:t> 别名</a:t>
            </a:r>
            <a:r>
              <a:rPr kumimoji="1" lang="zh-CN" altLang="en-US" sz="1800">
                <a:solidFill>
                  <a:srgbClr val="FF0000"/>
                </a:solidFill>
              </a:rPr>
              <a:t>.</a:t>
            </a:r>
            <a:r>
              <a:rPr kumimoji="1" lang="zh-TW" altLang="en-US" sz="1800" smtClean="0"/>
              <a:t>字段</a:t>
            </a:r>
            <a:r>
              <a:rPr kumimoji="1" lang="en-US" altLang="zh-TW" sz="1800"/>
              <a:t>1</a:t>
            </a:r>
            <a:r>
              <a:rPr kumimoji="1" lang="en-US" altLang="zh-TW" sz="1800" smtClean="0"/>
              <a:t>,</a:t>
            </a:r>
            <a:r>
              <a:rPr kumimoji="1" lang="zh-CN" altLang="en-US" sz="1800" smtClean="0"/>
              <a:t> 别名</a:t>
            </a:r>
            <a:r>
              <a:rPr kumimoji="1" lang="zh-CN" altLang="en-US" sz="1800">
                <a:solidFill>
                  <a:srgbClr val="FF0000"/>
                </a:solidFill>
              </a:rPr>
              <a:t>.</a:t>
            </a:r>
            <a:r>
              <a:rPr kumimoji="1" lang="zh-TW" altLang="en-US" sz="1800" smtClean="0"/>
              <a:t>字段</a:t>
            </a:r>
            <a:r>
              <a:rPr kumimoji="1" lang="en-US" altLang="zh-TW" sz="1800"/>
              <a:t>2, 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name myname, age myage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给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起个叫做</a:t>
            </a:r>
            <a:r>
              <a:rPr kumimoji="1" lang="en-US" altLang="zh-CN" sz="1800"/>
              <a:t>myname</a:t>
            </a:r>
            <a:r>
              <a:rPr kumimoji="1" lang="zh-CN" altLang="en-US" sz="1800"/>
              <a:t>的别名，给</a:t>
            </a:r>
            <a:r>
              <a:rPr kumimoji="1" lang="en-US" altLang="zh-CN" sz="1800"/>
              <a:t>age</a:t>
            </a:r>
            <a:r>
              <a:rPr kumimoji="1" lang="zh-CN" altLang="en-US" sz="1800"/>
              <a:t>起个叫做</a:t>
            </a:r>
            <a:r>
              <a:rPr kumimoji="1" lang="en-US" altLang="zh-CN" sz="1800"/>
              <a:t>myage</a:t>
            </a:r>
            <a:r>
              <a:rPr kumimoji="1" lang="zh-CN" altLang="en-US" sz="1800" smtClean="0"/>
              <a:t>的别名</a:t>
            </a:r>
            <a:endParaRPr kumimoji="1" lang="en-US" altLang="zh-CN" sz="1800" smtClean="0"/>
          </a:p>
          <a:p>
            <a:pPr marL="0" indent="0">
              <a:buNone/>
            </a:pP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elect</a:t>
            </a:r>
            <a:r>
              <a:rPr kumimoji="1" lang="en-US" altLang="zh-TW" sz="1800" smtClean="0"/>
              <a:t> </a:t>
            </a:r>
            <a:r>
              <a:rPr kumimoji="1" lang="en-US" altLang="zh-CN" sz="1800" smtClean="0"/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.</a:t>
            </a:r>
            <a:r>
              <a:rPr kumimoji="1" lang="en-US" altLang="zh-TW" sz="1800" smtClean="0"/>
              <a:t>name</a:t>
            </a:r>
            <a:r>
              <a:rPr kumimoji="1" lang="en-US" altLang="zh-TW" sz="1800"/>
              <a:t>, </a:t>
            </a:r>
            <a:r>
              <a:rPr kumimoji="1" lang="en-US" altLang="zh-TW" sz="1800" smtClean="0"/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.</a:t>
            </a:r>
            <a:r>
              <a:rPr kumimoji="1" lang="en-US" altLang="zh-TW" sz="1800" smtClean="0"/>
              <a:t>age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TW" sz="1800" smtClean="0"/>
              <a:t>t_student s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>
              <a:buFont typeface="Wingdings" charset="2"/>
              <a:buChar char="ü"/>
            </a:pPr>
            <a:r>
              <a:rPr kumimoji="1" lang="zh-TW" altLang="en-US" sz="1800" smtClean="0"/>
              <a:t>给</a:t>
            </a:r>
            <a:r>
              <a:rPr kumimoji="1" lang="en-US" altLang="zh-TW" sz="1800"/>
              <a:t>t_student</a:t>
            </a:r>
            <a:r>
              <a:rPr kumimoji="1" lang="zh-TW" altLang="en-US" sz="1800" smtClean="0"/>
              <a:t>表起个别名叫做</a:t>
            </a:r>
            <a:r>
              <a:rPr kumimoji="1" lang="en-US" altLang="zh-TW" sz="1800" smtClean="0"/>
              <a:t>s</a:t>
            </a:r>
            <a:r>
              <a:rPr kumimoji="1" lang="zh-TW" altLang="en-US" sz="1800" smtClean="0"/>
              <a:t>，利用</a:t>
            </a:r>
            <a:r>
              <a:rPr kumimoji="1" lang="en-US" altLang="zh-TW" sz="1800" smtClean="0"/>
              <a:t>s</a:t>
            </a:r>
            <a:r>
              <a:rPr kumimoji="1" lang="zh-TW" altLang="en-US" sz="1800" smtClean="0"/>
              <a:t>来</a:t>
            </a:r>
            <a:r>
              <a:rPr kumimoji="1" lang="zh-TW" altLang="en-US" sz="1800"/>
              <a:t>引用表中的字段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8813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计算记录的</a:t>
            </a:r>
            <a:r>
              <a:rPr kumimoji="1" lang="zh-CN" altLang="en-US" smtClean="0"/>
              <a:t>数量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en-US" altLang="zh-TW" sz="1800" smtClean="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TW" altLang="en-US" sz="1800" smtClean="0"/>
              <a:t>字段</a:t>
            </a:r>
            <a:r>
              <a:rPr kumimoji="1" lang="en-US" altLang="zh-TW" sz="1800" smtClean="0"/>
              <a:t>)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en-US" altLang="zh-TW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 * </a:t>
            </a:r>
            <a:r>
              <a:rPr kumimoji="1" lang="en-US" altLang="zh-TW" sz="1800" smtClean="0"/>
              <a:t>)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TW" sz="180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(age)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 </a:t>
            </a:r>
            <a:r>
              <a:rPr kumimoji="1" lang="zh-CN" altLang="zh-CN" sz="1800" smtClean="0"/>
              <a:t>*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)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en-US" altLang="zh-CN" sz="1800" smtClean="0"/>
              <a:t> score</a:t>
            </a:r>
            <a:r>
              <a:rPr kumimoji="1" lang="zh-CN" altLang="en-US" sz="1800" smtClean="0"/>
              <a:t> </a:t>
            </a:r>
            <a:r>
              <a:rPr kumimoji="1" lang="zh-CN" altLang="zh-CN" sz="1800" smtClean="0">
                <a:solidFill>
                  <a:srgbClr val="FF0000"/>
                </a:solidFill>
              </a:rPr>
              <a:t>&gt;</a:t>
            </a:r>
            <a:r>
              <a:rPr kumimoji="1" lang="en-US" altLang="zh-CN" sz="1800" smtClean="0">
                <a:solidFill>
                  <a:srgbClr val="FF0000"/>
                </a:solidFill>
              </a:rPr>
              <a:t>=</a:t>
            </a:r>
            <a:r>
              <a:rPr kumimoji="1" lang="en-US" altLang="zh-CN" sz="1800" smtClean="0"/>
              <a:t> 60;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08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排序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查询出来的结果可以用</a:t>
            </a:r>
            <a:r>
              <a:rPr kumimoji="1" lang="en-US" altLang="zh-CN" sz="1800"/>
              <a:t>order by</a:t>
            </a:r>
            <a:r>
              <a:rPr kumimoji="1" lang="zh-CN" altLang="en-US" sz="1800"/>
              <a:t>进行排序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zh-CN" altLang="en-US" sz="1800" smtClean="0"/>
              <a:t>字段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默认是按照升序排序</a:t>
            </a:r>
            <a:r>
              <a:rPr kumimoji="1" lang="zh-CN" altLang="en-US" sz="1800" smtClean="0"/>
              <a:t>（由</a:t>
            </a:r>
            <a:r>
              <a:rPr kumimoji="1" lang="zh-CN" altLang="en-US" sz="1800"/>
              <a:t>小到大），也可以变为降序（由大到小）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*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from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by </a:t>
            </a:r>
            <a:r>
              <a:rPr kumimoji="1" lang="en-US" altLang="zh-CN" sz="1800" smtClean="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 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降序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*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from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by </a:t>
            </a:r>
            <a:r>
              <a:rPr kumimoji="1" lang="en-US" altLang="zh-CN" sz="1800" smtClean="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asc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 </a:t>
            </a:r>
            <a:r>
              <a:rPr kumimoji="1" lang="zh-CN" altLang="en-US" sz="1800" smtClean="0"/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 </a:t>
            </a:r>
            <a:r>
              <a:rPr kumimoji="1" lang="zh-CN" altLang="en-US" sz="1800">
                <a:solidFill>
                  <a:srgbClr val="008000"/>
                </a:solidFill>
              </a:rPr>
              <a:t>升序（默认）</a:t>
            </a:r>
          </a:p>
          <a:p>
            <a:endParaRPr kumimoji="1" lang="zh-CN" altLang="en-US" sz="1800"/>
          </a:p>
          <a:p>
            <a:r>
              <a:rPr kumimoji="1" lang="zh-CN" altLang="en-US" sz="1800"/>
              <a:t>也可以用多个字段进行排序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asc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height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先按照年龄排序（升序），年龄相等就按照身高排序（降序）</a:t>
            </a: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703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limit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使用</a:t>
            </a:r>
            <a:r>
              <a:rPr kumimoji="1" lang="en-US" altLang="zh-CN" sz="1800" smtClean="0"/>
              <a:t>limit</a:t>
            </a:r>
            <a:r>
              <a:rPr kumimoji="1" lang="zh-CN" altLang="en-US" sz="1800" smtClean="0"/>
              <a:t>可以精确地控制查询结果的数量，比如每次只查询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条数据</a:t>
            </a:r>
            <a:endParaRPr kumimoji="1" lang="en-US" altLang="zh-CN" sz="1800" smtClean="0"/>
          </a:p>
          <a:p>
            <a:endParaRPr kumimoji="1" lang="en-US" altLang="zh-CN" sz="1800"/>
          </a:p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zh-CN" altLang="en-US" sz="1800"/>
              <a:t>表名 </a:t>
            </a:r>
            <a:r>
              <a:rPr kumimoji="1" lang="en-US" altLang="zh-CN" sz="1800">
                <a:solidFill>
                  <a:srgbClr val="FF0000"/>
                </a:solidFill>
              </a:rPr>
              <a:t>limit</a:t>
            </a:r>
            <a:r>
              <a:rPr kumimoji="1" lang="en-US" altLang="zh-CN" sz="1800"/>
              <a:t> </a:t>
            </a:r>
            <a:r>
              <a:rPr kumimoji="1" lang="zh-CN" altLang="en-US" sz="1800"/>
              <a:t>数值</a:t>
            </a:r>
            <a:r>
              <a:rPr kumimoji="1" lang="en-US" altLang="zh-CN" sz="1800"/>
              <a:t>1, </a:t>
            </a:r>
            <a:r>
              <a:rPr kumimoji="1" lang="zh-CN" altLang="en-US" sz="1800"/>
              <a:t>数值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CN" sz="1800" smtClean="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limit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4, </a:t>
            </a:r>
            <a:r>
              <a:rPr kumimoji="1" lang="en-US" altLang="zh-CN" sz="1800" smtClean="0"/>
              <a:t>8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可以理解为：跳过最前面</a:t>
            </a:r>
            <a:r>
              <a:rPr kumimoji="1" lang="en-US" altLang="zh-CN" sz="1800"/>
              <a:t>4</a:t>
            </a:r>
            <a:r>
              <a:rPr kumimoji="1" lang="zh-CN" altLang="en-US" sz="1800"/>
              <a:t>条语句，然后取</a:t>
            </a:r>
            <a:r>
              <a:rPr kumimoji="1" lang="en-US" altLang="zh-CN" sz="1800"/>
              <a:t>8</a:t>
            </a:r>
            <a:r>
              <a:rPr kumimoji="1" lang="zh-CN" altLang="en-US" sz="1800"/>
              <a:t>条记录</a:t>
            </a:r>
          </a:p>
          <a:p>
            <a:pPr>
              <a:buFont typeface="Wingdings" charset="2"/>
              <a:buChar char="ü"/>
            </a:pPr>
            <a:endParaRPr kumimoji="1" lang="en-US" altLang="zh-CN" sz="1800" smtClean="0"/>
          </a:p>
          <a:p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756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limit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limit</a:t>
            </a:r>
            <a:r>
              <a:rPr kumimoji="1" lang="zh-CN" altLang="en-US" sz="1800"/>
              <a:t>常用来做分页查询，</a:t>
            </a:r>
            <a:r>
              <a:rPr kumimoji="1" lang="zh-CN" altLang="en-US" sz="1800" smtClean="0"/>
              <a:t>比如每页固定显示</a:t>
            </a:r>
            <a:r>
              <a:rPr kumimoji="1" lang="en-US" altLang="zh-CN" sz="1800" smtClean="0"/>
              <a:t>5</a:t>
            </a:r>
            <a:r>
              <a:rPr kumimoji="1" lang="zh-CN" altLang="en-US" sz="1800" smtClean="0"/>
              <a:t>条</a:t>
            </a:r>
            <a:r>
              <a:rPr kumimoji="1" lang="zh-CN" altLang="en-US" sz="1800"/>
              <a:t>数据，</a:t>
            </a:r>
            <a:r>
              <a:rPr kumimoji="1" lang="zh-CN" altLang="en-US" sz="1800" smtClean="0"/>
              <a:t>那么应该这样取数据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1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0, </a:t>
            </a:r>
            <a:r>
              <a:rPr kumimoji="1" lang="en-US" altLang="zh-CN" sz="1800" smtClean="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2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CN" sz="1800" smtClean="0"/>
              <a:t>5</a:t>
            </a:r>
            <a:r>
              <a:rPr kumimoji="1" lang="en-US" altLang="zh-TW" sz="1800" smtClean="0"/>
              <a:t>, </a:t>
            </a:r>
            <a:r>
              <a:rPr kumimoji="1" lang="en-US" altLang="zh-CN" sz="1800" smtClean="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3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TW" sz="1800" smtClean="0"/>
              <a:t>1</a:t>
            </a:r>
            <a:r>
              <a:rPr kumimoji="1" lang="en-US" altLang="zh-CN" sz="1800" smtClean="0"/>
              <a:t>0</a:t>
            </a:r>
            <a:r>
              <a:rPr kumimoji="1" lang="en-US" altLang="zh-TW" sz="1800"/>
              <a:t>, </a:t>
            </a:r>
            <a:r>
              <a:rPr kumimoji="1" lang="en-US" altLang="zh-CN" sz="180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TW" sz="1800"/>
              <a:t>…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n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CN" sz="1800" smtClean="0"/>
              <a:t>5</a:t>
            </a:r>
            <a:r>
              <a:rPr kumimoji="1" lang="en-US" altLang="zh-TW" sz="1800" smtClean="0"/>
              <a:t>*</a:t>
            </a:r>
            <a:r>
              <a:rPr kumimoji="1" lang="en-US" altLang="zh-TW" sz="1800"/>
              <a:t>(n-1), </a:t>
            </a:r>
            <a:r>
              <a:rPr kumimoji="1" lang="en-US" altLang="zh-CN" sz="1800" smtClean="0"/>
              <a:t>5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猜猜下面语句的作用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en-US" altLang="zh-TW" sz="1800"/>
              <a:t>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TW" sz="1800" smtClean="0">
                <a:solidFill>
                  <a:srgbClr val="FF0000"/>
                </a:solidFill>
              </a:rPr>
              <a:t>limit</a:t>
            </a:r>
            <a:r>
              <a:rPr kumimoji="1" lang="en-US" altLang="zh-TW" sz="1800" smtClean="0"/>
              <a:t> 7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smtClean="0"/>
              <a:t>相当于</a:t>
            </a: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TW" sz="1800">
                <a:solidFill>
                  <a:srgbClr val="FF0000"/>
                </a:solidFill>
              </a:rPr>
              <a:t>limit</a:t>
            </a:r>
            <a:r>
              <a:rPr kumimoji="1" lang="en-US" altLang="zh-TW" sz="1800"/>
              <a:t> </a:t>
            </a:r>
            <a:r>
              <a:rPr kumimoji="1" lang="en-US" altLang="zh-CN" sz="1800" smtClean="0"/>
              <a:t>0</a:t>
            </a:r>
            <a:r>
              <a:rPr kumimoji="1" lang="en-US" altLang="zh-TW" sz="1800"/>
              <a:t>, </a:t>
            </a:r>
            <a:r>
              <a:rPr kumimoji="1" lang="en-US" altLang="zh-TW" sz="1800" smtClean="0"/>
              <a:t>7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表示取最前面的</a:t>
            </a:r>
            <a:r>
              <a:rPr kumimoji="1" lang="en-US" altLang="zh-CN" sz="1800"/>
              <a:t>7</a:t>
            </a:r>
            <a:r>
              <a:rPr kumimoji="1" lang="zh-CN" altLang="en-US" sz="1800"/>
              <a:t>条记录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n"/>
            </a:pPr>
            <a:endParaRPr kumimoji="1" lang="en-US" altLang="zh-TW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894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建表时可以给特定的字段设置一些约束条件，常见的约束有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not null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：规定字</a:t>
            </a:r>
            <a:r>
              <a:rPr kumimoji="1" lang="zh-CN" altLang="en-US" sz="1800"/>
              <a:t>段的值不能为</a:t>
            </a:r>
            <a:r>
              <a:rPr kumimoji="1" lang="en-US" altLang="zh-CN" sz="1800"/>
              <a:t>null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unique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：规定字</a:t>
            </a:r>
            <a:r>
              <a:rPr kumimoji="1" lang="zh-CN" altLang="en-US" sz="1800"/>
              <a:t>段的值必须唯一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default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：指定字段的默认值</a:t>
            </a:r>
            <a:endParaRPr kumimoji="1" lang="en-US" altLang="zh-CN" sz="1800" smtClean="0"/>
          </a:p>
          <a:p>
            <a:pPr marL="0" indent="0">
              <a:buNone/>
            </a:pPr>
            <a:r>
              <a:rPr kumimoji="1" lang="zh-CN" altLang="en-US" sz="1800"/>
              <a:t>（建议：尽量给字段设定严格的约束，以保证数据的规范性）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/>
              <a:t>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 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null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unique</a:t>
            </a:r>
            <a:r>
              <a:rPr kumimoji="1" lang="en-US" altLang="zh-CN" sz="1800" smtClean="0"/>
              <a:t>,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null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default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1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name</a:t>
            </a:r>
            <a:r>
              <a:rPr kumimoji="1" lang="zh-CN" altLang="en-US" sz="1800"/>
              <a:t>字</a:t>
            </a:r>
            <a:r>
              <a:rPr kumimoji="1" lang="zh-CN" altLang="en-US" sz="1800" smtClean="0"/>
              <a:t>段不能为</a:t>
            </a:r>
            <a:r>
              <a:rPr kumimoji="1" lang="en-US" altLang="zh-CN" sz="1800"/>
              <a:t>null</a:t>
            </a:r>
            <a:r>
              <a:rPr kumimoji="1" lang="zh-CN" altLang="en-US" sz="1800" smtClean="0"/>
              <a:t>，</a:t>
            </a:r>
            <a:r>
              <a:rPr kumimoji="1" lang="zh-CN" altLang="en-US" sz="1800"/>
              <a:t>并且唯一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age</a:t>
            </a:r>
            <a:r>
              <a:rPr kumimoji="1" lang="zh-CN" altLang="en-US" sz="1800"/>
              <a:t>字</a:t>
            </a:r>
            <a:r>
              <a:rPr kumimoji="1" lang="zh-CN" altLang="en-US" sz="1800" smtClean="0"/>
              <a:t>段不能为</a:t>
            </a:r>
            <a:r>
              <a:rPr kumimoji="1" lang="en-US" altLang="zh-CN" sz="1800"/>
              <a:t>null</a:t>
            </a:r>
            <a:r>
              <a:rPr kumimoji="1" lang="zh-CN" altLang="en-US" sz="1800" smtClean="0"/>
              <a:t>，</a:t>
            </a:r>
            <a:r>
              <a:rPr kumimoji="1" lang="zh-CN" altLang="en-US" sz="1800"/>
              <a:t>并且默认为</a:t>
            </a:r>
            <a:r>
              <a:rPr kumimoji="1" lang="en-US" altLang="zh-CN" sz="1800"/>
              <a:t>1</a:t>
            </a:r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357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如果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表中就</a:t>
            </a: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两个字段，而且有些记录</a:t>
            </a:r>
            <a:r>
              <a:rPr kumimoji="1" lang="zh-CN" altLang="en-US" sz="1800"/>
              <a:t>的</a:t>
            </a: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字段的值都一样时</a:t>
            </a:r>
            <a:r>
              <a:rPr kumimoji="1" lang="zh-CN" altLang="en-US" sz="1800"/>
              <a:t>，那么就没法区分这些数据，造成数据库的记录</a:t>
            </a:r>
            <a:r>
              <a:rPr kumimoji="1" lang="zh-CN" altLang="en-US" sz="1800" smtClean="0"/>
              <a:t>不唯一，这样就不方便管理数据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 smtClean="0"/>
              <a:t>良好的数据库编程规范应该要保证每条记录</a:t>
            </a:r>
            <a:r>
              <a:rPr kumimoji="1" lang="zh-CN" altLang="en-US" sz="1800"/>
              <a:t>的唯一性，为此，</a:t>
            </a:r>
            <a:r>
              <a:rPr kumimoji="1" lang="zh-CN" altLang="en-US" sz="1800" smtClean="0"/>
              <a:t>增加了主键约束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也就是说，每张表都必须有一个主键，用来标识记录的唯一性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什么是主键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主键（</a:t>
            </a:r>
            <a:r>
              <a:rPr kumimoji="1" lang="en-US" altLang="zh-CN" sz="1800" smtClean="0"/>
              <a:t>Primary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Key</a:t>
            </a:r>
            <a:r>
              <a:rPr kumimoji="1" lang="zh-CN" altLang="en-US" sz="1800" smtClean="0"/>
              <a:t>，简称</a:t>
            </a:r>
            <a:r>
              <a:rPr kumimoji="1" lang="en-US" altLang="zh-CN" sz="1800" smtClean="0"/>
              <a:t>PK</a:t>
            </a:r>
            <a:r>
              <a:rPr kumimoji="1" lang="zh-CN" altLang="en-US" sz="1800" smtClean="0"/>
              <a:t>）用来唯一地标识某一条记录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例如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可以增加一个</a:t>
            </a:r>
            <a:r>
              <a:rPr kumimoji="1" lang="en-US" altLang="zh-CN" sz="1800"/>
              <a:t>id</a:t>
            </a:r>
            <a:r>
              <a:rPr kumimoji="1" lang="zh-CN" altLang="en-US" sz="1800"/>
              <a:t>字段作为主键，相当于</a:t>
            </a:r>
            <a:r>
              <a:rPr kumimoji="1" lang="zh-CN" altLang="en-US" sz="1800" smtClean="0"/>
              <a:t>人的身份证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主键可以是一个字段或多个</a:t>
            </a:r>
            <a:r>
              <a:rPr kumimoji="1" lang="zh-CN" altLang="en-US" sz="1800"/>
              <a:t>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697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kumimoji="1" lang="zh-CN" altLang="en-US" sz="1600" smtClean="0"/>
              <a:t>什么是</a:t>
            </a:r>
            <a:r>
              <a:rPr lang="en-US" altLang="zh-CN" sz="1600"/>
              <a:t>SQLite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600" smtClean="0"/>
              <a:t>SQLite</a:t>
            </a:r>
            <a:r>
              <a:rPr kumimoji="1" lang="zh-CN" altLang="en-US" sz="1600" smtClean="0"/>
              <a:t>是</a:t>
            </a:r>
            <a:r>
              <a:rPr lang="zh-CN" altLang="en-US" sz="1600" smtClean="0"/>
              <a:t>一款轻型的嵌入式数据库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kumimoji="1" lang="zh-CN" altLang="en-US" sz="1600"/>
              <a:t>它占用资源非常的低，在嵌入式设备中，可能只需要几百</a:t>
            </a:r>
            <a:r>
              <a:rPr kumimoji="1" lang="en-US" altLang="zh-CN" sz="1600"/>
              <a:t>K</a:t>
            </a:r>
            <a:r>
              <a:rPr kumimoji="1" lang="zh-CN" altLang="en-US" sz="1600"/>
              <a:t>的内存就够</a:t>
            </a:r>
            <a:r>
              <a:rPr kumimoji="1" lang="zh-CN" altLang="en-US" sz="1600" smtClean="0"/>
              <a:t>了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lang="zh-CN" altLang="en-US" sz="1600"/>
              <a:t>它的处理</a:t>
            </a:r>
            <a:r>
              <a:rPr lang="zh-CN" altLang="en-US" sz="1600" smtClean="0"/>
              <a:t>速度比</a:t>
            </a:r>
            <a:r>
              <a:rPr lang="en-US" altLang="zh-TW" sz="1600"/>
              <a:t>Mysql</a:t>
            </a:r>
            <a:r>
              <a:rPr lang="zh-TW" altLang="en-US" sz="1600"/>
              <a:t>、</a:t>
            </a:r>
            <a:r>
              <a:rPr lang="en-US" altLang="zh-TW" sz="1600"/>
              <a:t>PostgreSQL</a:t>
            </a:r>
            <a:r>
              <a:rPr lang="zh-TW" altLang="en-US" sz="1600" smtClean="0"/>
              <a:t>这两款著名的数据库</a:t>
            </a:r>
            <a:r>
              <a:rPr lang="zh-CN" altLang="en-US" sz="1600" smtClean="0"/>
              <a:t>都还快</a:t>
            </a:r>
            <a:endParaRPr lang="en-US" altLang="zh-CN" sz="1600" smtClean="0"/>
          </a:p>
          <a:p>
            <a:pPr>
              <a:buFont typeface="Wingdings" charset="2"/>
              <a:buChar char="Ø"/>
            </a:pPr>
            <a:endParaRPr kumimoji="1" lang="en-US" altLang="zh-CN" sz="1600"/>
          </a:p>
          <a:p>
            <a:r>
              <a:rPr kumimoji="1" lang="zh-CN" altLang="en-US" sz="1600" smtClean="0"/>
              <a:t>什么是数据库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kumimoji="1" lang="zh-CN" altLang="en-US" sz="1600"/>
              <a:t>数据库（</a:t>
            </a:r>
            <a:r>
              <a:rPr kumimoji="1" lang="en-US" altLang="zh-CN" sz="1600"/>
              <a:t>Database</a:t>
            </a:r>
            <a:r>
              <a:rPr kumimoji="1" lang="zh-CN" altLang="en-US" sz="1600"/>
              <a:t>）是按照数据结构来组织、存储和管理数据的仓库</a:t>
            </a:r>
            <a:endParaRPr kumimoji="1" lang="en-US" altLang="zh-CN" sz="1600"/>
          </a:p>
          <a:p>
            <a:pPr>
              <a:buFont typeface="Wingdings" charset="2"/>
              <a:buChar char="p"/>
            </a:pPr>
            <a:r>
              <a:rPr kumimoji="1" lang="zh-CN" altLang="en-US" sz="1600" smtClean="0"/>
              <a:t>数据库可以分为</a:t>
            </a:r>
            <a:r>
              <a:rPr kumimoji="1" lang="en-US" altLang="zh-CN" sz="1600" smtClean="0"/>
              <a:t>2</a:t>
            </a:r>
            <a:r>
              <a:rPr kumimoji="1" lang="zh-CN" altLang="en-US" sz="1600" smtClean="0"/>
              <a:t>大种类</a:t>
            </a:r>
            <a:endParaRPr kumimoji="1" lang="en-US" altLang="zh-CN" sz="1600" smtClean="0"/>
          </a:p>
          <a:p>
            <a:pPr>
              <a:buFont typeface="Wingdings" charset="2"/>
              <a:buChar char="ü"/>
            </a:pPr>
            <a:r>
              <a:rPr kumimoji="1" lang="zh-CN" altLang="en-US" sz="1600" smtClean="0"/>
              <a:t>关系型数据库（</a:t>
            </a:r>
            <a:r>
              <a:rPr kumimoji="1" lang="zh-CN" altLang="en-US" sz="1600" smtClean="0">
                <a:solidFill>
                  <a:srgbClr val="FF0000"/>
                </a:solidFill>
              </a:rPr>
              <a:t>主流</a:t>
            </a:r>
            <a:r>
              <a:rPr kumimoji="1" lang="zh-CN" altLang="en-US" sz="1600" smtClean="0"/>
              <a:t>）</a:t>
            </a:r>
            <a:endParaRPr kumimoji="1" lang="en-US" altLang="zh-CN" sz="1600"/>
          </a:p>
          <a:p>
            <a:pPr>
              <a:buFont typeface="Wingdings" charset="2"/>
              <a:buChar char="ü"/>
            </a:pPr>
            <a:r>
              <a:rPr kumimoji="1" lang="zh-CN" altLang="en-US" sz="1600" smtClean="0"/>
              <a:t>对象型数据库</a:t>
            </a:r>
            <a:endParaRPr kumimoji="1" lang="en-US" altLang="zh-CN" sz="1600" smtClean="0"/>
          </a:p>
          <a:p>
            <a:pPr>
              <a:buFont typeface="Wingdings" charset="2"/>
              <a:buChar char="Ø"/>
            </a:pPr>
            <a:endParaRPr kumimoji="1" lang="en-US" altLang="zh-CN" sz="1600"/>
          </a:p>
          <a:p>
            <a:r>
              <a:rPr kumimoji="1" lang="zh-CN" altLang="en-US" sz="1600" smtClean="0"/>
              <a:t>常用关系型数据库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kumimoji="1" lang="en-US" altLang="zh-CN" sz="1600" smtClean="0"/>
              <a:t>PC</a:t>
            </a:r>
            <a:r>
              <a:rPr kumimoji="1" lang="zh-CN" altLang="en-US" sz="1600" smtClean="0"/>
              <a:t>端：</a:t>
            </a:r>
            <a:r>
              <a:rPr kumimoji="1" lang="en-US" altLang="zh-CN" sz="1600" smtClean="0"/>
              <a:t>Oracle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MySQL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SQL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Server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Access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DB2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Sybase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600" smtClean="0"/>
              <a:t>嵌入式</a:t>
            </a:r>
            <a:r>
              <a:rPr kumimoji="1" lang="en-US" altLang="zh-CN" sz="1600" smtClean="0"/>
              <a:t>\</a:t>
            </a:r>
            <a:r>
              <a:rPr kumimoji="1" lang="zh-CN" altLang="en-US" sz="1600" smtClean="0"/>
              <a:t>移动客户端</a:t>
            </a:r>
            <a:r>
              <a:rPr kumimoji="1" lang="zh-CN" altLang="zh-CN" sz="1600" smtClean="0"/>
              <a:t>：</a:t>
            </a:r>
            <a:r>
              <a:rPr kumimoji="1" lang="en-US" altLang="zh-CN" sz="1600"/>
              <a:t>SQLite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</a:t>
            </a:r>
            <a:r>
              <a:rPr kumimoji="1" lang="en-US" altLang="en-US" smtClean="0"/>
              <a:t>的设计原则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主键应当是对用户没有意义</a:t>
            </a:r>
            <a:r>
              <a:rPr kumimoji="1" lang="zh-CN" altLang="en-US" sz="1800" smtClean="0"/>
              <a:t>的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永远也不要</a:t>
            </a:r>
            <a:r>
              <a:rPr kumimoji="1" lang="zh-CN" altLang="en-US" sz="1800" smtClean="0"/>
              <a:t>更新主键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主键不应包含动态变化</a:t>
            </a:r>
            <a:r>
              <a:rPr kumimoji="1" lang="zh-CN" altLang="en-US" sz="1800" smtClean="0"/>
              <a:t>的数据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主键应当由计算机自动生成</a:t>
            </a:r>
          </a:p>
        </p:txBody>
      </p:sp>
    </p:spTree>
    <p:extLst>
      <p:ext uri="{BB962C8B-B14F-4D97-AF65-F5344CB8AC3E}">
        <p14:creationId xmlns:p14="http://schemas.microsoft.com/office/powerpoint/2010/main" val="24419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</a:t>
            </a:r>
            <a:r>
              <a:rPr kumimoji="1" lang="en-US" altLang="en-US" smtClean="0"/>
              <a:t>的声明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在创表的时候用</a:t>
            </a:r>
            <a:r>
              <a:rPr kumimoji="1" lang="en-US" altLang="zh-CN" sz="1800"/>
              <a:t>primary key</a:t>
            </a:r>
            <a:r>
              <a:rPr kumimoji="1" lang="zh-CN" altLang="en-US" sz="1800" smtClean="0"/>
              <a:t>声明一个主键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/>
              <a:t>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key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类型的</a:t>
            </a: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作为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表的主键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smtClean="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主键字段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只要声明为</a:t>
            </a:r>
            <a:r>
              <a:rPr kumimoji="1" lang="en-US" altLang="zh-CN" sz="1800"/>
              <a:t>primary</a:t>
            </a:r>
            <a:r>
              <a:rPr kumimoji="1" lang="zh-CN" altLang="en-US" sz="1800"/>
              <a:t> </a:t>
            </a:r>
            <a:r>
              <a:rPr kumimoji="1" lang="en-US" altLang="zh-CN" sz="1800"/>
              <a:t>key</a:t>
            </a:r>
            <a:r>
              <a:rPr kumimoji="1" lang="zh-CN" altLang="en-US" sz="1800"/>
              <a:t>，就说明是一个主键字段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主键字段默认就包含了</a:t>
            </a:r>
            <a:r>
              <a:rPr kumimoji="1" lang="en-US" altLang="zh-CN" sz="1800"/>
              <a:t>not</a:t>
            </a:r>
            <a:r>
              <a:rPr kumimoji="1" lang="zh-CN" altLang="en-US" sz="1800"/>
              <a:t> </a:t>
            </a:r>
            <a:r>
              <a:rPr kumimoji="1" lang="en-US" altLang="zh-CN" sz="1800"/>
              <a:t>null</a:t>
            </a:r>
            <a:r>
              <a:rPr kumimoji="1" lang="zh-CN" altLang="en-US" sz="1800"/>
              <a:t> 和 </a:t>
            </a:r>
            <a:r>
              <a:rPr kumimoji="1" lang="en-US" altLang="zh-CN" sz="1800"/>
              <a:t>unique</a:t>
            </a:r>
            <a:r>
              <a:rPr kumimoji="1" lang="zh-CN" altLang="en-US" sz="1800"/>
              <a:t> 两个约束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如果想要让主键自动增长</a:t>
            </a:r>
            <a:r>
              <a:rPr kumimoji="1" lang="zh-CN" altLang="zh-CN" sz="1800"/>
              <a:t>（</a:t>
            </a:r>
            <a:r>
              <a:rPr kumimoji="1" lang="zh-CN" altLang="en-US" sz="1800"/>
              <a:t>必须是</a:t>
            </a:r>
            <a:r>
              <a:rPr kumimoji="1" lang="en-US" altLang="zh-CN" sz="1800"/>
              <a:t>integer</a:t>
            </a:r>
            <a:r>
              <a:rPr kumimoji="1" lang="zh-CN" altLang="en-US" sz="1800"/>
              <a:t>类型），应该增加</a:t>
            </a:r>
            <a:r>
              <a:rPr kumimoji="1" lang="en-US" altLang="zh-CN" sz="1800"/>
              <a:t>autoincrement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t_student 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</a:t>
            </a:r>
            <a:r>
              <a:rPr kumimoji="1" lang="en-US" altLang="zh-CN" sz="1800" smtClean="0">
                <a:solidFill>
                  <a:srgbClr val="FF0000"/>
                </a:solidFill>
              </a:rPr>
              <a:t>key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autoincrement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)</a:t>
            </a:r>
            <a:r>
              <a:rPr kumimoji="1" lang="zh-CN" altLang="en-US" sz="1800"/>
              <a:t> </a:t>
            </a:r>
            <a:r>
              <a:rPr kumimoji="1" lang="en-US" altLang="zh-CN" sz="1800"/>
              <a:t>;</a:t>
            </a:r>
          </a:p>
          <a:p>
            <a:pPr>
              <a:buFont typeface="Wingdings" charset="2"/>
              <a:buChar char="p"/>
            </a:pPr>
            <a:endParaRPr kumimoji="1" lang="en-US" altLang="zh-CN" sz="1800">
              <a:solidFill>
                <a:srgbClr val="000000"/>
              </a:solidFill>
              <a:latin typeface="Heiti SC"/>
              <a:ea typeface="Heiti SC"/>
              <a:cs typeface="Heiti SC"/>
            </a:endParaRPr>
          </a:p>
          <a:p>
            <a:pPr>
              <a:buFont typeface="Wingdings" charset="2"/>
              <a:buChar char="n"/>
            </a:pPr>
            <a:endParaRPr kumimoji="1" lang="en-US" altLang="zh-CN" sz="1800">
              <a:solidFill>
                <a:srgbClr val="000000"/>
              </a:solidFill>
              <a:latin typeface="Heiti SC"/>
              <a:ea typeface="Heiti SC"/>
              <a:cs typeface="Heiti SC"/>
            </a:endParaRPr>
          </a:p>
          <a:p>
            <a:pPr>
              <a:buFont typeface="Wingdings" charset="2"/>
              <a:buChar char="n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095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外键约束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利用外键约束可以</a:t>
            </a:r>
            <a:r>
              <a:rPr kumimoji="1" lang="zh-CN" altLang="en-US" sz="1800"/>
              <a:t>用来建立表与表之间的联</a:t>
            </a:r>
            <a:r>
              <a:rPr kumimoji="1" lang="zh-CN" altLang="en-US" sz="1800" smtClean="0"/>
              <a:t>系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外键的一般情况是：一张表的某个字段，引用着另一张表的主键字段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新建一个外键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t_student 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key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autoincrement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class_id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constraint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fk_student_class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foreign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key </a:t>
            </a:r>
            <a:r>
              <a:rPr kumimoji="1" lang="en-US" altLang="zh-CN" sz="1800"/>
              <a:t>(class_id) </a:t>
            </a:r>
            <a:r>
              <a:rPr kumimoji="1" lang="en-US" altLang="zh-CN" sz="1800">
                <a:solidFill>
                  <a:srgbClr val="FF0000"/>
                </a:solidFill>
              </a:rPr>
              <a:t>references</a:t>
            </a:r>
            <a:r>
              <a:rPr kumimoji="1" lang="zh-CN" altLang="en-US" sz="1800"/>
              <a:t> </a:t>
            </a:r>
            <a:r>
              <a:rPr kumimoji="1" lang="en-US" altLang="zh-CN" sz="1800"/>
              <a:t>t_class </a:t>
            </a:r>
            <a:r>
              <a:rPr kumimoji="1" lang="en-US" altLang="zh-CN" sz="1800" smtClean="0"/>
              <a:t>(id));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表中有一个叫做</a:t>
            </a:r>
            <a:r>
              <a:rPr kumimoji="1" lang="en-US" altLang="zh-CN" sz="1800"/>
              <a:t>fk_t_student_class_id_t_class_id</a:t>
            </a:r>
            <a:r>
              <a:rPr kumimoji="1" lang="zh-CN" altLang="en-US" sz="1800" smtClean="0"/>
              <a:t>的外键</a:t>
            </a:r>
            <a:endParaRPr kumimoji="1" lang="en-US" altLang="zh-CN" sz="1800" smtClean="0"/>
          </a:p>
          <a:p>
            <a:pPr>
              <a:buFont typeface="Wingdings" charset="2"/>
              <a:buChar char="ü"/>
            </a:pPr>
            <a:r>
              <a:rPr kumimoji="1" lang="zh-CN" altLang="en-US" sz="1800" smtClean="0"/>
              <a:t>这个外键的作用是用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表中的</a:t>
            </a:r>
            <a:r>
              <a:rPr kumimoji="1" lang="en-US" altLang="zh-CN" sz="1800" smtClean="0"/>
              <a:t>class_id</a:t>
            </a:r>
            <a:r>
              <a:rPr kumimoji="1" lang="zh-CN" altLang="en-US" sz="1800" smtClean="0"/>
              <a:t>字段引用</a:t>
            </a:r>
            <a:r>
              <a:rPr kumimoji="1" lang="en-US" altLang="zh-CN" sz="1800" smtClean="0"/>
              <a:t>t_class</a:t>
            </a:r>
            <a:r>
              <a:rPr kumimoji="1" lang="zh-CN" altLang="en-US" sz="1800" smtClean="0"/>
              <a:t>表的</a:t>
            </a: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字段</a:t>
            </a:r>
            <a:endParaRPr kumimoji="1" lang="en-US" altLang="zh-CN" sz="1800"/>
          </a:p>
          <a:p>
            <a:pPr>
              <a:buFont typeface="Wingdings" charset="2"/>
              <a:buChar char="n"/>
            </a:pPr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871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表连接查询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什么是表连接查询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需要联合多张表才能查到想要的数据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表连接的类型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内连接：</a:t>
            </a:r>
            <a:r>
              <a:rPr kumimoji="1" lang="en-US" altLang="zh-CN" sz="1800"/>
              <a:t>inner join </a:t>
            </a:r>
            <a:r>
              <a:rPr kumimoji="1" lang="zh-CN" altLang="en-US" sz="1800"/>
              <a:t>或者 </a:t>
            </a:r>
            <a:r>
              <a:rPr kumimoji="1" lang="en-US" altLang="zh-CN" sz="1800"/>
              <a:t>join  </a:t>
            </a:r>
            <a:r>
              <a:rPr kumimoji="1" lang="zh-CN" altLang="en-US" sz="1800"/>
              <a:t>（显示的是左右表都有完整字段值的记录）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左外连接：</a:t>
            </a:r>
            <a:r>
              <a:rPr kumimoji="1" lang="en-US" altLang="zh-TW" sz="1800"/>
              <a:t>left outer join </a:t>
            </a:r>
            <a:r>
              <a:rPr kumimoji="1" lang="zh-TW" altLang="en-US" sz="1800"/>
              <a:t>（保证左表数据的完整性）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示例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查询</a:t>
            </a:r>
            <a:r>
              <a:rPr kumimoji="1" lang="en-US" altLang="zh-CN" sz="1800"/>
              <a:t>0316iOS</a:t>
            </a:r>
            <a:r>
              <a:rPr kumimoji="1" lang="zh-CN" altLang="en-US" sz="1800"/>
              <a:t>班的所有学生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select s.name,s.age from t_student s, t_class c where s.class_id = c.id and c.name = ‘0316iOS’;</a:t>
            </a:r>
          </a:p>
          <a:p>
            <a:pPr>
              <a:buFont typeface="Wingdings" charset="2"/>
              <a:buChar char="ü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20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如何存储数据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数据库是如何存储数据的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数据库的存储结构和</a:t>
            </a:r>
            <a:r>
              <a:rPr kumimoji="1" lang="en-US" altLang="zh-CN" sz="1800" smtClean="0"/>
              <a:t>excel</a:t>
            </a:r>
            <a:r>
              <a:rPr kumimoji="1" lang="zh-CN" altLang="en-US" sz="1800" smtClean="0"/>
              <a:t>很像，以表（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）为单位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数据库存储数据的步骤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新建一张表（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添加多个字段（</a:t>
            </a:r>
            <a:r>
              <a:rPr kumimoji="1" lang="en-US" altLang="zh-CN" sz="1800" smtClean="0"/>
              <a:t>column</a:t>
            </a:r>
            <a:r>
              <a:rPr kumimoji="1" lang="zh-CN" altLang="en-US" sz="1800" smtClean="0"/>
              <a:t>，列，属性）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添加多行记录（</a:t>
            </a:r>
            <a:r>
              <a:rPr kumimoji="1" lang="en-US" altLang="zh-CN" sz="1800" smtClean="0"/>
              <a:t>row</a:t>
            </a:r>
            <a:r>
              <a:rPr kumimoji="1" lang="zh-CN" altLang="en-US" sz="1800" smtClean="0"/>
              <a:t>，</a:t>
            </a:r>
            <a:r>
              <a:rPr kumimoji="1" lang="en-US" altLang="zh-CN" sz="1800" smtClean="0"/>
              <a:t>record</a:t>
            </a:r>
            <a:r>
              <a:rPr kumimoji="1" lang="zh-CN" altLang="en-US" sz="1800" smtClean="0"/>
              <a:t>，每行存放多个字段对应的值）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238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Navicat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Navicat</a:t>
            </a:r>
            <a:r>
              <a:rPr kumimoji="1" lang="zh-CN" altLang="en-US" sz="1800" smtClean="0"/>
              <a:t>是一款著名的数据库管理软件，支持大部分主流数据库（包括</a:t>
            </a:r>
            <a:r>
              <a:rPr kumimoji="1" lang="en-US" altLang="zh-CN" sz="1800" smtClean="0"/>
              <a:t>SQLite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endParaRPr kumimoji="1" lang="en-US" altLang="zh-CN" sz="1800"/>
          </a:p>
          <a:p>
            <a:r>
              <a:rPr kumimoji="1" lang="zh-CN" altLang="en-US" sz="1800" smtClean="0"/>
              <a:t>利用</a:t>
            </a:r>
            <a:r>
              <a:rPr kumimoji="1" lang="en-US" altLang="zh-CN" sz="1800" smtClean="0"/>
              <a:t>Navicat</a:t>
            </a:r>
            <a:r>
              <a:rPr kumimoji="1" lang="zh-CN" altLang="en-US" sz="1800" smtClean="0"/>
              <a:t>建立数据库连接</a:t>
            </a:r>
            <a:endParaRPr kumimoji="1" lang="en-US" altLang="zh-CN" sz="1800" smtClean="0"/>
          </a:p>
          <a:p>
            <a:pPr marL="0" indent="0">
              <a:buNone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  <p:pic>
        <p:nvPicPr>
          <p:cNvPr id="4" name="图片 3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0" y="2521469"/>
            <a:ext cx="1041400" cy="1003300"/>
          </a:xfrm>
          <a:prstGeom prst="rect">
            <a:avLst/>
          </a:prstGeom>
        </p:spPr>
      </p:pic>
      <p:pic>
        <p:nvPicPr>
          <p:cNvPr id="5" name="图片 4" descr="QQ20140521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9" y="2521469"/>
            <a:ext cx="1638300" cy="2159000"/>
          </a:xfrm>
          <a:prstGeom prst="rect">
            <a:avLst/>
          </a:prstGeom>
        </p:spPr>
      </p:pic>
      <p:pic>
        <p:nvPicPr>
          <p:cNvPr id="6" name="图片 5" descr="QQ20140521-5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50" y="2521469"/>
            <a:ext cx="5626100" cy="2222500"/>
          </a:xfrm>
          <a:prstGeom prst="rect">
            <a:avLst/>
          </a:prstGeom>
        </p:spPr>
      </p:pic>
      <p:pic>
        <p:nvPicPr>
          <p:cNvPr id="7" name="图片 6" descr="QQ20140521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0" y="4743969"/>
            <a:ext cx="2451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建表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endParaRPr kumimoji="1" lang="en-US" altLang="zh-CN" dirty="0"/>
          </a:p>
        </p:txBody>
      </p:sp>
      <p:pic>
        <p:nvPicPr>
          <p:cNvPr id="8" name="图片 7" descr="QQ2014052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50975"/>
            <a:ext cx="4038600" cy="1828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图片 11" descr="QQ20140521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90840"/>
            <a:ext cx="73787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499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建表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endParaRPr kumimoji="1" lang="en-US" altLang="zh-CN" dirty="0"/>
          </a:p>
        </p:txBody>
      </p:sp>
      <p:pic>
        <p:nvPicPr>
          <p:cNvPr id="11" name="图片 10" descr="QQ2014052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5334000" cy="1943100"/>
          </a:xfrm>
          <a:prstGeom prst="rect">
            <a:avLst/>
          </a:prstGeom>
        </p:spPr>
      </p:pic>
      <p:pic>
        <p:nvPicPr>
          <p:cNvPr id="3" name="图片 2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4089400"/>
            <a:ext cx="2425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查看</a:t>
            </a:r>
            <a:r>
              <a:rPr kumimoji="1" lang="en-US" altLang="zh-CN" smtClean="0"/>
              <a:t>DDL</a:t>
            </a:r>
            <a:endParaRPr kumimoji="1" lang="zh-CN" altLang="en-US"/>
          </a:p>
        </p:txBody>
      </p:sp>
      <p:pic>
        <p:nvPicPr>
          <p:cNvPr id="4" name="图片 3" descr="QQ2014052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5" y="1450975"/>
            <a:ext cx="3111500" cy="1193800"/>
          </a:xfrm>
          <a:prstGeom prst="rect">
            <a:avLst/>
          </a:prstGeom>
        </p:spPr>
      </p:pic>
      <p:pic>
        <p:nvPicPr>
          <p:cNvPr id="5" name="图片 4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5" y="3250904"/>
            <a:ext cx="2984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执行SQL语句</a:t>
            </a:r>
            <a:endParaRPr kumimoji="1" lang="zh-CN" altLang="en-US"/>
          </a:p>
        </p:txBody>
      </p:sp>
      <p:pic>
        <p:nvPicPr>
          <p:cNvPr id="3" name="图片 2" descr="QQ2014052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725676" cy="47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3361</TotalTime>
  <Words>1626</Words>
  <Application>Microsoft Macintosh PowerPoint</Application>
  <PresentationFormat>全屏显示(4:3)</PresentationFormat>
  <Paragraphs>305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框架PPT2014</vt:lpstr>
      <vt:lpstr>SQLite基础</vt:lpstr>
      <vt:lpstr>iOS中的数据存储方式</vt:lpstr>
      <vt:lpstr>SQLite</vt:lpstr>
      <vt:lpstr>如何存储数据</vt:lpstr>
      <vt:lpstr>Navicat</vt:lpstr>
      <vt:lpstr>建表   </vt:lpstr>
      <vt:lpstr>建表   </vt:lpstr>
      <vt:lpstr>查看DDL</vt:lpstr>
      <vt:lpstr>执行SQL语句</vt:lpstr>
      <vt:lpstr>课堂练习</vt:lpstr>
      <vt:lpstr>SQL语句</vt:lpstr>
      <vt:lpstr>SQL语句</vt:lpstr>
      <vt:lpstr>SQL语句的种类</vt:lpstr>
      <vt:lpstr>创表</vt:lpstr>
      <vt:lpstr>字段类型</vt:lpstr>
      <vt:lpstr>删表</vt:lpstr>
      <vt:lpstr>插入数据（insert）</vt:lpstr>
      <vt:lpstr>更新数据（update）</vt:lpstr>
      <vt:lpstr>删除数据（delete）</vt:lpstr>
      <vt:lpstr>条件语句</vt:lpstr>
      <vt:lpstr>条件语句练习</vt:lpstr>
      <vt:lpstr>DQL语句</vt:lpstr>
      <vt:lpstr>起别名</vt:lpstr>
      <vt:lpstr>计算记录的数量</vt:lpstr>
      <vt:lpstr>排序</vt:lpstr>
      <vt:lpstr>limit</vt:lpstr>
      <vt:lpstr>limit</vt:lpstr>
      <vt:lpstr>简单约束</vt:lpstr>
      <vt:lpstr>主键约束</vt:lpstr>
      <vt:lpstr>主键的设计原则</vt:lpstr>
      <vt:lpstr>主键的声明</vt:lpstr>
      <vt:lpstr>外键约束</vt:lpstr>
      <vt:lpstr>表连接查询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1382</cp:revision>
  <dcterms:created xsi:type="dcterms:W3CDTF">2013-07-22T07:36:09Z</dcterms:created>
  <dcterms:modified xsi:type="dcterms:W3CDTF">2014-11-16T02:58:40Z</dcterms:modified>
</cp:coreProperties>
</file>