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9" r:id="rId1"/>
  </p:sldMasterIdLst>
  <p:notesMasterIdLst>
    <p:notesMasterId r:id="rId21"/>
  </p:notesMasterIdLst>
  <p:handoutMasterIdLst>
    <p:handoutMasterId r:id="rId22"/>
  </p:handoutMasterIdLst>
  <p:sldIdLst>
    <p:sldId id="338" r:id="rId2"/>
    <p:sldId id="340" r:id="rId3"/>
    <p:sldId id="341" r:id="rId4"/>
    <p:sldId id="343" r:id="rId5"/>
    <p:sldId id="342" r:id="rId6"/>
    <p:sldId id="344" r:id="rId7"/>
    <p:sldId id="345" r:id="rId8"/>
    <p:sldId id="346" r:id="rId9"/>
    <p:sldId id="347" r:id="rId10"/>
    <p:sldId id="349" r:id="rId11"/>
    <p:sldId id="350" r:id="rId12"/>
    <p:sldId id="348" r:id="rId13"/>
    <p:sldId id="351" r:id="rId14"/>
    <p:sldId id="352" r:id="rId15"/>
    <p:sldId id="353" r:id="rId16"/>
    <p:sldId id="354" r:id="rId17"/>
    <p:sldId id="355" r:id="rId18"/>
    <p:sldId id="356" r:id="rId19"/>
    <p:sldId id="28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RY" initials="L" lastIdx="1" clrIdx="0">
    <p:extLst>
      <p:ext uri="{19B8F6BF-5375-455C-9EA6-DF929625EA0E}">
        <p15:presenceInfo xmlns:p15="http://schemas.microsoft.com/office/powerpoint/2012/main" userId="LRY" providerId="None"/>
      </p:ext>
    </p:extLst>
  </p:cmAuthor>
  <p:cmAuthor id="2" name="l ry" initials="lr" lastIdx="1" clrIdx="1">
    <p:extLst>
      <p:ext uri="{19B8F6BF-5375-455C-9EA6-DF929625EA0E}">
        <p15:presenceInfo xmlns:p15="http://schemas.microsoft.com/office/powerpoint/2012/main" userId="d953d394a811b6b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2D8F"/>
    <a:srgbClr val="CF5297"/>
    <a:srgbClr val="EC071C"/>
    <a:srgbClr val="ABCF92"/>
    <a:srgbClr val="4372C4"/>
    <a:srgbClr val="E6A923"/>
    <a:srgbClr val="5C1259"/>
    <a:srgbClr val="FF7575"/>
    <a:srgbClr val="9DC4E5"/>
    <a:srgbClr val="F7CC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 autoAdjust="0"/>
    <p:restoredTop sz="94751" autoAdjust="0"/>
  </p:normalViewPr>
  <p:slideViewPr>
    <p:cSldViewPr snapToGrid="0">
      <p:cViewPr varScale="1">
        <p:scale>
          <a:sx n="189" d="100"/>
          <a:sy n="189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CD88B-B5D0-4344-98F0-5F228A371A89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E2989-7672-4DD4-9ADC-FBDDB28397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48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A0C62-47B6-4DA8-A827-8F95A86AC3E6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6FE05-EB88-4BBB-964A-7A4E31CD2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818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9DFE-BCC3-7493-8DC2-08AF52797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5BACCB-FEDC-A1CA-EF35-7DB9A9427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0A9EB-1C55-F1DF-57DE-D9A89F8B3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8B96-ED2B-029C-548D-99004C765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743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C7A8C-79DF-15FA-4D32-92AC3AEE0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9BE22-5781-BECD-97CD-AA3E85032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CE90B-3FD1-52C7-6100-B4359CA0E4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9756A-39C5-23F6-4B36-6FA176D82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1831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D297E-0273-576E-BECA-BF64E0679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23CCB-DD8C-79C5-2A3E-959252424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02FE7D-2883-2E2F-0FF6-4D6A88871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1935-13A8-63C7-4FEE-5E8DEBE21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9386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97D3-14AF-6AE1-9CD3-951C11A9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07147-2A5A-3F3F-7519-FAB531F55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433BBF-018B-B0ED-FA03-2C749FDA0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61077-8277-2103-BD2C-A05BFDA57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71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18482-3933-6150-5A06-FE2647EDE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43DB7-70E5-05A8-DA9B-5B7FE783A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6575CA-CF46-D90E-A573-B23CE471D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6B783-366C-F69E-DA80-2B1D0C86E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536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B162B-9403-227C-8082-367AC987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71D06-5A20-AA03-A9B7-BA5BC72CB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3FB44-BE46-821D-6738-CC8C6D65F1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D6C24-E883-E554-DB8D-BE5ACFAE6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36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8ECD-A28F-7508-E411-5C754C79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674BD2-9AFD-D2BE-F972-98918ED2E5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D3DF64-8122-9FA5-DC4E-A676CE6CA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2F75-E36A-2B3C-FB67-0B9CCD0653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126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8C928-534E-8524-FB3E-0D637962C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1AAF2-7EF4-A371-750B-E888D991C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31ABC-8F06-6999-3953-FCE5CDE7F1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39255-DAB7-1649-B27D-E1D09D208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65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201E-DF9B-449B-1298-D0A9CB96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1ADEC1-EC31-3866-A9A5-9A2092019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0C131C-227B-7F26-98F7-F7024A448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7475-202D-7D71-D11B-21CFD9714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32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01791-F31C-A3AD-714B-D65715AB3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CB67A-1161-AFF9-CC46-8FCC386188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A061F-2350-70F1-8EBC-7E8F5FEF3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48E4D-19B2-4EE8-A7E1-E070D6EE0B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477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3CC79-6B1E-AC7F-91B6-2C60BC370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BD7F4-508C-A33F-1C83-3DF9C8D48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CD159-1CC5-F022-A0B0-2DDD635AB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E7E86-BF2E-B20A-6542-1DE8968B2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639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95173-E0F9-5173-E61D-5B6F096B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8B1CB-79CD-DA27-E58B-6CEDFF64D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51ED9-5788-D1C0-2F3F-5214AC9114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9D473-9E15-6C3F-E63D-BBE44DFB2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864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DEED-A441-E1D0-C2FA-D673E0B80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C1D919-F443-E1F9-D622-EECBD5CCB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9CD66-F61C-9156-E97F-B220F5E4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6ED79-2177-AFA2-7AA1-CF4F4D996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172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EB84D-18CC-66D9-227F-E629D387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0A6CFA-BF93-1856-2A0E-7FED00E5D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7F5A5-EDEA-15B9-0534-CBDE94D5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01F1C-8FAB-C5CC-6874-798E724E9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5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CCE77-075C-58F4-C9EE-5CC4E542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F1AD29-005A-5117-FE39-77E6C1880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E84A1-8333-A74D-8D25-98D00EF196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7F0B-5FDC-2F8E-DDF5-D6C426638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163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567B6-1139-2D30-42F3-8809C0303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05CBD-DD84-3136-46BA-1DFF54A62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DAB907-D7BA-727F-2DD9-AA47B4817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C0B40-5F61-E110-6E9A-501057378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6FE05-EB88-4BBB-964A-7A4E31CD21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1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59785"/>
            <a:ext cx="12192000" cy="398215"/>
          </a:xfrm>
          <a:prstGeom prst="rect">
            <a:avLst/>
          </a:prstGeom>
          <a:solidFill>
            <a:srgbClr val="5C1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393299"/>
            <a:ext cx="12192000" cy="66484"/>
          </a:xfrm>
          <a:prstGeom prst="rect">
            <a:avLst/>
          </a:prstGeom>
          <a:solidFill>
            <a:srgbClr val="E6A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7F543-A18B-4AE2-A258-BB947A228E63}" type="datetime1">
              <a:rPr lang="zh-CN" altLang="en-US" smtClean="0"/>
              <a:pPr/>
              <a:t>2025/6/3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ADD589-B071-334F-8901-2638E4A756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441451"/>
            <a:ext cx="4908666" cy="70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96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07" y="286603"/>
            <a:ext cx="10058400" cy="818989"/>
          </a:xfrm>
        </p:spPr>
        <p:txBody>
          <a:bodyPr>
            <a:normAutofit/>
          </a:bodyPr>
          <a:lstStyle>
            <a:lvl1pPr>
              <a:defRPr sz="3200" b="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79E8F9D-838D-4B50-96D3-7D45F801720E}"/>
              </a:ext>
            </a:extLst>
          </p:cNvPr>
          <p:cNvSpPr/>
          <p:nvPr userDrawn="1"/>
        </p:nvSpPr>
        <p:spPr>
          <a:xfrm>
            <a:off x="0" y="1"/>
            <a:ext cx="12192001" cy="177706"/>
          </a:xfrm>
          <a:prstGeom prst="rect">
            <a:avLst/>
          </a:prstGeom>
          <a:solidFill>
            <a:srgbClr val="5C1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24BAAB-BA87-4A2C-9D5D-F7C4EAB370CC}"/>
              </a:ext>
            </a:extLst>
          </p:cNvPr>
          <p:cNvSpPr/>
          <p:nvPr userDrawn="1"/>
        </p:nvSpPr>
        <p:spPr>
          <a:xfrm>
            <a:off x="0" y="161450"/>
            <a:ext cx="12192000" cy="64008"/>
          </a:xfrm>
          <a:prstGeom prst="rect">
            <a:avLst/>
          </a:prstGeom>
          <a:solidFill>
            <a:srgbClr val="E6A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C6FF29-EA9C-DB48-BA9E-B5689E3CA2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814" y="298841"/>
            <a:ext cx="2282405" cy="161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042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6581508"/>
            <a:ext cx="12192001" cy="276489"/>
          </a:xfrm>
          <a:prstGeom prst="rect">
            <a:avLst/>
          </a:prstGeom>
          <a:solidFill>
            <a:srgbClr val="5C12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211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214489"/>
            <a:ext cx="10058400" cy="497017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571397"/>
            <a:ext cx="2472271" cy="253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3B58FD6D-AD2F-4E3A-B494-A20D30627F93}" type="datetime1">
              <a:rPr lang="zh-CN" altLang="en-US" smtClean="0"/>
              <a:pPr/>
              <a:t>2025/6/3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571397"/>
            <a:ext cx="4822804" cy="253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571397"/>
            <a:ext cx="1312025" cy="2535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1B59B50C-75AC-45C4-AF9E-955F765A4B8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DC10C625-F010-4203-B161-E3606C813D26}"/>
              </a:ext>
            </a:extLst>
          </p:cNvPr>
          <p:cNvSpPr/>
          <p:nvPr userDrawn="1"/>
        </p:nvSpPr>
        <p:spPr>
          <a:xfrm>
            <a:off x="-1" y="6517500"/>
            <a:ext cx="12192000" cy="64008"/>
          </a:xfrm>
          <a:prstGeom prst="rect">
            <a:avLst/>
          </a:prstGeom>
          <a:solidFill>
            <a:srgbClr val="E6A9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59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kern="1200" spc="-5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Calibri" pitchFamily="34" charset="0"/>
        <a:buChar char="◦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Calibri" pitchFamily="34" charset="0"/>
        <a:buChar char="◦"/>
        <a:defRPr sz="1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Calibri" pitchFamily="34" charset="0"/>
        <a:buChar char="◦"/>
        <a:defRPr sz="1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002060"/>
        </a:buClr>
        <a:buFont typeface="Calibri" pitchFamily="34" charset="0"/>
        <a:buChar char="◦"/>
        <a:defRPr sz="1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eryberger/CSranking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eryberger/CSranking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eryberger/CSrankings/blob/gh-pages/CONTRIBUTING.m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srankings.org/faq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conferences.org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srankings.org/#/index?all&amp;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www.youtube.com/watch?v=hOSl3xPmHiQ&amp;t=231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eryberger/CSranking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eryberger/CSrankings/blob/gh-pages/CONTRIBUTING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eryberger/CSranking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4F210C6-5FD4-8840-9979-EDA4583BE323}"/>
              </a:ext>
            </a:extLst>
          </p:cNvPr>
          <p:cNvGrpSpPr/>
          <p:nvPr/>
        </p:nvGrpSpPr>
        <p:grpSpPr>
          <a:xfrm>
            <a:off x="5528929" y="2701959"/>
            <a:ext cx="4726707" cy="1840177"/>
            <a:chOff x="5528929" y="2701959"/>
            <a:chExt cx="4726707" cy="184017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4FCFE29-DD2D-4B0A-9644-1741EF44A9B8}"/>
                </a:ext>
              </a:extLst>
            </p:cNvPr>
            <p:cNvSpPr/>
            <p:nvPr/>
          </p:nvSpPr>
          <p:spPr>
            <a:xfrm>
              <a:off x="5528929" y="2701959"/>
              <a:ext cx="4726707" cy="1840177"/>
            </a:xfrm>
            <a:prstGeom prst="rect">
              <a:avLst/>
            </a:prstGeom>
            <a:solidFill>
              <a:schemeClr val="bg1">
                <a:alpha val="4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50000"/>
                </a:lnSpc>
              </a:pPr>
              <a:r>
                <a:rPr lang="en-US" altLang="zh-CN" sz="2800" b="1" dirty="0">
                  <a:solidFill>
                    <a:srgbClr val="5C12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CS Ranking Tutorial</a:t>
              </a:r>
            </a:p>
            <a:p>
              <a:pPr algn="r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C12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2025/06/03</a:t>
              </a:r>
              <a:endParaRPr lang="zh-CN" altLang="en-US" sz="2000" dirty="0">
                <a:solidFill>
                  <a:srgbClr val="5C12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7934411-722C-47BC-A797-C832212F369B}"/>
                </a:ext>
              </a:extLst>
            </p:cNvPr>
            <p:cNvCxnSpPr>
              <a:cxnSpLocks/>
            </p:cNvCxnSpPr>
            <p:nvPr/>
          </p:nvCxnSpPr>
          <p:spPr>
            <a:xfrm>
              <a:off x="6294474" y="3726220"/>
              <a:ext cx="3833374" cy="0"/>
            </a:xfrm>
            <a:prstGeom prst="line">
              <a:avLst/>
            </a:prstGeom>
            <a:ln w="28575">
              <a:solidFill>
                <a:srgbClr val="5C12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9584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B48AC-CBF5-65E0-B596-C30EF24C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36F1B-392E-3B3B-A210-D1105123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164E-5879-497D-AA5D-D5638016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0DE484F-1742-0BEB-A8A8-65888426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record faculty information? – Step 5 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39C1D8D9-6C02-735D-AA37-12DC89A30981}"/>
              </a:ext>
            </a:extLst>
          </p:cNvPr>
          <p:cNvSpPr txBox="1"/>
          <p:nvPr/>
        </p:nvSpPr>
        <p:spPr>
          <a:xfrm>
            <a:off x="1097280" y="1274795"/>
            <a:ext cx="9439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After confirming the modification, you can submit PR (Pull Request) on the </a:t>
            </a:r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en" altLang="zh-C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https://github.com/emeryberger/CSrankings</a:t>
            </a:r>
            <a:r>
              <a:rPr lang="en" altLang="zh-CN" dirty="0"/>
              <a:t>. All PR confirmation information must be confirmed and checked.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53D3803-1A12-2BA5-9F7B-9F537395B1B1}"/>
              </a:ext>
            </a:extLst>
          </p:cNvPr>
          <p:cNvSpPr txBox="1"/>
          <p:nvPr/>
        </p:nvSpPr>
        <p:spPr>
          <a:xfrm>
            <a:off x="1404475" y="2294282"/>
            <a:ext cx="877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PR needs to check the corresponding content according to the </a:t>
            </a:r>
            <a:r>
              <a:rPr lang="en" altLang="zh-CN" dirty="0" err="1"/>
              <a:t>CSRanking</a:t>
            </a:r>
            <a:r>
              <a:rPr lang="en" altLang="zh-CN" dirty="0"/>
              <a:t> template (in markdown, just add x in the square brackets, e.g. [x]), as follows:</a:t>
            </a:r>
            <a:endParaRPr lang="en-CN" dirty="0"/>
          </a:p>
        </p:txBody>
      </p:sp>
      <p:pic>
        <p:nvPicPr>
          <p:cNvPr id="7" name="图片 6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1C365C18-06BE-1A5A-DBAB-C4ECF5332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557" y="2867274"/>
            <a:ext cx="3046768" cy="358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72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BBC2F-4964-8568-7F79-4EB6D13CF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E7F72-1641-7FE4-B117-200A4A7F8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DCBDF-0BC6-87A1-9C7F-81FA5FE6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A1B3506B-3112-1C09-FC04-7E21F7D99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record faculty information? – Step 5 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4B5080A-63DE-6C55-CB94-F5BC8986CB40}"/>
              </a:ext>
            </a:extLst>
          </p:cNvPr>
          <p:cNvSpPr txBox="1"/>
          <p:nvPr/>
        </p:nvSpPr>
        <p:spPr>
          <a:xfrm>
            <a:off x="1097280" y="1274795"/>
            <a:ext cx="9439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After confirming the modification, you can submit PR (Pull Request) on the </a:t>
            </a:r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en" altLang="zh-C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https://github.com/emeryberger/CSrankings</a:t>
            </a:r>
            <a:r>
              <a:rPr lang="en" altLang="zh-CN" dirty="0"/>
              <a:t>. All PR confirmation information must be confirmed and checked.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D64F5DFE-94F8-1A5E-0AA1-03C260D0965F}"/>
              </a:ext>
            </a:extLst>
          </p:cNvPr>
          <p:cNvSpPr txBox="1"/>
          <p:nvPr/>
        </p:nvSpPr>
        <p:spPr>
          <a:xfrm>
            <a:off x="1404475" y="2294282"/>
            <a:ext cx="877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CN"/>
              <a:t>When modifying </a:t>
            </a:r>
            <a:r>
              <a:rPr lang="en" altLang="zh-CN" dirty="0" err="1">
                <a:solidFill>
                  <a:srgbClr val="CF5297"/>
                </a:solidFill>
              </a:rPr>
              <a:t>csrankings</a:t>
            </a:r>
            <a:r>
              <a:rPr lang="en" altLang="zh-CN" dirty="0">
                <a:solidFill>
                  <a:srgbClr val="CF5297"/>
                </a:solidFill>
              </a:rPr>
              <a:t>-[a-z].csv</a:t>
            </a:r>
            <a:r>
              <a:rPr lang="en-CN"/>
              <a:t>, you can add multiple </a:t>
            </a:r>
            <a:r>
              <a:rPr lang="en-US" dirty="0"/>
              <a:t>professors/</a:t>
            </a:r>
            <a:r>
              <a:rPr lang="en-CN"/>
              <a:t>facult</a:t>
            </a:r>
            <a:r>
              <a:rPr lang="en-US" dirty="0" err="1"/>
              <a:t>ies</a:t>
            </a:r>
            <a:r>
              <a:rPr lang="en-CN"/>
              <a:t> at a time, but you can only add/modify one faculty per issue. Adding an issue is easy, just fill it out according to the template provided by csranking</a:t>
            </a:r>
            <a:r>
              <a:rPr lang="en-US" dirty="0"/>
              <a:t> website</a:t>
            </a:r>
            <a:r>
              <a:rPr lang="en-CN"/>
              <a:t>.</a:t>
            </a:r>
            <a:endParaRPr lang="en-CN" dirty="0"/>
          </a:p>
        </p:txBody>
      </p:sp>
      <p:pic>
        <p:nvPicPr>
          <p:cNvPr id="6" name="图片 5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62AB7E91-8EF2-6517-644A-DFA20FB6A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483" y="3217612"/>
            <a:ext cx="2709325" cy="329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2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5EF3-0B78-DCB8-E824-017D619E2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C8356B-35BC-AC95-1ADF-BF455ADB0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DAB6E-6B99-33D4-92BC-28DA22FE5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B4E08C38-E3C8-3318-5744-FFDB3C36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record faculty information? – Step 6 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F9C60BC7-59BB-CB9B-5B30-392B1A1709B0}"/>
              </a:ext>
            </a:extLst>
          </p:cNvPr>
          <p:cNvSpPr txBox="1"/>
          <p:nvPr/>
        </p:nvSpPr>
        <p:spPr>
          <a:xfrm>
            <a:off x="1097280" y="1274795"/>
            <a:ext cx="9439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Wait and pay attention.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zh-CN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BE26E69C-0ECD-21B2-DAC6-FBC974C7C0FF}"/>
              </a:ext>
            </a:extLst>
          </p:cNvPr>
          <p:cNvSpPr txBox="1"/>
          <p:nvPr/>
        </p:nvSpPr>
        <p:spPr>
          <a:xfrm>
            <a:off x="743822" y="4844541"/>
            <a:ext cx="9439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F25D86CF-C502-FC2B-45C3-2627AA0BD39C}"/>
              </a:ext>
            </a:extLst>
          </p:cNvPr>
          <p:cNvSpPr txBox="1"/>
          <p:nvPr/>
        </p:nvSpPr>
        <p:spPr>
          <a:xfrm>
            <a:off x="1404475" y="5006192"/>
            <a:ext cx="877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The </a:t>
            </a:r>
            <a:r>
              <a:rPr lang="en" altLang="zh-CN" dirty="0" err="1"/>
              <a:t>CSRanking</a:t>
            </a:r>
            <a:r>
              <a:rPr lang="en" altLang="zh-CN" dirty="0"/>
              <a:t> official will merge the information </a:t>
            </a:r>
            <a:r>
              <a:rPr lang="en" altLang="zh-CN" b="1" dirty="0"/>
              <a:t>every 2-3 months</a:t>
            </a:r>
            <a:r>
              <a:rPr lang="en" altLang="zh-CN" dirty="0"/>
              <a:t>. You can double check the ranking after they merge the information.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N" dirty="0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CEFA40AD-4EAF-0831-BB32-AD113E856ADB}"/>
              </a:ext>
            </a:extLst>
          </p:cNvPr>
          <p:cNvSpPr txBox="1"/>
          <p:nvPr/>
        </p:nvSpPr>
        <p:spPr>
          <a:xfrm>
            <a:off x="1404475" y="4147204"/>
            <a:ext cx="8778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Please </a:t>
            </a:r>
            <a:r>
              <a:rPr lang="en-US" altLang="zh-CN" dirty="0"/>
              <a:t>aware about the new instruction in the official guidance: </a:t>
            </a:r>
            <a:r>
              <a:rPr lang="en" altLang="zh-C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https://github.com/emeryberger/CSrankings/blob/gh-pages/CONTRIBUTING.md</a:t>
            </a:r>
            <a:endParaRPr lang="en" altLang="zh-CN" dirty="0">
              <a:solidFill>
                <a:schemeClr val="accent2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BBF8D990-D077-0930-D25D-21CF25C25F3F}"/>
              </a:ext>
            </a:extLst>
          </p:cNvPr>
          <p:cNvSpPr txBox="1"/>
          <p:nvPr/>
        </p:nvSpPr>
        <p:spPr>
          <a:xfrm>
            <a:off x="1404475" y="3057113"/>
            <a:ext cx="8778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Generally speaking, adding CS ranking faculty requires two phases. The first one is modifying the </a:t>
            </a:r>
            <a:r>
              <a:rPr lang="en" altLang="zh-CN" dirty="0" err="1">
                <a:solidFill>
                  <a:srgbClr val="CF5297"/>
                </a:solidFill>
              </a:rPr>
              <a:t>csrankings</a:t>
            </a:r>
            <a:r>
              <a:rPr lang="en" altLang="zh-CN" dirty="0">
                <a:solidFill>
                  <a:srgbClr val="CF5297"/>
                </a:solidFill>
              </a:rPr>
              <a:t>-[a-z].csv</a:t>
            </a:r>
            <a:r>
              <a:rPr lang="en" altLang="zh-CN" dirty="0"/>
              <a:t> file, add relevant entries and submit a pull request. The second one is submitting an issue for each added faculty member.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" altLang="zh-CN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N" dirty="0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87F1928A-B5D9-A5FB-E100-45D1C1261342}"/>
              </a:ext>
            </a:extLst>
          </p:cNvPr>
          <p:cNvSpPr txBox="1"/>
          <p:nvPr/>
        </p:nvSpPr>
        <p:spPr>
          <a:xfrm>
            <a:off x="1404475" y="1736460"/>
            <a:ext cx="87789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After submitting a PR, you can contact the professor/faculty to </a:t>
            </a:r>
            <a:r>
              <a:rPr lang="en" altLang="zh-CN" b="1" dirty="0"/>
              <a:t>send an email to </a:t>
            </a:r>
            <a:r>
              <a:rPr lang="en" altLang="zh-CN" b="1" dirty="0" err="1"/>
              <a:t>csrankings</a:t>
            </a:r>
            <a:r>
              <a:rPr lang="en" altLang="zh-CN" b="1" dirty="0"/>
              <a:t>, stating the PR ID and other information to indicate that it has been submitted</a:t>
            </a:r>
            <a:r>
              <a:rPr lang="en" altLang="zh-CN" dirty="0"/>
              <a:t>; after receiving the PR, the official will review and give a result, which requires </a:t>
            </a:r>
            <a:r>
              <a:rPr lang="en" altLang="zh-CN" b="1" dirty="0"/>
              <a:t>timely attention and reply</a:t>
            </a:r>
            <a:r>
              <a:rPr lang="en" altLang="zh-CN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840820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2ADB-4507-BA3D-96B2-8EA818268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A1346-5717-7C25-984F-9F2F00B4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8600-60B8-55D2-E65C-7A06849B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A48B6DC-B397-5090-A6C9-9A6E20CD8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⚠️</a:t>
            </a:r>
            <a:r>
              <a:rPr lang="zh-CN" altLang="en-US" dirty="0"/>
              <a:t> </a:t>
            </a:r>
            <a:r>
              <a:rPr lang="en-US" dirty="0"/>
              <a:t>Notes and common mistakes</a:t>
            </a:r>
            <a:endParaRPr lang="en-CN" dirty="0"/>
          </a:p>
        </p:txBody>
      </p:sp>
      <p:pic>
        <p:nvPicPr>
          <p:cNvPr id="5" name="图片 4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96FC1BB2-675E-CFEE-709E-333F9A1109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07" y="1580000"/>
            <a:ext cx="6158361" cy="2744914"/>
          </a:xfrm>
          <a:prstGeom prst="rect">
            <a:avLst/>
          </a:prstGeom>
        </p:spPr>
      </p:pic>
      <p:pic>
        <p:nvPicPr>
          <p:cNvPr id="7" name="图片 6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0DC9D3F4-095E-44A8-22C8-B3367E3F9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368" y="1580000"/>
            <a:ext cx="5822467" cy="33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30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C1D9F-3055-F716-1A71-53FB75657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0A2D2B-44F2-EF6E-C693-861445F98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799CF-70BB-7878-E875-394C5D9E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A3B27F3-E148-F467-6179-0F21AB64A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🙋</a:t>
            </a:r>
            <a:r>
              <a:rPr lang="zh-CN" altLang="en-US" dirty="0"/>
              <a:t> </a:t>
            </a:r>
            <a:r>
              <a:rPr lang="en-US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asked questions – Q1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B959402-5E96-BE1C-D46D-72A87654BE91}"/>
              </a:ext>
            </a:extLst>
          </p:cNvPr>
          <p:cNvSpPr txBox="1"/>
          <p:nvPr/>
        </p:nvSpPr>
        <p:spPr>
          <a:xfrm>
            <a:off x="1097280" y="1274795"/>
            <a:ext cx="9439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Q1: </a:t>
            </a:r>
            <a:r>
              <a:rPr lang="en" altLang="zh-CN" dirty="0"/>
              <a:t>The professor or faculty homepage information is not aligned.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76FEE11-B120-47F0-2DE0-742F2C499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02" y="1651675"/>
            <a:ext cx="7462339" cy="47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06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8F39-3A57-B1EE-9B3A-C2DFE57D4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890FE-DAA0-75AF-1F44-51D40153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32E8E-C862-39F5-1FC6-4579149F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DE80A8BD-F5CA-EDDE-B517-76A8C2C8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altLang="zh-CN" dirty="0"/>
              <a:t> 🙋</a:t>
            </a:r>
            <a:r>
              <a:rPr lang="zh-CN" altLang="en-US" dirty="0"/>
              <a:t> </a:t>
            </a:r>
            <a:r>
              <a:rPr lang="en-US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asked questions – Q2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21E7E1B1-D33A-9B55-942B-A3CD83D4169A}"/>
              </a:ext>
            </a:extLst>
          </p:cNvPr>
          <p:cNvSpPr txBox="1"/>
          <p:nvPr/>
        </p:nvSpPr>
        <p:spPr>
          <a:xfrm>
            <a:off x="1097280" y="1274795"/>
            <a:ext cx="9439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Q2: </a:t>
            </a:r>
            <a:r>
              <a:rPr lang="en" altLang="zh-CN" dirty="0"/>
              <a:t>Need to use the full </a:t>
            </a:r>
            <a:r>
              <a:rPr lang="en" altLang="zh-CN" dirty="0" err="1"/>
              <a:t>github</a:t>
            </a:r>
            <a:r>
              <a:rPr lang="en" altLang="zh-CN" dirty="0"/>
              <a:t> homepage link for professor or faculty.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09815A-0DAF-338D-AA2B-F707FFAE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630" y="2025433"/>
            <a:ext cx="8844235" cy="37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33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B74EC-BDB7-E744-486B-D517B3C47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EB9531-73FD-CA8F-3634-05E046F0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89122A-2DD7-99A0-13A1-FA9A35BD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F8BBA24-3148-8389-564A-7B789BACF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altLang="zh-CN" dirty="0"/>
              <a:t> 🙋</a:t>
            </a:r>
            <a:r>
              <a:rPr lang="zh-CN" altLang="en-US" dirty="0"/>
              <a:t> </a:t>
            </a:r>
            <a:r>
              <a:rPr lang="en-US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asked questions – Q3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B2549215-76D9-AEB6-5271-6599F7280ACF}"/>
              </a:ext>
            </a:extLst>
          </p:cNvPr>
          <p:cNvSpPr txBox="1"/>
          <p:nvPr/>
        </p:nvSpPr>
        <p:spPr>
          <a:xfrm>
            <a:off x="1097280" y="1274795"/>
            <a:ext cx="9439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Q3: </a:t>
            </a:r>
            <a:r>
              <a:rPr lang="en" altLang="zh-CN" dirty="0"/>
              <a:t>The relationship between the professor/faculty’s homepage and the institution/school is not clearly explained.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3AE5FE-78F8-DF38-C78F-2E11A18C7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082" y="2013459"/>
            <a:ext cx="6579836" cy="44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37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2C58B-2B20-EC6C-9055-E66AEEA10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C6AB30-5919-3C39-5798-36C93A9F5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E5ADF-7BFA-79D2-43FA-1CF542E1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1A0D49F3-8917-46A2-1668-F16EC6A5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altLang="zh-CN" dirty="0"/>
              <a:t> 🙋</a:t>
            </a:r>
            <a:r>
              <a:rPr lang="zh-CN" altLang="en-US" dirty="0"/>
              <a:t> </a:t>
            </a:r>
            <a:r>
              <a:rPr lang="en-US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asked questions – Q4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66722D4-CF35-6627-FF41-BA734B9DBA76}"/>
              </a:ext>
            </a:extLst>
          </p:cNvPr>
          <p:cNvSpPr txBox="1"/>
          <p:nvPr/>
        </p:nvSpPr>
        <p:spPr>
          <a:xfrm>
            <a:off x="1097280" y="1274795"/>
            <a:ext cx="9439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Q4: </a:t>
            </a:r>
            <a:r>
              <a:rPr lang="en" altLang="zh-CN" dirty="0"/>
              <a:t>If the professor/faculty information is already in </a:t>
            </a:r>
            <a:r>
              <a:rPr lang="en" altLang="zh-CN" dirty="0" err="1"/>
              <a:t>CSRankings</a:t>
            </a:r>
            <a:r>
              <a:rPr lang="en" altLang="zh-CN" dirty="0"/>
              <a:t>, to modify the existing professor/faculty information, you need to delete the original information to update it, and it cannot be repeated.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9AF112-FFCF-763A-2732-453DAAFAE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541" y="2376163"/>
            <a:ext cx="8302101" cy="3842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56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9A066-8316-C749-4BBA-4DD1A1873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C060BE-951C-A8F0-B14E-4B04E355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49F66-2C72-1912-F4D2-66DE7519F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E90897A-3602-0292-D295-5CE405D4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</a:t>
            </a:r>
            <a:r>
              <a:rPr lang="en-US" altLang="zh-CN" dirty="0"/>
              <a:t> 🙋</a:t>
            </a:r>
            <a:r>
              <a:rPr lang="zh-CN" altLang="en-US" dirty="0"/>
              <a:t> </a:t>
            </a:r>
            <a:r>
              <a:rPr lang="en-US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asked questions – More</a:t>
            </a:r>
            <a:r>
              <a:rPr lang="zh-CN" altLang="en-US" dirty="0"/>
              <a:t> </a:t>
            </a:r>
            <a:r>
              <a:rPr lang="en-US" altLang="zh-CN" dirty="0"/>
              <a:t>FAQ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9AB535B1-C120-DC94-9B10-84C699FDCFAF}"/>
              </a:ext>
            </a:extLst>
          </p:cNvPr>
          <p:cNvSpPr txBox="1"/>
          <p:nvPr/>
        </p:nvSpPr>
        <p:spPr>
          <a:xfrm>
            <a:off x="1097280" y="1274795"/>
            <a:ext cx="9439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More FAQs can be found in the official website </a:t>
            </a:r>
            <a:r>
              <a:rPr lang="en-US" altLang="zh-C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https://csrankings.org/faq.html</a:t>
            </a:r>
            <a:endParaRPr lang="en" altLang="zh-CN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6" name="图片 5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58FE71C7-D634-5187-B906-18228FD6BE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64" y="1594371"/>
            <a:ext cx="6889899" cy="488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61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B560F1C-A43E-43DB-897F-743F68698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209" y="2307101"/>
            <a:ext cx="4360985" cy="1321660"/>
          </a:xfrm>
        </p:spPr>
        <p:txBody>
          <a:bodyPr/>
          <a:lstStyle/>
          <a:p>
            <a:r>
              <a:rPr lang="en-US" altLang="zh-CN" b="1" dirty="0">
                <a:solidFill>
                  <a:srgbClr val="5C1259"/>
                </a:solidFill>
              </a:rPr>
              <a:t>Thanks</a:t>
            </a:r>
            <a:r>
              <a:rPr lang="zh-CN" altLang="en-US" b="1" dirty="0">
                <a:solidFill>
                  <a:srgbClr val="5C1259"/>
                </a:solidFill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2122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0A967-2424-8C4B-9DC6-CE7EA6010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EBB33-3A19-7C43-8C80-5C632D0B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95C09B-B4B1-624A-841F-B40A7B74F209}"/>
              </a:ext>
            </a:extLst>
          </p:cNvPr>
          <p:cNvSpPr txBox="1"/>
          <p:nvPr/>
        </p:nvSpPr>
        <p:spPr>
          <a:xfrm>
            <a:off x="1097280" y="1274795"/>
            <a:ext cx="9439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CN"/>
              <a:t>SRankings is a metrics-based ranking of top computer science institutions</a:t>
            </a:r>
            <a:r>
              <a:rPr lang="en-US" dirty="0"/>
              <a:t> (primarily universities)</a:t>
            </a:r>
            <a:r>
              <a:rPr lang="en-CN"/>
              <a:t> around the world.</a:t>
            </a:r>
            <a:r>
              <a:rPr lang="en-US" dirty="0"/>
              <a:t> </a:t>
            </a:r>
            <a:r>
              <a:rPr lang="en-US" b="1" dirty="0"/>
              <a:t>It based on their publication counts in top-tier conferences and journals, rather than citation counts</a:t>
            </a:r>
            <a:r>
              <a:rPr lang="en-US" dirty="0"/>
              <a:t>. The ranking methodology primarily utilizes publication data sourced from </a:t>
            </a:r>
            <a:r>
              <a:rPr lang="en-US" b="1" dirty="0"/>
              <a:t>DBLP</a:t>
            </a:r>
            <a:r>
              <a:rPr lang="en-US" dirty="0"/>
              <a:t>, with an emphasis on quantity (not citation count) of publications in selective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https://csconferences.org/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for valid CS areas and conferences.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C1EB0CDA-C184-7449-8EE4-30D767EF4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is </a:t>
            </a:r>
            <a:r>
              <a:rPr lang="en-US"/>
              <a:t>CS ranking</a:t>
            </a:r>
            <a:r>
              <a:rPr lang="en-US" dirty="0"/>
              <a:t>?</a:t>
            </a:r>
            <a:endParaRPr lang="en-CN" dirty="0"/>
          </a:p>
        </p:txBody>
      </p:sp>
      <p:pic>
        <p:nvPicPr>
          <p:cNvPr id="9" name="图片 8" descr="文本&#10;&#10;AI 生成的内容可能不正确。">
            <a:extLst>
              <a:ext uri="{FF2B5EF4-FFF2-40B4-BE49-F238E27FC236}">
                <a16:creationId xmlns:a16="http://schemas.microsoft.com/office/drawing/2014/main" id="{D64B8190-FF52-47EF-6F72-873D79CED6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44" y="3198440"/>
            <a:ext cx="1929079" cy="3019926"/>
          </a:xfrm>
          <a:prstGeom prst="rect">
            <a:avLst/>
          </a:prstGeom>
        </p:spPr>
      </p:pic>
      <p:pic>
        <p:nvPicPr>
          <p:cNvPr id="14" name="图片 13" descr="图表, 条形图&#10;&#10;AI 生成的内容可能不正确。">
            <a:extLst>
              <a:ext uri="{FF2B5EF4-FFF2-40B4-BE49-F238E27FC236}">
                <a16:creationId xmlns:a16="http://schemas.microsoft.com/office/drawing/2014/main" id="{1FDF3C43-479D-3F2F-6F1A-04E9E5B1E7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23" y="3736312"/>
            <a:ext cx="3226029" cy="2482054"/>
          </a:xfrm>
          <a:prstGeom prst="rect">
            <a:avLst/>
          </a:prstGeom>
        </p:spPr>
      </p:pic>
      <p:pic>
        <p:nvPicPr>
          <p:cNvPr id="18" name="图片 17" descr="图表, 条形图&#10;&#10;AI 生成的内容可能不正确。">
            <a:extLst>
              <a:ext uri="{FF2B5EF4-FFF2-40B4-BE49-F238E27FC236}">
                <a16:creationId xmlns:a16="http://schemas.microsoft.com/office/drawing/2014/main" id="{792B8F8F-8F7E-7059-8437-CC921DBD64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384" y="3858481"/>
            <a:ext cx="3194050" cy="2336800"/>
          </a:xfrm>
          <a:prstGeom prst="rect">
            <a:avLst/>
          </a:prstGeom>
        </p:spPr>
      </p:pic>
      <p:pic>
        <p:nvPicPr>
          <p:cNvPr id="20" name="图片 19" descr="图表, 条形图&#10;&#10;AI 生成的内容可能不正确。">
            <a:extLst>
              <a:ext uri="{FF2B5EF4-FFF2-40B4-BE49-F238E27FC236}">
                <a16:creationId xmlns:a16="http://schemas.microsoft.com/office/drawing/2014/main" id="{ED45B7C9-B757-C1F4-6211-EAC548DBA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6916" y="3835396"/>
            <a:ext cx="319405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357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C458-95E9-A597-3D7D-F472AE65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31974-3208-3905-10BC-3F0C7723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A8025-3971-291F-7EAC-8DC916DC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A8630-73C2-B475-BBBF-305256A7965F}"/>
              </a:ext>
            </a:extLst>
          </p:cNvPr>
          <p:cNvSpPr txBox="1"/>
          <p:nvPr/>
        </p:nvSpPr>
        <p:spPr>
          <a:xfrm>
            <a:off x="1097280" y="1274795"/>
            <a:ext cx="94395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N"/>
              <a:t>To add faculty members to the CSRankings database, contributors must ensure all entries meet the platform's strict eligibility criteria: </a:t>
            </a:r>
            <a:r>
              <a:rPr lang="en-US" dirty="0"/>
              <a:t>“</a:t>
            </a:r>
            <a:r>
              <a:rPr lang="en-CN" b="1" i="1"/>
              <a:t>Eligible faculty include only full-time, tenure-track faculty members  on a given campus who can solely advise PhD students in Computer Science</a:t>
            </a:r>
            <a:r>
              <a:rPr lang="en-US" dirty="0"/>
              <a:t>”</a:t>
            </a:r>
            <a:r>
              <a:rPr lang="en-CN"/>
              <a:t>.</a:t>
            </a:r>
            <a:r>
              <a:rPr lang="en-US" b="1" dirty="0"/>
              <a:t> </a:t>
            </a:r>
            <a:r>
              <a:rPr lang="en-US" altLang="zh-CN" dirty="0"/>
              <a:t>Simply speaking, only </a:t>
            </a:r>
            <a:r>
              <a:rPr lang="en-US" altLang="zh-CN" b="1" dirty="0"/>
              <a:t>faculties who are PhD supervisors</a:t>
            </a:r>
            <a:r>
              <a:rPr lang="en-US" altLang="zh-C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 err="1"/>
              <a:t>CSRankings</a:t>
            </a:r>
            <a:r>
              <a:rPr lang="en" altLang="zh-CN" dirty="0"/>
              <a:t> requires contributors to submit faculty information in a standardized format: </a:t>
            </a:r>
            <a:r>
              <a:rPr lang="en" altLang="zh-CN" b="1" dirty="0">
                <a:solidFill>
                  <a:srgbClr val="0070C0"/>
                </a:solidFill>
              </a:rPr>
              <a:t>name</a:t>
            </a:r>
            <a:r>
              <a:rPr lang="en" altLang="zh-CN" b="1" dirty="0"/>
              <a:t>, </a:t>
            </a:r>
            <a:r>
              <a:rPr lang="en" altLang="zh-CN" b="1" dirty="0">
                <a:solidFill>
                  <a:srgbClr val="652D8F"/>
                </a:solidFill>
              </a:rPr>
              <a:t>affiliation</a:t>
            </a:r>
            <a:r>
              <a:rPr lang="en" altLang="zh-CN" b="1" dirty="0"/>
              <a:t>, </a:t>
            </a:r>
            <a:r>
              <a:rPr lang="en" altLang="zh-CN" b="1" dirty="0">
                <a:solidFill>
                  <a:srgbClr val="EC071C"/>
                </a:solidFill>
              </a:rPr>
              <a:t>homepage</a:t>
            </a:r>
            <a:r>
              <a:rPr lang="en" altLang="zh-CN" b="1" dirty="0"/>
              <a:t>, </a:t>
            </a:r>
            <a:r>
              <a:rPr lang="en" altLang="zh-CN" b="1" dirty="0" err="1">
                <a:solidFill>
                  <a:srgbClr val="CF5297"/>
                </a:solidFill>
              </a:rPr>
              <a:t>scholarid</a:t>
            </a:r>
            <a:r>
              <a:rPr lang="en" altLang="zh-CN" b="1" dirty="0"/>
              <a:t>.</a:t>
            </a:r>
            <a:endParaRPr lang="en-CN" altLang="zh-CN" b="1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FF6EAE5E-22E5-074A-4CF6-FCA46090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What do we need to do? </a:t>
            </a:r>
            <a:endParaRPr lang="en-C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37EE2DEF-67E6-9264-A6CB-F5EA1C16049D}"/>
              </a:ext>
            </a:extLst>
          </p:cNvPr>
          <p:cNvSpPr txBox="1"/>
          <p:nvPr/>
        </p:nvSpPr>
        <p:spPr>
          <a:xfrm>
            <a:off x="1388640" y="3306120"/>
            <a:ext cx="89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b="1" dirty="0">
                <a:solidFill>
                  <a:srgbClr val="0070C0"/>
                </a:solidFill>
              </a:rPr>
              <a:t>name</a:t>
            </a:r>
            <a:r>
              <a:rPr lang="en" altLang="zh-CN" dirty="0">
                <a:solidFill>
                  <a:srgbClr val="0070C0"/>
                </a:solidFill>
              </a:rPr>
              <a:t>: </a:t>
            </a:r>
            <a:r>
              <a:rPr lang="en" altLang="zh-CN" dirty="0"/>
              <a:t>name in DBLP (if needed, add disambiguation numeric suffixes, e.g., 0001). </a:t>
            </a:r>
            <a:endParaRPr lang="en-CN" dirty="0"/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52217089-D970-D337-486E-ED6856F94269}"/>
              </a:ext>
            </a:extLst>
          </p:cNvPr>
          <p:cNvSpPr txBox="1"/>
          <p:nvPr/>
        </p:nvSpPr>
        <p:spPr>
          <a:xfrm>
            <a:off x="1388640" y="3675452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b="1" dirty="0">
                <a:solidFill>
                  <a:srgbClr val="652D8F"/>
                </a:solidFill>
              </a:rPr>
              <a:t>affiliation:</a:t>
            </a:r>
            <a:r>
              <a:rPr lang="en" altLang="zh-CN" b="1" i="1" dirty="0">
                <a:solidFill>
                  <a:srgbClr val="652D8F"/>
                </a:solidFill>
              </a:rPr>
              <a:t> </a:t>
            </a:r>
            <a:r>
              <a:rPr lang="en" altLang="zh-CN" dirty="0"/>
              <a:t>school and university.</a:t>
            </a:r>
            <a:endParaRPr lang="en-CN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C8EA0DCC-8B87-5C2F-B56B-252D941BBB94}"/>
              </a:ext>
            </a:extLst>
          </p:cNvPr>
          <p:cNvSpPr txBox="1"/>
          <p:nvPr/>
        </p:nvSpPr>
        <p:spPr>
          <a:xfrm>
            <a:off x="1388640" y="4044784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b="1" dirty="0">
                <a:solidFill>
                  <a:srgbClr val="EC071C"/>
                </a:solidFill>
              </a:rPr>
              <a:t>homepage:</a:t>
            </a:r>
            <a:r>
              <a:rPr lang="en" altLang="zh-CN" b="1" i="1" dirty="0">
                <a:solidFill>
                  <a:srgbClr val="652D8F"/>
                </a:solidFill>
              </a:rPr>
              <a:t> </a:t>
            </a:r>
            <a:r>
              <a:rPr lang="en" altLang="zh-CN" dirty="0"/>
              <a:t>faculty homepage.</a:t>
            </a:r>
            <a:endParaRPr lang="en-CN" dirty="0"/>
          </a:p>
        </p:txBody>
      </p:sp>
      <p:sp>
        <p:nvSpPr>
          <p:cNvPr id="17" name="TextBox 10">
            <a:extLst>
              <a:ext uri="{FF2B5EF4-FFF2-40B4-BE49-F238E27FC236}">
                <a16:creationId xmlns:a16="http://schemas.microsoft.com/office/drawing/2014/main" id="{E457FC9F-5B46-10CC-0972-465FEA204AB1}"/>
              </a:ext>
            </a:extLst>
          </p:cNvPr>
          <p:cNvSpPr txBox="1"/>
          <p:nvPr/>
        </p:nvSpPr>
        <p:spPr>
          <a:xfrm>
            <a:off x="1388641" y="4414116"/>
            <a:ext cx="8785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b="1" dirty="0" err="1">
                <a:solidFill>
                  <a:srgbClr val="CF5297"/>
                </a:solidFill>
              </a:rPr>
              <a:t>scholarid</a:t>
            </a:r>
            <a:r>
              <a:rPr lang="en" altLang="zh-CN" b="1" dirty="0">
                <a:solidFill>
                  <a:srgbClr val="CF5297"/>
                </a:solidFill>
              </a:rPr>
              <a:t>:</a:t>
            </a:r>
            <a:r>
              <a:rPr lang="en" altLang="zh-CN" b="1" i="1" dirty="0">
                <a:solidFill>
                  <a:srgbClr val="CF5297"/>
                </a:solidFill>
              </a:rPr>
              <a:t> </a:t>
            </a:r>
            <a:r>
              <a:rPr lang="en" altLang="zh-CN" dirty="0"/>
              <a:t>google scholar id, i.e., the unique alphanumeric string found in the </a:t>
            </a:r>
            <a:r>
              <a:rPr lang="en-US" altLang="zh-CN" dirty="0"/>
              <a:t>“</a:t>
            </a:r>
            <a:r>
              <a:rPr lang="en" altLang="zh-CN" dirty="0"/>
              <a:t>user=” parameter of a scholar's profile URL.</a:t>
            </a:r>
            <a:endParaRPr lang="en-CN" dirty="0"/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44A3B2CA-EFB7-2075-10F3-C6F841806611}"/>
              </a:ext>
            </a:extLst>
          </p:cNvPr>
          <p:cNvSpPr txBox="1"/>
          <p:nvPr/>
        </p:nvSpPr>
        <p:spPr>
          <a:xfrm>
            <a:off x="1051322" y="5060447"/>
            <a:ext cx="9439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  <a:endParaRPr lang="en-CN" altLang="zh-CN" b="1" i="1">
              <a:solidFill>
                <a:srgbClr val="CF5297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C99375C-76E2-12D7-BCE9-3DFBB4DA3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07" y="5429779"/>
            <a:ext cx="7772400" cy="190011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F059469-C129-CA77-5F84-1887A127B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07" y="5640012"/>
            <a:ext cx="7772400" cy="17704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8D57563F-7974-F4F7-4F44-132344B63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07" y="5823729"/>
            <a:ext cx="7772400" cy="177047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55A84931-E513-E3A5-ED7E-30A7B2F5F6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07" y="6020052"/>
            <a:ext cx="7772400" cy="177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9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6F796-FEBD-ACCE-8753-DB8297E8F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16095-B777-E669-C989-CD80EEC5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AEC6A-6246-A70A-ACDB-FCEAD83C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A095705-D95F-C3A4-5DDF-563535B3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record faculty information? </a:t>
            </a:r>
            <a:endParaRPr lang="en-CN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96FDBAC7-F0BC-B001-A322-0CE41B63BF8E}"/>
              </a:ext>
            </a:extLst>
          </p:cNvPr>
          <p:cNvSpPr txBox="1"/>
          <p:nvPr/>
        </p:nvSpPr>
        <p:spPr>
          <a:xfrm>
            <a:off x="1097280" y="1274795"/>
            <a:ext cx="94395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maintain the accuracy and completeness of </a:t>
            </a:r>
            <a:r>
              <a:rPr lang="en-US" dirty="0" err="1"/>
              <a:t>CSRankings</a:t>
            </a:r>
            <a:r>
              <a:rPr lang="en-US" dirty="0"/>
              <a:t> data, we must: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See </a:t>
            </a:r>
            <a:r>
              <a:rPr lang="en-US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https://csrankings.org/ - /index?all&amp;us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first for detailed information.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 you can watch this video </a:t>
            </a:r>
            <a:r>
              <a:rPr lang="en-US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https://www.youtube.com/watch?v=hOSl3xPmHiQ&amp;t=231s</a:t>
            </a:r>
            <a:r>
              <a:rPr lang="en-US" dirty="0"/>
              <a:t> for the guidance.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9EE398D0-A833-89BD-193F-48A45C0B9067}"/>
              </a:ext>
            </a:extLst>
          </p:cNvPr>
          <p:cNvSpPr txBox="1"/>
          <p:nvPr/>
        </p:nvSpPr>
        <p:spPr>
          <a:xfrm>
            <a:off x="1404475" y="1680132"/>
            <a:ext cx="6154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Update existing</a:t>
            </a:r>
            <a:r>
              <a:rPr lang="zh-CN" altLang="en-US" dirty="0"/>
              <a:t> </a:t>
            </a:r>
            <a:r>
              <a:rPr lang="en-US" altLang="zh-CN" dirty="0"/>
              <a:t>faculty records with current information.</a:t>
            </a:r>
            <a:endParaRPr lang="en-CN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A9D7EA9-7E49-C75D-E1DC-0196FA23EE8B}"/>
              </a:ext>
            </a:extLst>
          </p:cNvPr>
          <p:cNvSpPr txBox="1"/>
          <p:nvPr/>
        </p:nvSpPr>
        <p:spPr>
          <a:xfrm>
            <a:off x="1404475" y="2049464"/>
            <a:ext cx="6808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dirty="0"/>
              <a:t>Submit new faculty entries for preciously unlisted researchers.</a:t>
            </a:r>
            <a:endParaRPr lang="en-CN" dirty="0"/>
          </a:p>
        </p:txBody>
      </p:sp>
      <p:pic>
        <p:nvPicPr>
          <p:cNvPr id="5" name="图片 4" descr="图形用户界面, 文本, 应用程序, Teams&#10;&#10;AI 生成的内容可能不正确。">
            <a:extLst>
              <a:ext uri="{FF2B5EF4-FFF2-40B4-BE49-F238E27FC236}">
                <a16:creationId xmlns:a16="http://schemas.microsoft.com/office/drawing/2014/main" id="{F1FA0E99-12EF-B70B-64F5-44EFFAB948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299" y="3932354"/>
            <a:ext cx="4119402" cy="249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35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031B6-7DCC-6C7D-5C66-C0E610DB6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60A8B-3BE9-46E3-79DD-AE2FBCA1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44E17-05D0-00DC-93D4-8D43C3DE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C898E89-ADD4-53B1-151A-637DDB37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record faculty information? – Step 1 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20CDC3C7-CA14-9362-8688-E3105DD74C5B}"/>
              </a:ext>
            </a:extLst>
          </p:cNvPr>
          <p:cNvSpPr txBox="1"/>
          <p:nvPr/>
        </p:nvSpPr>
        <p:spPr>
          <a:xfrm>
            <a:off x="1097280" y="1274795"/>
            <a:ext cx="9439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Fork the official github repository and clone your forked copy locally.</a:t>
            </a:r>
            <a:r>
              <a:rPr lang="en-US" altLang="zh-CN" dirty="0"/>
              <a:t> </a:t>
            </a: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F2C4186F-CA51-8BB6-E849-82EF98EBCF24}"/>
              </a:ext>
            </a:extLst>
          </p:cNvPr>
          <p:cNvSpPr txBox="1"/>
          <p:nvPr/>
        </p:nvSpPr>
        <p:spPr>
          <a:xfrm>
            <a:off x="1384003" y="1939440"/>
            <a:ext cx="805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Open </a:t>
            </a:r>
            <a:r>
              <a:rPr lang="en" altLang="zh-CN" dirty="0" err="1"/>
              <a:t>github</a:t>
            </a:r>
            <a:r>
              <a:rPr lang="en" altLang="zh-CN" dirty="0"/>
              <a:t> project address: </a:t>
            </a:r>
            <a:r>
              <a:rPr lang="en" altLang="zh-C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https://github.com/emeryberger/CSrankings</a:t>
            </a:r>
            <a:r>
              <a:rPr lang="en-US" altLang="zh-CN" dirty="0"/>
              <a:t>.</a:t>
            </a:r>
            <a:endParaRPr lang="en-C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C3851C14-3413-4732-2F0D-20746DCE745B}"/>
              </a:ext>
            </a:extLst>
          </p:cNvPr>
          <p:cNvSpPr txBox="1"/>
          <p:nvPr/>
        </p:nvSpPr>
        <p:spPr>
          <a:xfrm>
            <a:off x="1384003" y="2367328"/>
            <a:ext cx="4269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Click “Fork” in the upper right corner</a:t>
            </a:r>
            <a:r>
              <a:rPr lang="en-US" altLang="zh-CN" dirty="0"/>
              <a:t>.</a:t>
            </a:r>
            <a:endParaRPr lang="en-CN" dirty="0"/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AB938A87-55E0-5F53-1EEC-B6690B1EC0A3}"/>
              </a:ext>
            </a:extLst>
          </p:cNvPr>
          <p:cNvSpPr txBox="1"/>
          <p:nvPr/>
        </p:nvSpPr>
        <p:spPr>
          <a:xfrm>
            <a:off x="1384003" y="2788751"/>
            <a:ext cx="3995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Clone the forked repository locally.</a:t>
            </a:r>
            <a:endParaRPr lang="en-CN" dirty="0"/>
          </a:p>
        </p:txBody>
      </p:sp>
      <p:pic>
        <p:nvPicPr>
          <p:cNvPr id="16" name="图片 15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F008C86B-B745-F183-45DE-5DD052BA7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6985" y="3420802"/>
            <a:ext cx="7772400" cy="13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B958F-689B-2E80-3C7D-304D43368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80A6E-17BB-7654-6E95-C35DF16A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2F300-AFEA-9A3F-D4A1-E0142D52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5A253821-82D5-CC69-3368-9DEE6A51C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record faculty information? – Step 2 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EA463A7-BA28-E0DC-BCA4-0E73BF8D2E50}"/>
              </a:ext>
            </a:extLst>
          </p:cNvPr>
          <p:cNvSpPr txBox="1"/>
          <p:nvPr/>
        </p:nvSpPr>
        <p:spPr>
          <a:xfrm>
            <a:off x="1097280" y="1274795"/>
            <a:ext cx="9439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Modify or add faculty information</a:t>
            </a:r>
            <a:r>
              <a:rPr lang="zh-CN" alt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9B27B92F-76D9-EAD5-7344-9ADBE782DA65}"/>
              </a:ext>
            </a:extLst>
          </p:cNvPr>
          <p:cNvSpPr txBox="1"/>
          <p:nvPr/>
        </p:nvSpPr>
        <p:spPr>
          <a:xfrm>
            <a:off x="1384003" y="1939440"/>
            <a:ext cx="1008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Read carefully </a:t>
            </a:r>
            <a:r>
              <a:rPr lang="en" altLang="zh-C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https://github.com/emeryberger/CSrankings/blob/gh-pages/CONTRIBUTING.md</a:t>
            </a:r>
            <a:r>
              <a:rPr lang="en" altLang="zh-CN" dirty="0"/>
              <a:t>. </a:t>
            </a:r>
            <a:r>
              <a:rPr lang="en" dirty="0"/>
              <a:t>This is the official guidance.</a:t>
            </a:r>
            <a:endParaRPr lang="en-C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56B25770-C91D-D610-896A-F4F830815FE3}"/>
              </a:ext>
            </a:extLst>
          </p:cNvPr>
          <p:cNvSpPr txBox="1"/>
          <p:nvPr/>
        </p:nvSpPr>
        <p:spPr>
          <a:xfrm>
            <a:off x="1384003" y="2676531"/>
            <a:ext cx="1001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You only need to modify the csv files </a:t>
            </a:r>
            <a:r>
              <a:rPr lang="en" altLang="zh-CN" dirty="0" err="1">
                <a:solidFill>
                  <a:srgbClr val="CF5297"/>
                </a:solidFill>
              </a:rPr>
              <a:t>csrankings</a:t>
            </a:r>
            <a:r>
              <a:rPr lang="en" altLang="zh-CN" dirty="0">
                <a:solidFill>
                  <a:srgbClr val="CF5297"/>
                </a:solidFill>
              </a:rPr>
              <a:t>-[a-z].csv </a:t>
            </a:r>
            <a:r>
              <a:rPr lang="en" altLang="zh-CN" dirty="0"/>
              <a:t>to contain the professor/faculty information and institution information of the corresponding first letter.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CC7BCAD-295A-89FB-022A-FC0F2AA6C944}"/>
              </a:ext>
            </a:extLst>
          </p:cNvPr>
          <p:cNvGrpSpPr/>
          <p:nvPr/>
        </p:nvGrpSpPr>
        <p:grpSpPr>
          <a:xfrm>
            <a:off x="2333415" y="3300670"/>
            <a:ext cx="7666360" cy="1043445"/>
            <a:chOff x="1371017" y="3281705"/>
            <a:chExt cx="9691938" cy="1388277"/>
          </a:xfrm>
        </p:grpSpPr>
        <p:pic>
          <p:nvPicPr>
            <p:cNvPr id="5" name="图片 4" descr="图形用户界面, 应用程序&#10;&#10;AI 生成的内容可能不正确。">
              <a:extLst>
                <a:ext uri="{FF2B5EF4-FFF2-40B4-BE49-F238E27FC236}">
                  <a16:creationId xmlns:a16="http://schemas.microsoft.com/office/drawing/2014/main" id="{6E1751CD-8741-1682-9F31-176959B3C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1017" y="3281705"/>
              <a:ext cx="7772400" cy="1388277"/>
            </a:xfrm>
            <a:prstGeom prst="rect">
              <a:avLst/>
            </a:prstGeom>
          </p:spPr>
        </p:pic>
        <p:pic>
          <p:nvPicPr>
            <p:cNvPr id="7" name="图片 6" descr="图形用户界面, 文本, 应用程序&#10;&#10;AI 生成的内容可能不正确。">
              <a:extLst>
                <a:ext uri="{FF2B5EF4-FFF2-40B4-BE49-F238E27FC236}">
                  <a16:creationId xmlns:a16="http://schemas.microsoft.com/office/drawing/2014/main" id="{A580CAEC-FE6F-6DE7-7324-FF149C55D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3417" y="3281705"/>
              <a:ext cx="1919538" cy="1360981"/>
            </a:xfrm>
            <a:prstGeom prst="rect">
              <a:avLst/>
            </a:prstGeom>
          </p:spPr>
        </p:pic>
      </p:grpSp>
      <p:sp>
        <p:nvSpPr>
          <p:cNvPr id="9" name="TextBox 10">
            <a:extLst>
              <a:ext uri="{FF2B5EF4-FFF2-40B4-BE49-F238E27FC236}">
                <a16:creationId xmlns:a16="http://schemas.microsoft.com/office/drawing/2014/main" id="{5AE22E37-3CD3-BCFA-AFC7-296DCF94B695}"/>
              </a:ext>
            </a:extLst>
          </p:cNvPr>
          <p:cNvSpPr txBox="1"/>
          <p:nvPr/>
        </p:nvSpPr>
        <p:spPr>
          <a:xfrm>
            <a:off x="1421534" y="4478001"/>
            <a:ext cx="1001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Official guidance is given by:</a:t>
            </a:r>
          </a:p>
        </p:txBody>
      </p:sp>
      <p:pic>
        <p:nvPicPr>
          <p:cNvPr id="15" name="图片 14" descr="文本&#10;&#10;AI 生成的内容可能不正确。">
            <a:extLst>
              <a:ext uri="{FF2B5EF4-FFF2-40B4-BE49-F238E27FC236}">
                <a16:creationId xmlns:a16="http://schemas.microsoft.com/office/drawing/2014/main" id="{C07C5879-002C-E5B3-1244-CB1643DF2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626" y="4848073"/>
            <a:ext cx="5969921" cy="147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7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7868-A336-0B19-4B98-64375CA6A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09AF7-63A4-E895-616E-F5C2E730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C8C9-D2BD-1621-771B-A9C8325E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9AA212A4-1F23-2040-5AF8-B55564AF3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record faculty information? – Step 3 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5DB05FC7-0FA7-EED4-54D0-6F762B4D4335}"/>
              </a:ext>
            </a:extLst>
          </p:cNvPr>
          <p:cNvSpPr txBox="1"/>
          <p:nvPr/>
        </p:nvSpPr>
        <p:spPr>
          <a:xfrm>
            <a:off x="1097280" y="1274795"/>
            <a:ext cx="9439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Notes on modification</a:t>
            </a:r>
            <a:r>
              <a:rPr lang="zh-CN" alt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450F07E3-EE4A-A086-D1BA-D30775B87123}"/>
              </a:ext>
            </a:extLst>
          </p:cNvPr>
          <p:cNvSpPr txBox="1"/>
          <p:nvPr/>
        </p:nvSpPr>
        <p:spPr>
          <a:xfrm>
            <a:off x="1384003" y="1939440"/>
            <a:ext cx="70737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Don't use EXCEL to modify the csv files, use editor like Notepad.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CN" dirty="0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980CCA8B-E8D5-73E2-486B-621DA512DCBE}"/>
              </a:ext>
            </a:extLst>
          </p:cNvPr>
          <p:cNvSpPr txBox="1"/>
          <p:nvPr/>
        </p:nvSpPr>
        <p:spPr>
          <a:xfrm>
            <a:off x="1384003" y="2369628"/>
            <a:ext cx="1001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Do not add a space after the comma.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BEBCD521-36C9-2676-6181-2329C844A2E1}"/>
              </a:ext>
            </a:extLst>
          </p:cNvPr>
          <p:cNvSpPr txBox="1"/>
          <p:nvPr/>
        </p:nvSpPr>
        <p:spPr>
          <a:xfrm>
            <a:off x="1384003" y="2757274"/>
            <a:ext cx="1001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When adding information to </a:t>
            </a:r>
            <a:r>
              <a:rPr lang="en" altLang="zh-CN" dirty="0" err="1">
                <a:solidFill>
                  <a:srgbClr val="CF5297"/>
                </a:solidFill>
              </a:rPr>
              <a:t>csrankings</a:t>
            </a:r>
            <a:r>
              <a:rPr lang="en" altLang="zh-CN" dirty="0">
                <a:solidFill>
                  <a:srgbClr val="CF5297"/>
                </a:solidFill>
              </a:rPr>
              <a:t>-[a-z].csv</a:t>
            </a:r>
            <a:r>
              <a:rPr lang="en" altLang="zh-CN" dirty="0"/>
              <a:t>, add it in alphabetical order, not at the end. You can use a script to sort and rewrite each line of text after adding it.</a:t>
            </a: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C75295D9-02DD-DC3C-2474-5817700537D2}"/>
              </a:ext>
            </a:extLst>
          </p:cNvPr>
          <p:cNvSpPr txBox="1"/>
          <p:nvPr/>
        </p:nvSpPr>
        <p:spPr>
          <a:xfrm>
            <a:off x="1384003" y="3353359"/>
            <a:ext cx="10011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If there are multiple entries for professor/faculty information on the DBLP website </a:t>
            </a:r>
            <a:r>
              <a:rPr lang="en" altLang="zh-C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https://dblp.org/</a:t>
            </a:r>
            <a:r>
              <a:rPr lang="en" altLang="zh-CN" dirty="0">
                <a:solidFill>
                  <a:schemeClr val="accent2"/>
                </a:solidFill>
              </a:rPr>
              <a:t> </a:t>
            </a:r>
            <a:r>
              <a:rPr lang="en" altLang="zh-CN" dirty="0"/>
              <a:t>you need to add the corresponding number. (If you are not sure, the official recommendation is to contact DBLP, or you can contact the corresponding professor/faculty to complete the information in DBLP).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" altLang="zh-CN" dirty="0"/>
          </a:p>
        </p:txBody>
      </p:sp>
      <p:sp>
        <p:nvSpPr>
          <p:cNvPr id="9" name="TextBox 10">
            <a:extLst>
              <a:ext uri="{FF2B5EF4-FFF2-40B4-BE49-F238E27FC236}">
                <a16:creationId xmlns:a16="http://schemas.microsoft.com/office/drawing/2014/main" id="{A6314732-201C-C35C-D077-E27A4ACD299E}"/>
              </a:ext>
            </a:extLst>
          </p:cNvPr>
          <p:cNvSpPr txBox="1"/>
          <p:nvPr/>
        </p:nvSpPr>
        <p:spPr>
          <a:xfrm>
            <a:off x="1384003" y="4553234"/>
            <a:ext cx="10011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When adding a homepage, you need to make sure it can be opened and use a complete http link.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" altLang="zh-CN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" altLang="zh-CN" dirty="0"/>
          </a:p>
        </p:txBody>
      </p:sp>
      <p:sp>
        <p:nvSpPr>
          <p:cNvPr id="10" name="资料带 9">
            <a:extLst>
              <a:ext uri="{FF2B5EF4-FFF2-40B4-BE49-F238E27FC236}">
                <a16:creationId xmlns:a16="http://schemas.microsoft.com/office/drawing/2014/main" id="{5FB9C8D8-25AA-C6A2-B28B-C5AE692B2157}"/>
              </a:ext>
            </a:extLst>
          </p:cNvPr>
          <p:cNvSpPr/>
          <p:nvPr/>
        </p:nvSpPr>
        <p:spPr>
          <a:xfrm>
            <a:off x="2518012" y="5234593"/>
            <a:ext cx="7478973" cy="1037941"/>
          </a:xfrm>
          <a:prstGeom prst="flowChartPunchedTape">
            <a:avLst/>
          </a:prstGeom>
          <a:solidFill>
            <a:srgbClr val="CF5297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CN" dirty="0">
                <a:solidFill>
                  <a:schemeClr val="bg1"/>
                </a:solidFill>
              </a:rPr>
              <a:t>Note that professor/faculty need to be reminded to update their DBLP or clarify their DBLP in advance. 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65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2DE6E-A1A4-10DA-9407-0C6F8C295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623BB7-D097-862B-5F88-4D1D31C3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8FD86-4926-2408-47A2-D684E556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A69A995D-0FD8-46A2-2086-E9958535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record faculty information? – Step 4 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0D8507B8-FFF3-F8C7-5F22-F2C067B13D1A}"/>
              </a:ext>
            </a:extLst>
          </p:cNvPr>
          <p:cNvSpPr txBox="1"/>
          <p:nvPr/>
        </p:nvSpPr>
        <p:spPr>
          <a:xfrm>
            <a:off x="1097280" y="1274795"/>
            <a:ext cx="9439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After all information is modified</a:t>
            </a:r>
            <a:r>
              <a:rPr lang="zh-CN" altLang="en-US" dirty="0"/>
              <a:t> </a:t>
            </a:r>
            <a:r>
              <a:rPr lang="en-US" altLang="zh-CN" dirty="0"/>
              <a:t>locally</a:t>
            </a:r>
            <a:r>
              <a:rPr lang="en" altLang="zh-CN" dirty="0"/>
              <a:t>, push the changes to </a:t>
            </a:r>
            <a:r>
              <a:rPr lang="en" altLang="zh-CN" dirty="0" err="1"/>
              <a:t>github</a:t>
            </a:r>
            <a:r>
              <a:rPr lang="en" altLang="zh-CN" dirty="0"/>
              <a:t>. The commit information needs to clearly state the purpose of the modification.</a:t>
            </a:r>
          </a:p>
          <a:p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pic>
        <p:nvPicPr>
          <p:cNvPr id="7" name="图片 6" descr="图形用户界面&#10;&#10;AI 生成的内容可能不正确。">
            <a:extLst>
              <a:ext uri="{FF2B5EF4-FFF2-40B4-BE49-F238E27FC236}">
                <a16:creationId xmlns:a16="http://schemas.microsoft.com/office/drawing/2014/main" id="{79B808F9-9193-C61C-EBD0-4C3599B3B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582" y="2013459"/>
            <a:ext cx="7772400" cy="15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82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926D2-CBB1-F7F2-17AF-B74A7CB56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68CE4-621C-E125-B188-65B7EB725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788DA-BB9E-45E6-AC35-6990069CD713}" type="datetime1">
              <a:rPr lang="zh-CN" altLang="en-US" smtClean="0"/>
              <a:pPr/>
              <a:t>2025/6/3</a:t>
            </a:fld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9AAF5-AF68-848C-CBB4-92A26D6D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9B50C-75AC-45C4-AF9E-955F765A4B8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B14BD652-71A8-A054-BC72-4CF20FCC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How to record faculty information? – Step 5 </a:t>
            </a:r>
            <a:endParaRPr lang="en-CN" dirty="0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A9FFD4AF-F533-CCF4-9979-DACB22E2F745}"/>
              </a:ext>
            </a:extLst>
          </p:cNvPr>
          <p:cNvSpPr txBox="1"/>
          <p:nvPr/>
        </p:nvSpPr>
        <p:spPr>
          <a:xfrm>
            <a:off x="1097280" y="1274795"/>
            <a:ext cx="9439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dirty="0"/>
              <a:t>After confirming the modification, you can submit PR (Pull Request) on the </a:t>
            </a:r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en" altLang="zh-C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https://github.com/emeryberger/CSrankings</a:t>
            </a:r>
            <a:r>
              <a:rPr lang="en" altLang="zh-CN" dirty="0"/>
              <a:t>. All PR confirmation information must be confirmed and checked.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CC8DB34-83F3-9E4C-DA0A-F0B57260BBF3}"/>
              </a:ext>
            </a:extLst>
          </p:cNvPr>
          <p:cNvSpPr txBox="1"/>
          <p:nvPr/>
        </p:nvSpPr>
        <p:spPr>
          <a:xfrm>
            <a:off x="1404475" y="2294282"/>
            <a:ext cx="774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Open GitHub, go to your Fork page, and click “Compare &amp; pull request”</a:t>
            </a:r>
            <a:endParaRPr lang="en-CN" dirty="0"/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49A7A0D8-664E-8B91-3B18-23D4A38EAEEB}"/>
              </a:ext>
            </a:extLst>
          </p:cNvPr>
          <p:cNvSpPr txBox="1"/>
          <p:nvPr/>
        </p:nvSpPr>
        <p:spPr>
          <a:xfrm>
            <a:off x="1404475" y="2740109"/>
            <a:ext cx="8312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" altLang="zh-CN" dirty="0"/>
              <a:t>In the PR description, specify: add the professor/faculty, his/her DBLP link, and the time of joining (to confirm whether the statistics of his/her achievements are reasonable)</a:t>
            </a:r>
            <a:endParaRPr lang="en-CN" dirty="0"/>
          </a:p>
        </p:txBody>
      </p:sp>
      <p:pic>
        <p:nvPicPr>
          <p:cNvPr id="8" name="图片 7" descr="图形用户界面, 文本, 应用程序, 电子邮件&#10;&#10;AI 生成的内容可能不正确。">
            <a:extLst>
              <a:ext uri="{FF2B5EF4-FFF2-40B4-BE49-F238E27FC236}">
                <a16:creationId xmlns:a16="http://schemas.microsoft.com/office/drawing/2014/main" id="{7D4B235A-D78E-0FE9-C350-E3C8B9FB0D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4488" y="3663439"/>
            <a:ext cx="5741061" cy="27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269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tandar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6731</TotalTime>
  <Words>1304</Words>
  <Application>Microsoft Macintosh PowerPoint</Application>
  <PresentationFormat>宽屏</PresentationFormat>
  <Paragraphs>134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等线</vt:lpstr>
      <vt:lpstr>微软雅黑</vt:lpstr>
      <vt:lpstr>Arial</vt:lpstr>
      <vt:lpstr>Calibri</vt:lpstr>
      <vt:lpstr>Courier New</vt:lpstr>
      <vt:lpstr>Times New Roman</vt:lpstr>
      <vt:lpstr>回顾</vt:lpstr>
      <vt:lpstr>PowerPoint 演示文稿</vt:lpstr>
      <vt:lpstr> What is CS ranking?</vt:lpstr>
      <vt:lpstr> What do we need to do? </vt:lpstr>
      <vt:lpstr> How to record faculty information? </vt:lpstr>
      <vt:lpstr> How to record faculty information? – Step 1 </vt:lpstr>
      <vt:lpstr> How to record faculty information? – Step 2 </vt:lpstr>
      <vt:lpstr> How to record faculty information? – Step 3 </vt:lpstr>
      <vt:lpstr> How to record faculty information? – Step 4 </vt:lpstr>
      <vt:lpstr> How to record faculty information? – Step 5 </vt:lpstr>
      <vt:lpstr> How to record faculty information? – Step 5 </vt:lpstr>
      <vt:lpstr> How to record faculty information? – Step 5 </vt:lpstr>
      <vt:lpstr> How to record faculty information? – Step 6 </vt:lpstr>
      <vt:lpstr>  ⚠️ Notes and common mistakes</vt:lpstr>
      <vt:lpstr> 🙋 Frequently asked questions – Q1</vt:lpstr>
      <vt:lpstr>  🙋 Frequently asked questions – Q2</vt:lpstr>
      <vt:lpstr>  🙋 Frequently asked questions – Q3</vt:lpstr>
      <vt:lpstr>  🙋 Frequently asked questions – Q4</vt:lpstr>
      <vt:lpstr>  🙋 Frequently asked questions – More FAQ</vt:lpstr>
      <vt:lpstr>Thanks！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读书报告</dc:title>
  <dc:creator>Microsoft</dc:creator>
  <cp:lastModifiedBy>Chao Yang (SDS, 222043011)</cp:lastModifiedBy>
  <cp:revision>267</cp:revision>
  <cp:lastPrinted>2023-10-11T12:40:32Z</cp:lastPrinted>
  <dcterms:created xsi:type="dcterms:W3CDTF">2018-11-11T12:39:43Z</dcterms:created>
  <dcterms:modified xsi:type="dcterms:W3CDTF">2025-06-03T06:49:48Z</dcterms:modified>
</cp:coreProperties>
</file>