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63" r:id="rId4"/>
    <p:sldId id="258" r:id="rId5"/>
    <p:sldId id="259" r:id="rId6"/>
    <p:sldId id="260" r:id="rId7"/>
    <p:sldId id="261" r:id="rId8"/>
    <p:sldId id="262" r:id="rId9"/>
    <p:sldId id="269" r:id="rId10"/>
    <p:sldId id="270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F8CBAD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7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1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6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452755" y="3469640"/>
            <a:ext cx="3552190" cy="8140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52755" y="4441190"/>
            <a:ext cx="5118735" cy="20688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180" y="4597400"/>
            <a:ext cx="1447800" cy="14478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2284730" y="4597400"/>
            <a:ext cx="1447800" cy="1447800"/>
            <a:chOff x="8055" y="3290"/>
            <a:chExt cx="2280" cy="2280"/>
          </a:xfrm>
        </p:grpSpPr>
        <p:sp>
          <p:nvSpPr>
            <p:cNvPr id="6" name="矩形 5"/>
            <p:cNvSpPr/>
            <p:nvPr/>
          </p:nvSpPr>
          <p:spPr>
            <a:xfrm>
              <a:off x="8055" y="3290"/>
              <a:ext cx="2281" cy="228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20202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1680000">
              <a:off x="8669" y="4189"/>
              <a:ext cx="277" cy="4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7" idx="2"/>
            </p:cNvCxnSpPr>
            <p:nvPr/>
          </p:nvCxnSpPr>
          <p:spPr>
            <a:xfrm flipH="1">
              <a:off x="8407" y="4643"/>
              <a:ext cx="287" cy="536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9461" y="4153"/>
              <a:ext cx="278" cy="55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 flipV="1">
              <a:off x="9592" y="4708"/>
              <a:ext cx="15" cy="585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/>
          <p:cNvSpPr txBox="1"/>
          <p:nvPr/>
        </p:nvSpPr>
        <p:spPr>
          <a:xfrm>
            <a:off x="2690495" y="6172835"/>
            <a:ext cx="6889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input </a:t>
            </a:r>
            <a:endParaRPr lang="en-US" altLang="zh-CN" sz="1600"/>
          </a:p>
        </p:txBody>
      </p:sp>
      <p:sp>
        <p:nvSpPr>
          <p:cNvPr id="17" name="圆角矩形 16"/>
          <p:cNvSpPr/>
          <p:nvPr/>
        </p:nvSpPr>
        <p:spPr>
          <a:xfrm>
            <a:off x="784860" y="3632835"/>
            <a:ext cx="1233805" cy="487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2392045" y="3633470"/>
            <a:ext cx="1233805" cy="487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3" idx="0"/>
            <a:endCxn id="17" idx="2"/>
          </p:cNvCxnSpPr>
          <p:nvPr/>
        </p:nvCxnSpPr>
        <p:spPr>
          <a:xfrm flipV="1">
            <a:off x="1402080" y="4119880"/>
            <a:ext cx="0" cy="4775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009265" y="4120515"/>
            <a:ext cx="0" cy="4775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613025" y="3738245"/>
            <a:ext cx="756920" cy="27559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r>
              <a:rPr lang="en-US" altLang="zh-CN" sz="1200"/>
              <a:t>vectorize</a:t>
            </a:r>
            <a:endParaRPr lang="en-US" altLang="zh-CN" sz="1200"/>
          </a:p>
        </p:txBody>
      </p:sp>
      <p:sp>
        <p:nvSpPr>
          <p:cNvPr id="23" name="文本框 22"/>
          <p:cNvSpPr txBox="1"/>
          <p:nvPr/>
        </p:nvSpPr>
        <p:spPr>
          <a:xfrm>
            <a:off x="1022985" y="3739515"/>
            <a:ext cx="756920" cy="27559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r>
              <a:rPr lang="en-US" altLang="zh-CN" sz="1200"/>
              <a:t>patchify</a:t>
            </a:r>
            <a:endParaRPr lang="en-US" altLang="zh-CN" sz="1200"/>
          </a:p>
        </p:txBody>
      </p:sp>
      <p:sp>
        <p:nvSpPr>
          <p:cNvPr id="25" name="矩形 24"/>
          <p:cNvSpPr/>
          <p:nvPr/>
        </p:nvSpPr>
        <p:spPr>
          <a:xfrm>
            <a:off x="3891915" y="4598035"/>
            <a:ext cx="1448435" cy="144780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296410" y="5200015"/>
            <a:ext cx="66548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r>
              <a:rPr lang="en-US" altLang="zh-CN"/>
              <a:t>noise</a:t>
            </a:r>
            <a:endParaRPr lang="en-US" altLang="zh-CN"/>
          </a:p>
        </p:txBody>
      </p:sp>
      <p:sp>
        <p:nvSpPr>
          <p:cNvPr id="31" name="圆角矩形 30"/>
          <p:cNvSpPr/>
          <p:nvPr/>
        </p:nvSpPr>
        <p:spPr>
          <a:xfrm>
            <a:off x="452755" y="2062480"/>
            <a:ext cx="5119370" cy="109347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>
            <a:stCxn id="17" idx="0"/>
          </p:cNvCxnSpPr>
          <p:nvPr/>
        </p:nvCxnSpPr>
        <p:spPr>
          <a:xfrm flipH="1" flipV="1">
            <a:off x="1398905" y="3164205"/>
            <a:ext cx="3175" cy="4686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0"/>
            <a:endCxn id="31" idx="2"/>
          </p:cNvCxnSpPr>
          <p:nvPr/>
        </p:nvCxnSpPr>
        <p:spPr>
          <a:xfrm flipV="1">
            <a:off x="3009265" y="3155950"/>
            <a:ext cx="3175" cy="4775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5" idx="0"/>
          </p:cNvCxnSpPr>
          <p:nvPr/>
        </p:nvCxnSpPr>
        <p:spPr>
          <a:xfrm flipH="1" flipV="1">
            <a:off x="4612640" y="3164205"/>
            <a:ext cx="3810" cy="14338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234565" y="2425065"/>
            <a:ext cx="1548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 </a:t>
            </a:r>
            <a:r>
              <a:rPr lang="en-US" altLang="zh-CN">
                <a:latin typeface="Arial" panose="02080604020202020204" pitchFamily="34" charset="0"/>
              </a:rPr>
              <a:t>× </a:t>
            </a:r>
            <a:r>
              <a:rPr lang="en-US" altLang="zh-CN"/>
              <a:t>DiT Block</a:t>
            </a:r>
            <a:endParaRPr lang="en-US" altLang="zh-CN"/>
          </a:p>
        </p:txBody>
      </p:sp>
      <p:sp>
        <p:nvSpPr>
          <p:cNvPr id="37" name="圆角矩形 36"/>
          <p:cNvSpPr/>
          <p:nvPr/>
        </p:nvSpPr>
        <p:spPr>
          <a:xfrm>
            <a:off x="448945" y="1080135"/>
            <a:ext cx="5119370" cy="66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stCxn id="31" idx="0"/>
            <a:endCxn id="37" idx="2"/>
          </p:cNvCxnSpPr>
          <p:nvPr/>
        </p:nvCxnSpPr>
        <p:spPr>
          <a:xfrm flipH="1" flipV="1">
            <a:off x="3008630" y="1748790"/>
            <a:ext cx="3810" cy="31369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2234565" y="1235710"/>
            <a:ext cx="1395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Traj Decoder</a:t>
            </a:r>
            <a:endParaRPr lang="en-US" altLang="zh-CN"/>
          </a:p>
        </p:txBody>
      </p:sp>
      <p:grpSp>
        <p:nvGrpSpPr>
          <p:cNvPr id="98" name="组合 97"/>
          <p:cNvGrpSpPr/>
          <p:nvPr/>
        </p:nvGrpSpPr>
        <p:grpSpPr>
          <a:xfrm>
            <a:off x="6567805" y="-407035"/>
            <a:ext cx="4288790" cy="7611110"/>
            <a:chOff x="10329" y="-1350"/>
            <a:chExt cx="6754" cy="11986"/>
          </a:xfrm>
        </p:grpSpPr>
        <p:sp>
          <p:nvSpPr>
            <p:cNvPr id="49" name="圆角矩形 48"/>
            <p:cNvSpPr/>
            <p:nvPr/>
          </p:nvSpPr>
          <p:spPr>
            <a:xfrm>
              <a:off x="10329" y="-1350"/>
              <a:ext cx="6755" cy="119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95" name="组合 94"/>
            <p:cNvGrpSpPr>
              <a:grpSpLocks noChangeAspect="1"/>
            </p:cNvGrpSpPr>
            <p:nvPr/>
          </p:nvGrpSpPr>
          <p:grpSpPr>
            <a:xfrm>
              <a:off x="11232" y="-1090"/>
              <a:ext cx="4970" cy="11342"/>
              <a:chOff x="10511" y="-2443"/>
              <a:chExt cx="5242" cy="11962"/>
            </a:xfrm>
          </p:grpSpPr>
          <p:sp>
            <p:nvSpPr>
              <p:cNvPr id="53" name="圆角矩形 52"/>
              <p:cNvSpPr/>
              <p:nvPr/>
            </p:nvSpPr>
            <p:spPr>
              <a:xfrm>
                <a:off x="10513" y="8769"/>
                <a:ext cx="2350" cy="751"/>
              </a:xfrm>
              <a:prstGeom prst="round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condition</a:t>
                </a:r>
                <a:endParaRPr lang="en-US" altLang="zh-CN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13385" y="8683"/>
                <a:ext cx="2368" cy="751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noise</a:t>
                </a:r>
                <a:endParaRPr lang="en-US" altLang="zh-CN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13385" y="7609"/>
                <a:ext cx="2355" cy="58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>
                    <a:solidFill>
                      <a:schemeClr val="tx1"/>
                    </a:solidFill>
                  </a:rPr>
                  <a:t>Layer Norm </a:t>
                </a:r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13386" y="5965"/>
                <a:ext cx="2350" cy="1153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Multi-Head</a:t>
                </a:r>
                <a:endParaRPr lang="en-US" altLang="zh-CN" sz="140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Self-attention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1" name="直接箭头连接符 70"/>
              <p:cNvCxnSpPr>
                <a:stCxn id="54" idx="0"/>
                <a:endCxn id="61" idx="2"/>
              </p:cNvCxnSpPr>
              <p:nvPr/>
            </p:nvCxnSpPr>
            <p:spPr>
              <a:xfrm flipH="1" flipV="1">
                <a:off x="14563" y="8193"/>
                <a:ext cx="6" cy="490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/>
              <p:cNvCxnSpPr>
                <a:stCxn id="61" idx="0"/>
                <a:endCxn id="69" idx="2"/>
              </p:cNvCxnSpPr>
              <p:nvPr/>
            </p:nvCxnSpPr>
            <p:spPr>
              <a:xfrm flipH="1" flipV="1">
                <a:off x="14561" y="7118"/>
                <a:ext cx="2" cy="491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圆角矩形 72"/>
              <p:cNvSpPr/>
              <p:nvPr/>
            </p:nvSpPr>
            <p:spPr>
              <a:xfrm>
                <a:off x="13385" y="4950"/>
                <a:ext cx="2355" cy="58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>
                    <a:solidFill>
                      <a:schemeClr val="tx1"/>
                    </a:solidFill>
                  </a:rPr>
                  <a:t>Add &amp; Norm </a:t>
                </a:r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4" name="直接箭头连接符 73"/>
              <p:cNvCxnSpPr>
                <a:stCxn id="69" idx="0"/>
                <a:endCxn id="73" idx="2"/>
              </p:cNvCxnSpPr>
              <p:nvPr/>
            </p:nvCxnSpPr>
            <p:spPr>
              <a:xfrm flipV="1">
                <a:off x="14561" y="5534"/>
                <a:ext cx="2" cy="431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肘形连接符 74"/>
              <p:cNvCxnSpPr>
                <a:stCxn id="54" idx="1"/>
                <a:endCxn id="73" idx="1"/>
              </p:cNvCxnSpPr>
              <p:nvPr/>
            </p:nvCxnSpPr>
            <p:spPr>
              <a:xfrm rot="10800000">
                <a:off x="13385" y="5241"/>
                <a:ext cx="5" cy="3817"/>
              </a:xfrm>
              <a:prstGeom prst="bentConnector3">
                <a:avLst>
                  <a:gd name="adj1" fmla="val 7600000"/>
                </a:avLst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圆角矩形 76"/>
              <p:cNvSpPr/>
              <p:nvPr/>
            </p:nvSpPr>
            <p:spPr>
              <a:xfrm>
                <a:off x="13398" y="3935"/>
                <a:ext cx="2355" cy="58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>
                    <a:solidFill>
                      <a:schemeClr val="tx1"/>
                    </a:solidFill>
                  </a:rPr>
                  <a:t>Layer Norm </a:t>
                </a:r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直接箭头连接符 77"/>
              <p:cNvCxnSpPr>
                <a:stCxn id="73" idx="0"/>
                <a:endCxn id="77" idx="2"/>
              </p:cNvCxnSpPr>
              <p:nvPr/>
            </p:nvCxnSpPr>
            <p:spPr>
              <a:xfrm flipV="1">
                <a:off x="14563" y="4519"/>
                <a:ext cx="13" cy="431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圆角矩形 78"/>
              <p:cNvSpPr/>
              <p:nvPr/>
            </p:nvSpPr>
            <p:spPr>
              <a:xfrm>
                <a:off x="13385" y="2351"/>
                <a:ext cx="2350" cy="1153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Multi-Head</a:t>
                </a:r>
                <a:endParaRPr lang="en-US" altLang="zh-CN" sz="140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Self-attention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圆角矩形 79"/>
              <p:cNvSpPr/>
              <p:nvPr/>
            </p:nvSpPr>
            <p:spPr>
              <a:xfrm>
                <a:off x="10511" y="7609"/>
                <a:ext cx="2355" cy="58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>
                    <a:solidFill>
                      <a:schemeClr val="tx1"/>
                    </a:solidFill>
                  </a:rPr>
                  <a:t>MLP </a:t>
                </a:r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1" name="直接箭头连接符 80"/>
              <p:cNvCxnSpPr>
                <a:stCxn id="53" idx="0"/>
                <a:endCxn id="80" idx="2"/>
              </p:cNvCxnSpPr>
              <p:nvPr/>
            </p:nvCxnSpPr>
            <p:spPr>
              <a:xfrm flipV="1">
                <a:off x="11688" y="8193"/>
                <a:ext cx="1" cy="576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箭头连接符 81"/>
              <p:cNvCxnSpPr>
                <a:stCxn id="77" idx="0"/>
                <a:endCxn id="79" idx="2"/>
              </p:cNvCxnSpPr>
              <p:nvPr/>
            </p:nvCxnSpPr>
            <p:spPr>
              <a:xfrm flipH="1" flipV="1">
                <a:off x="14560" y="3504"/>
                <a:ext cx="16" cy="431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肘形连接符 82"/>
              <p:cNvCxnSpPr>
                <a:stCxn id="80" idx="0"/>
                <a:endCxn id="79" idx="1"/>
              </p:cNvCxnSpPr>
              <p:nvPr/>
            </p:nvCxnSpPr>
            <p:spPr>
              <a:xfrm rot="16200000">
                <a:off x="10196" y="4420"/>
                <a:ext cx="4681" cy="1696"/>
              </a:xfrm>
              <a:prstGeom prst="bentConnector2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圆角矩形 83"/>
              <p:cNvSpPr/>
              <p:nvPr/>
            </p:nvSpPr>
            <p:spPr>
              <a:xfrm>
                <a:off x="13380" y="1362"/>
                <a:ext cx="2355" cy="58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>
                    <a:solidFill>
                      <a:schemeClr val="tx1"/>
                    </a:solidFill>
                  </a:rPr>
                  <a:t>Add &amp; Norm </a:t>
                </a:r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直接箭头连接符 84"/>
              <p:cNvCxnSpPr>
                <a:stCxn id="79" idx="0"/>
                <a:endCxn id="84" idx="2"/>
              </p:cNvCxnSpPr>
              <p:nvPr/>
            </p:nvCxnSpPr>
            <p:spPr>
              <a:xfrm flipH="1" flipV="1">
                <a:off x="14558" y="1946"/>
                <a:ext cx="2" cy="405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圆角矩形 86"/>
              <p:cNvSpPr/>
              <p:nvPr/>
            </p:nvSpPr>
            <p:spPr>
              <a:xfrm>
                <a:off x="13380" y="450"/>
                <a:ext cx="2355" cy="58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>
                    <a:solidFill>
                      <a:schemeClr val="tx1"/>
                    </a:solidFill>
                  </a:rPr>
                  <a:t>Layer Norm </a:t>
                </a:r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8" name="直接箭头连接符 87"/>
              <p:cNvCxnSpPr>
                <a:stCxn id="84" idx="0"/>
                <a:endCxn id="87" idx="2"/>
              </p:cNvCxnSpPr>
              <p:nvPr/>
            </p:nvCxnSpPr>
            <p:spPr>
              <a:xfrm flipV="1">
                <a:off x="14558" y="1034"/>
                <a:ext cx="0" cy="328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圆角矩形 88"/>
              <p:cNvSpPr/>
              <p:nvPr/>
            </p:nvSpPr>
            <p:spPr>
              <a:xfrm>
                <a:off x="13380" y="-820"/>
                <a:ext cx="2350" cy="82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Feed</a:t>
                </a:r>
                <a:endParaRPr lang="en-US" altLang="zh-CN" sz="140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Forward</a:t>
                </a:r>
                <a:endParaRPr lang="en-US" altLang="zh-CN" sz="140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直接箭头连接符 89"/>
              <p:cNvCxnSpPr>
                <a:stCxn id="87" idx="0"/>
                <a:endCxn id="89" idx="2"/>
              </p:cNvCxnSpPr>
              <p:nvPr/>
            </p:nvCxnSpPr>
            <p:spPr>
              <a:xfrm flipH="1" flipV="1">
                <a:off x="14555" y="0"/>
                <a:ext cx="3" cy="450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肘形连接符 90"/>
              <p:cNvCxnSpPr>
                <a:stCxn id="73" idx="3"/>
                <a:endCxn id="84" idx="3"/>
              </p:cNvCxnSpPr>
              <p:nvPr/>
            </p:nvCxnSpPr>
            <p:spPr>
              <a:xfrm flipH="1" flipV="1">
                <a:off x="15735" y="1654"/>
                <a:ext cx="5" cy="3588"/>
              </a:xfrm>
              <a:prstGeom prst="bentConnector3">
                <a:avLst>
                  <a:gd name="adj1" fmla="val -7500000"/>
                </a:avLst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圆角矩形 91"/>
              <p:cNvSpPr/>
              <p:nvPr/>
            </p:nvSpPr>
            <p:spPr>
              <a:xfrm>
                <a:off x="13375" y="-1784"/>
                <a:ext cx="2355" cy="58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>
                    <a:solidFill>
                      <a:schemeClr val="tx1"/>
                    </a:solidFill>
                  </a:rPr>
                  <a:t>Add &amp; Norm </a:t>
                </a:r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3" name="直接箭头连接符 92"/>
              <p:cNvCxnSpPr>
                <a:stCxn id="89" idx="0"/>
                <a:endCxn id="92" idx="2"/>
              </p:cNvCxnSpPr>
              <p:nvPr/>
            </p:nvCxnSpPr>
            <p:spPr>
              <a:xfrm flipH="1" flipV="1">
                <a:off x="14553" y="-1200"/>
                <a:ext cx="2" cy="380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>
                <a:stCxn id="92" idx="0"/>
              </p:cNvCxnSpPr>
              <p:nvPr/>
            </p:nvCxnSpPr>
            <p:spPr>
              <a:xfrm flipH="1" flipV="1">
                <a:off x="14529" y="-2443"/>
                <a:ext cx="24" cy="659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6" name="直接连接符 95"/>
          <p:cNvCxnSpPr/>
          <p:nvPr/>
        </p:nvCxnSpPr>
        <p:spPr>
          <a:xfrm flipV="1">
            <a:off x="5514340" y="-139065"/>
            <a:ext cx="1223645" cy="122936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504180" y="6377940"/>
            <a:ext cx="1275080" cy="68516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/>
          <p:cNvSpPr/>
          <p:nvPr/>
        </p:nvSpPr>
        <p:spPr>
          <a:xfrm>
            <a:off x="1343660" y="5056505"/>
            <a:ext cx="1772920" cy="1128395"/>
          </a:xfrm>
          <a:prstGeom prst="roundRect">
            <a:avLst/>
          </a:prstGeom>
          <a:blipFill rotWithShape="1">
            <a:blip r:embed="rId1"/>
            <a:stretch>
              <a:fillRect/>
            </a:stretch>
          </a:blipFill>
          <a:ln w="127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420995" y="228600"/>
            <a:ext cx="3427730" cy="465518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5728970" y="4324985"/>
            <a:ext cx="1425575" cy="3302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input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5728970" y="3678555"/>
            <a:ext cx="1417955" cy="3517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Layer Norm 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5729605" y="2802890"/>
            <a:ext cx="1414780" cy="5797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Multi-Head</a:t>
            </a:r>
            <a:endParaRPr lang="en-US" altLang="zh-CN" sz="1400">
              <a:solidFill>
                <a:schemeClr val="tx1"/>
              </a:solidFill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Self-attention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54" idx="0"/>
            <a:endCxn id="61" idx="2"/>
          </p:cNvCxnSpPr>
          <p:nvPr/>
        </p:nvCxnSpPr>
        <p:spPr>
          <a:xfrm flipH="1" flipV="1">
            <a:off x="6438265" y="4030345"/>
            <a:ext cx="3810" cy="2946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1" idx="0"/>
            <a:endCxn id="69" idx="2"/>
          </p:cNvCxnSpPr>
          <p:nvPr/>
        </p:nvCxnSpPr>
        <p:spPr>
          <a:xfrm flipH="1" flipV="1">
            <a:off x="6436995" y="3382645"/>
            <a:ext cx="1270" cy="2959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可选过程 4"/>
          <p:cNvSpPr/>
          <p:nvPr/>
        </p:nvSpPr>
        <p:spPr>
          <a:xfrm>
            <a:off x="7096760" y="5095240"/>
            <a:ext cx="1752600" cy="110617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60000">
            <a:off x="7402195" y="5483860"/>
            <a:ext cx="412115" cy="206375"/>
          </a:xfrm>
          <a:prstGeom prst="rect">
            <a:avLst/>
          </a:prstGeom>
        </p:spPr>
      </p:pic>
      <p:sp>
        <p:nvSpPr>
          <p:cNvPr id="13" name="任意多边形 12"/>
          <p:cNvSpPr/>
          <p:nvPr/>
        </p:nvSpPr>
        <p:spPr>
          <a:xfrm>
            <a:off x="7388225" y="5705475"/>
            <a:ext cx="116840" cy="222250"/>
          </a:xfrm>
          <a:custGeom>
            <a:avLst/>
            <a:gdLst>
              <a:gd name="connisteX0" fmla="*/ 117101 w 117101"/>
              <a:gd name="connsiteY0" fmla="*/ 0 h 222250"/>
              <a:gd name="connisteX1" fmla="*/ 34551 w 117101"/>
              <a:gd name="connsiteY1" fmla="*/ 76200 h 222250"/>
              <a:gd name="connisteX2" fmla="*/ 2801 w 117101"/>
              <a:gd name="connsiteY2" fmla="*/ 222250 h 222250"/>
              <a:gd name="connisteX3" fmla="*/ 85351 w 117101"/>
              <a:gd name="connsiteY3" fmla="*/ 273050 h 2222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17102" h="222250">
                <a:moveTo>
                  <a:pt x="117102" y="0"/>
                </a:moveTo>
                <a:cubicBezTo>
                  <a:pt x="101227" y="12065"/>
                  <a:pt x="57412" y="31750"/>
                  <a:pt x="34552" y="76200"/>
                </a:cubicBezTo>
                <a:cubicBezTo>
                  <a:pt x="11692" y="120650"/>
                  <a:pt x="-7358" y="182880"/>
                  <a:pt x="2802" y="2222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440000">
            <a:off x="7908290" y="5479415"/>
            <a:ext cx="412115" cy="206375"/>
          </a:xfrm>
          <a:prstGeom prst="rect">
            <a:avLst/>
          </a:prstGeom>
        </p:spPr>
      </p:pic>
      <p:sp>
        <p:nvSpPr>
          <p:cNvPr id="26" name="任意多边形 25"/>
          <p:cNvSpPr/>
          <p:nvPr/>
        </p:nvSpPr>
        <p:spPr>
          <a:xfrm>
            <a:off x="8082915" y="5756275"/>
            <a:ext cx="19050" cy="247650"/>
          </a:xfrm>
          <a:custGeom>
            <a:avLst/>
            <a:gdLst>
              <a:gd name="connisteX0" fmla="*/ 19050 w 19050"/>
              <a:gd name="connsiteY0" fmla="*/ 0 h 247650"/>
              <a:gd name="connisteX1" fmla="*/ 0 w 19050"/>
              <a:gd name="connsiteY1" fmla="*/ 247650 h 2476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</a:cxnLst>
            <a:rect l="l" t="t" r="r" b="b"/>
            <a:pathLst>
              <a:path w="19050" h="247650">
                <a:moveTo>
                  <a:pt x="19050" y="0"/>
                </a:moveTo>
                <a:cubicBezTo>
                  <a:pt x="12700" y="82550"/>
                  <a:pt x="6350" y="165100"/>
                  <a:pt x="0" y="2476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226935" y="6365240"/>
            <a:ext cx="14928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agents </a:t>
            </a:r>
            <a:r>
              <a:rPr lang="en-US" altLang="zh-CN" sz="1600"/>
              <a:t>history</a:t>
            </a:r>
            <a:endParaRPr lang="en-US" altLang="zh-CN" sz="1600"/>
          </a:p>
        </p:txBody>
      </p:sp>
      <p:sp>
        <p:nvSpPr>
          <p:cNvPr id="8" name="圆角矩形 7"/>
          <p:cNvSpPr/>
          <p:nvPr/>
        </p:nvSpPr>
        <p:spPr>
          <a:xfrm>
            <a:off x="3261995" y="5753100"/>
            <a:ext cx="1610995" cy="4699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Timestep 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343660" y="3705225"/>
            <a:ext cx="3529330" cy="6057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Concate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1343660" y="2159000"/>
            <a:ext cx="3529330" cy="1093470"/>
          </a:xfrm>
          <a:prstGeom prst="round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N </a:t>
            </a:r>
            <a:r>
              <a:rPr lang="en-US" altLang="zh-CN">
                <a:solidFill>
                  <a:schemeClr val="tx1"/>
                </a:solidFill>
                <a:latin typeface="Arial" panose="02080604020202020204" pitchFamily="34" charset="0"/>
                <a:sym typeface="+mn-ea"/>
              </a:rPr>
              <a:t>×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DiT Block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343660" y="1029970"/>
            <a:ext cx="3529330" cy="66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MLP Blocks and Reshape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41" name="肘形连接符 40"/>
          <p:cNvCxnSpPr>
            <a:stCxn id="21" idx="0"/>
            <a:endCxn id="29" idx="2"/>
          </p:cNvCxnSpPr>
          <p:nvPr/>
        </p:nvCxnSpPr>
        <p:spPr>
          <a:xfrm rot="16200000">
            <a:off x="2881948" y="3478848"/>
            <a:ext cx="452755" cy="3175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29" idx="0"/>
            <a:endCxn id="40" idx="2"/>
          </p:cNvCxnSpPr>
          <p:nvPr/>
        </p:nvCxnSpPr>
        <p:spPr>
          <a:xfrm rot="16200000">
            <a:off x="2878138" y="1928813"/>
            <a:ext cx="460375" cy="3175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5737225" y="2155190"/>
            <a:ext cx="1417955" cy="3517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Layer Norm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261995" y="5047615"/>
            <a:ext cx="1610995" cy="4953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Embedding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8" idx="0"/>
            <a:endCxn id="12" idx="2"/>
          </p:cNvCxnSpPr>
          <p:nvPr/>
        </p:nvCxnSpPr>
        <p:spPr>
          <a:xfrm flipV="1">
            <a:off x="4067810" y="5542915"/>
            <a:ext cx="0" cy="2101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5" idx="0"/>
            <a:endCxn id="21" idx="2"/>
          </p:cNvCxnSpPr>
          <p:nvPr/>
        </p:nvCxnSpPr>
        <p:spPr>
          <a:xfrm rot="16200000">
            <a:off x="2296160" y="4244975"/>
            <a:ext cx="745490" cy="878205"/>
          </a:xfrm>
          <a:prstGeom prst="bentConnector3">
            <a:avLst>
              <a:gd name="adj1" fmla="val 50043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2" idx="0"/>
            <a:endCxn id="21" idx="2"/>
          </p:cNvCxnSpPr>
          <p:nvPr/>
        </p:nvCxnSpPr>
        <p:spPr>
          <a:xfrm rot="16200000" flipV="1">
            <a:off x="3219768" y="4199573"/>
            <a:ext cx="736600" cy="959485"/>
          </a:xfrm>
          <a:prstGeom prst="bentConnector3">
            <a:avLst>
              <a:gd name="adj1" fmla="val 50043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895475" y="6317615"/>
            <a:ext cx="6692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noise</a:t>
            </a:r>
            <a:endParaRPr lang="en-US" altLang="zh-CN" sz="1600"/>
          </a:p>
        </p:txBody>
      </p:sp>
      <p:sp>
        <p:nvSpPr>
          <p:cNvPr id="23" name="圆角矩形 22"/>
          <p:cNvSpPr/>
          <p:nvPr/>
        </p:nvSpPr>
        <p:spPr>
          <a:xfrm>
            <a:off x="5697855" y="1279525"/>
            <a:ext cx="1485265" cy="57975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Multi-Head</a:t>
            </a:r>
            <a:endParaRPr lang="en-US" altLang="zh-CN" sz="1400">
              <a:solidFill>
                <a:schemeClr val="tx1"/>
              </a:solidFill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Cross-attention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47" idx="0"/>
            <a:endCxn id="23" idx="2"/>
          </p:cNvCxnSpPr>
          <p:nvPr/>
        </p:nvCxnSpPr>
        <p:spPr>
          <a:xfrm flipH="1" flipV="1">
            <a:off x="6440805" y="1859280"/>
            <a:ext cx="5715" cy="2959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7260590" y="4311015"/>
            <a:ext cx="1425575" cy="330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Condition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36" name="肘形连接符 35"/>
          <p:cNvCxnSpPr>
            <a:stCxn id="35" idx="0"/>
            <a:endCxn id="23" idx="3"/>
          </p:cNvCxnSpPr>
          <p:nvPr/>
        </p:nvCxnSpPr>
        <p:spPr>
          <a:xfrm rot="16200000" flipV="1">
            <a:off x="6207760" y="2545080"/>
            <a:ext cx="2741295" cy="790575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9" idx="0"/>
            <a:endCxn id="47" idx="2"/>
          </p:cNvCxnSpPr>
          <p:nvPr/>
        </p:nvCxnSpPr>
        <p:spPr>
          <a:xfrm flipV="1">
            <a:off x="6436995" y="2506980"/>
            <a:ext cx="9525" cy="2959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5" idx="0"/>
            <a:endCxn id="35" idx="2"/>
          </p:cNvCxnSpPr>
          <p:nvPr/>
        </p:nvCxnSpPr>
        <p:spPr>
          <a:xfrm flipV="1">
            <a:off x="7973060" y="4641215"/>
            <a:ext cx="635" cy="4540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5737225" y="519430"/>
            <a:ext cx="1417955" cy="4654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sym typeface="+mn-ea"/>
              </a:rPr>
              <a:t>Feed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  <a:sym typeface="+mn-ea"/>
              </a:rPr>
              <a:t>Forward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23" idx="0"/>
            <a:endCxn id="39" idx="2"/>
          </p:cNvCxnSpPr>
          <p:nvPr/>
        </p:nvCxnSpPr>
        <p:spPr>
          <a:xfrm flipV="1">
            <a:off x="6440805" y="984885"/>
            <a:ext cx="5715" cy="2946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4781550" y="480695"/>
            <a:ext cx="723900" cy="173355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4810125" y="3223895"/>
            <a:ext cx="714375" cy="143827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556895"/>
            <a:ext cx="10626725" cy="46793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375" y="323850"/>
            <a:ext cx="10053320" cy="63607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5930" y="131445"/>
            <a:ext cx="4775200" cy="65957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流程图: 终止 75"/>
          <p:cNvSpPr/>
          <p:nvPr/>
        </p:nvSpPr>
        <p:spPr>
          <a:xfrm>
            <a:off x="2324100" y="368300"/>
            <a:ext cx="9391015" cy="6196965"/>
          </a:xfrm>
          <a:prstGeom prst="flowChartTerminator">
            <a:avLst/>
          </a:prstGeom>
          <a:solidFill>
            <a:schemeClr val="lt1"/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AR PL UKai CN" panose="02000503000000000000" charset="-122"/>
              <a:ea typeface="AR PL UKai CN" panose="02000503000000000000" charset="-122"/>
            </a:endParaRPr>
          </a:p>
        </p:txBody>
      </p:sp>
      <p:sp>
        <p:nvSpPr>
          <p:cNvPr id="126" name="流程图: 终止 125"/>
          <p:cNvSpPr>
            <a:spLocks noChangeAspect="1"/>
          </p:cNvSpPr>
          <p:nvPr/>
        </p:nvSpPr>
        <p:spPr>
          <a:xfrm>
            <a:off x="3063240" y="2430145"/>
            <a:ext cx="3346450" cy="186055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流程图: 终止 113"/>
          <p:cNvSpPr>
            <a:spLocks noChangeAspect="1"/>
          </p:cNvSpPr>
          <p:nvPr/>
        </p:nvSpPr>
        <p:spPr>
          <a:xfrm>
            <a:off x="7240905" y="1002665"/>
            <a:ext cx="3973195" cy="2209165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流程图: 终止 104"/>
          <p:cNvSpPr>
            <a:spLocks noChangeAspect="1"/>
          </p:cNvSpPr>
          <p:nvPr/>
        </p:nvSpPr>
        <p:spPr>
          <a:xfrm>
            <a:off x="7240905" y="4505325"/>
            <a:ext cx="3466465" cy="1927225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流程图: 终止 4"/>
          <p:cNvSpPr/>
          <p:nvPr/>
        </p:nvSpPr>
        <p:spPr>
          <a:xfrm>
            <a:off x="405130" y="5366385"/>
            <a:ext cx="1752600" cy="106616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8960000">
            <a:off x="730885" y="5745480"/>
            <a:ext cx="412115" cy="206375"/>
          </a:xfrm>
          <a:prstGeom prst="rect">
            <a:avLst/>
          </a:prstGeom>
        </p:spPr>
      </p:pic>
      <p:sp>
        <p:nvSpPr>
          <p:cNvPr id="13" name="任意多边形 12"/>
          <p:cNvSpPr/>
          <p:nvPr/>
        </p:nvSpPr>
        <p:spPr>
          <a:xfrm>
            <a:off x="716915" y="5967095"/>
            <a:ext cx="116840" cy="222250"/>
          </a:xfrm>
          <a:custGeom>
            <a:avLst/>
            <a:gdLst>
              <a:gd name="connisteX0" fmla="*/ 117101 w 117101"/>
              <a:gd name="connsiteY0" fmla="*/ 0 h 222250"/>
              <a:gd name="connisteX1" fmla="*/ 34551 w 117101"/>
              <a:gd name="connsiteY1" fmla="*/ 76200 h 222250"/>
              <a:gd name="connisteX2" fmla="*/ 2801 w 117101"/>
              <a:gd name="connsiteY2" fmla="*/ 222250 h 222250"/>
              <a:gd name="connisteX3" fmla="*/ 85351 w 117101"/>
              <a:gd name="connsiteY3" fmla="*/ 273050 h 2222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17102" h="222250">
                <a:moveTo>
                  <a:pt x="117102" y="0"/>
                </a:moveTo>
                <a:cubicBezTo>
                  <a:pt x="101227" y="12065"/>
                  <a:pt x="57412" y="31750"/>
                  <a:pt x="34552" y="76200"/>
                </a:cubicBezTo>
                <a:cubicBezTo>
                  <a:pt x="11692" y="120650"/>
                  <a:pt x="-7358" y="182880"/>
                  <a:pt x="2802" y="2222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440000">
            <a:off x="1236980" y="5741035"/>
            <a:ext cx="412115" cy="206375"/>
          </a:xfrm>
          <a:prstGeom prst="rect">
            <a:avLst/>
          </a:prstGeom>
        </p:spPr>
      </p:pic>
      <p:sp>
        <p:nvSpPr>
          <p:cNvPr id="26" name="任意多边形 25"/>
          <p:cNvSpPr/>
          <p:nvPr/>
        </p:nvSpPr>
        <p:spPr>
          <a:xfrm>
            <a:off x="1411605" y="6017895"/>
            <a:ext cx="19050" cy="247650"/>
          </a:xfrm>
          <a:custGeom>
            <a:avLst/>
            <a:gdLst>
              <a:gd name="connisteX0" fmla="*/ 19050 w 19050"/>
              <a:gd name="connsiteY0" fmla="*/ 0 h 247650"/>
              <a:gd name="connisteX1" fmla="*/ 0 w 19050"/>
              <a:gd name="connsiteY1" fmla="*/ 247650 h 2476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</a:cxnLst>
            <a:rect l="l" t="t" r="r" b="b"/>
            <a:pathLst>
              <a:path w="19050" h="247650">
                <a:moveTo>
                  <a:pt x="19050" y="0"/>
                </a:moveTo>
                <a:cubicBezTo>
                  <a:pt x="12700" y="82550"/>
                  <a:pt x="6350" y="165100"/>
                  <a:pt x="0" y="2476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21360" y="6539230"/>
            <a:ext cx="11791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predicted agents</a:t>
            </a:r>
            <a:endParaRPr lang="en-US" altLang="zh-CN" sz="1200"/>
          </a:p>
        </p:txBody>
      </p:sp>
      <p:sp>
        <p:nvSpPr>
          <p:cNvPr id="41" name="流程图: 终止 40"/>
          <p:cNvSpPr/>
          <p:nvPr/>
        </p:nvSpPr>
        <p:spPr>
          <a:xfrm>
            <a:off x="405130" y="2820035"/>
            <a:ext cx="1770380" cy="107632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rcRect l="6697" t="14865" r="8067" b="15405"/>
          <a:stretch>
            <a:fillRect/>
          </a:stretch>
        </p:blipFill>
        <p:spPr>
          <a:xfrm rot="18540000">
            <a:off x="671195" y="3248025"/>
            <a:ext cx="478155" cy="220345"/>
          </a:xfrm>
          <a:prstGeom prst="rect">
            <a:avLst/>
          </a:prstGeom>
        </p:spPr>
      </p:pic>
      <p:sp>
        <p:nvSpPr>
          <p:cNvPr id="47" name="任意多边形 46"/>
          <p:cNvSpPr/>
          <p:nvPr/>
        </p:nvSpPr>
        <p:spPr>
          <a:xfrm>
            <a:off x="516890" y="3535680"/>
            <a:ext cx="269240" cy="150495"/>
          </a:xfrm>
          <a:custGeom>
            <a:avLst/>
            <a:gdLst>
              <a:gd name="connisteX0" fmla="*/ 266700 w 266700"/>
              <a:gd name="connsiteY0" fmla="*/ 0 h 149296"/>
              <a:gd name="connisteX1" fmla="*/ 171450 w 266700"/>
              <a:gd name="connsiteY1" fmla="*/ 133350 h 149296"/>
              <a:gd name="connisteX2" fmla="*/ 0 w 266700"/>
              <a:gd name="connsiteY2" fmla="*/ 142875 h 14929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66700" h="149297">
                <a:moveTo>
                  <a:pt x="266700" y="0"/>
                </a:moveTo>
                <a:cubicBezTo>
                  <a:pt x="250825" y="26670"/>
                  <a:pt x="224790" y="104775"/>
                  <a:pt x="171450" y="133350"/>
                </a:cubicBezTo>
                <a:cubicBezTo>
                  <a:pt x="118110" y="161925"/>
                  <a:pt x="32385" y="143510"/>
                  <a:pt x="0" y="1428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2"/>
          <a:srcRect l="6697" t="14865" r="8067" b="15405"/>
          <a:stretch>
            <a:fillRect/>
          </a:stretch>
        </p:blipFill>
        <p:spPr>
          <a:xfrm rot="13980000">
            <a:off x="1310640" y="3168015"/>
            <a:ext cx="478155" cy="220345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786130" y="3956685"/>
            <a:ext cx="9340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other agents</a:t>
            </a:r>
            <a:endParaRPr lang="en-US" altLang="zh-CN" sz="1200"/>
          </a:p>
        </p:txBody>
      </p:sp>
      <p:sp>
        <p:nvSpPr>
          <p:cNvPr id="65" name="流程图: 终止 64"/>
          <p:cNvSpPr/>
          <p:nvPr/>
        </p:nvSpPr>
        <p:spPr>
          <a:xfrm>
            <a:off x="450850" y="1245870"/>
            <a:ext cx="1770380" cy="1076325"/>
          </a:xfrm>
          <a:prstGeom prst="flowChartTerminator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879475" y="2425700"/>
            <a:ext cx="8661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HD map</a:t>
            </a:r>
            <a:endParaRPr lang="en-US" altLang="zh-CN" sz="1400"/>
          </a:p>
        </p:txBody>
      </p:sp>
      <p:sp>
        <p:nvSpPr>
          <p:cNvPr id="70" name="流程图: 终止 69"/>
          <p:cNvSpPr/>
          <p:nvPr/>
        </p:nvSpPr>
        <p:spPr>
          <a:xfrm>
            <a:off x="459740" y="4394200"/>
            <a:ext cx="1702435" cy="65341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Action Latent</a:t>
            </a:r>
            <a:endParaRPr lang="en-US" altLang="zh-CN"/>
          </a:p>
        </p:txBody>
      </p:sp>
      <p:sp>
        <p:nvSpPr>
          <p:cNvPr id="86" name="文本框 85"/>
          <p:cNvSpPr txBox="1"/>
          <p:nvPr/>
        </p:nvSpPr>
        <p:spPr>
          <a:xfrm>
            <a:off x="6292215" y="0"/>
            <a:ext cx="94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Encoder</a:t>
            </a:r>
            <a:endParaRPr lang="en-US" altLang="zh-CN"/>
          </a:p>
        </p:txBody>
      </p:sp>
      <p:cxnSp>
        <p:nvCxnSpPr>
          <p:cNvPr id="104" name="肘形连接符 103"/>
          <p:cNvCxnSpPr>
            <a:stCxn id="5" idx="3"/>
            <a:endCxn id="100" idx="1"/>
          </p:cNvCxnSpPr>
          <p:nvPr/>
        </p:nvCxnSpPr>
        <p:spPr>
          <a:xfrm>
            <a:off x="2157730" y="5899785"/>
            <a:ext cx="1002665" cy="3175"/>
          </a:xfrm>
          <a:prstGeom prst="bentConnector3">
            <a:avLst>
              <a:gd name="adj1" fmla="val 50032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流程图: 过程 99"/>
          <p:cNvSpPr/>
          <p:nvPr/>
        </p:nvSpPr>
        <p:spPr>
          <a:xfrm>
            <a:off x="3160395" y="5724525"/>
            <a:ext cx="578485" cy="35623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AR PL UKai CN" panose="02000503000000000000" charset="-122"/>
                <a:ea typeface="AR PL UKai CN" panose="02000503000000000000" charset="-122"/>
              </a:rPr>
              <a:t>Add</a:t>
            </a:r>
            <a:endParaRPr lang="en-US" altLang="zh-CN">
              <a:solidFill>
                <a:schemeClr val="tx1"/>
              </a:solidFill>
              <a:latin typeface="AR PL UKai CN" panose="02000503000000000000" charset="-122"/>
              <a:ea typeface="AR PL UKai CN" panose="02000503000000000000" charset="-122"/>
            </a:endParaRPr>
          </a:p>
        </p:txBody>
      </p:sp>
      <p:sp>
        <p:nvSpPr>
          <p:cNvPr id="106" name="流程图: 过程 105"/>
          <p:cNvSpPr/>
          <p:nvPr/>
        </p:nvSpPr>
        <p:spPr>
          <a:xfrm>
            <a:off x="7682865" y="5724525"/>
            <a:ext cx="1182370" cy="60896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Self-attention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8" name="流程图: 过程 107"/>
          <p:cNvSpPr/>
          <p:nvPr/>
        </p:nvSpPr>
        <p:spPr>
          <a:xfrm>
            <a:off x="7682865" y="4759325"/>
            <a:ext cx="1182370" cy="60896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Cross-attention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09" name="肘形连接符 108"/>
          <p:cNvCxnSpPr>
            <a:stCxn id="106" idx="0"/>
            <a:endCxn id="108" idx="2"/>
          </p:cNvCxnSpPr>
          <p:nvPr/>
        </p:nvCxnSpPr>
        <p:spPr>
          <a:xfrm rot="16200000">
            <a:off x="8095933" y="5546408"/>
            <a:ext cx="356235" cy="3175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流程图: 过程 110"/>
          <p:cNvSpPr/>
          <p:nvPr/>
        </p:nvSpPr>
        <p:spPr>
          <a:xfrm>
            <a:off x="9292590" y="5164455"/>
            <a:ext cx="1182370" cy="608965"/>
          </a:xfrm>
          <a:prstGeom prst="flowChart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Feed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Forward</a:t>
            </a:r>
            <a:endParaRPr lang="en-US" altLang="zh-CN"/>
          </a:p>
        </p:txBody>
      </p:sp>
      <p:cxnSp>
        <p:nvCxnSpPr>
          <p:cNvPr id="112" name="肘形连接符 111"/>
          <p:cNvCxnSpPr>
            <a:stCxn id="108" idx="3"/>
            <a:endCxn id="111" idx="1"/>
          </p:cNvCxnSpPr>
          <p:nvPr/>
        </p:nvCxnSpPr>
        <p:spPr>
          <a:xfrm>
            <a:off x="8865235" y="5064125"/>
            <a:ext cx="427355" cy="405130"/>
          </a:xfrm>
          <a:prstGeom prst="bentConnector3">
            <a:avLst>
              <a:gd name="adj1" fmla="val 50074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8172450" y="3645535"/>
            <a:ext cx="16033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Other Agent Former</a:t>
            </a:r>
            <a:endParaRPr lang="en-US" altLang="zh-CN"/>
          </a:p>
        </p:txBody>
      </p:sp>
      <p:sp>
        <p:nvSpPr>
          <p:cNvPr id="115" name="文本框 114"/>
          <p:cNvSpPr txBox="1"/>
          <p:nvPr/>
        </p:nvSpPr>
        <p:spPr>
          <a:xfrm>
            <a:off x="8576310" y="520700"/>
            <a:ext cx="1603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Map Former</a:t>
            </a:r>
            <a:endParaRPr lang="en-US" altLang="zh-CN"/>
          </a:p>
        </p:txBody>
      </p:sp>
      <p:sp>
        <p:nvSpPr>
          <p:cNvPr id="117" name="流程图: 过程 116"/>
          <p:cNvSpPr/>
          <p:nvPr/>
        </p:nvSpPr>
        <p:spPr>
          <a:xfrm>
            <a:off x="7788910" y="2494280"/>
            <a:ext cx="1182370" cy="60896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Self-attention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0" name="流程图: 过程 119"/>
          <p:cNvSpPr/>
          <p:nvPr/>
        </p:nvSpPr>
        <p:spPr>
          <a:xfrm>
            <a:off x="7788910" y="1479550"/>
            <a:ext cx="1182370" cy="60896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Cross-attention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22" name="肘形连接符 121"/>
          <p:cNvCxnSpPr>
            <a:stCxn id="117" idx="0"/>
            <a:endCxn id="120" idx="2"/>
          </p:cNvCxnSpPr>
          <p:nvPr/>
        </p:nvCxnSpPr>
        <p:spPr>
          <a:xfrm rot="16200000">
            <a:off x="8177213" y="2291398"/>
            <a:ext cx="405765" cy="3175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流程图: 过程 123"/>
          <p:cNvSpPr/>
          <p:nvPr/>
        </p:nvSpPr>
        <p:spPr>
          <a:xfrm>
            <a:off x="9784715" y="1887220"/>
            <a:ext cx="1182370" cy="608965"/>
          </a:xfrm>
          <a:prstGeom prst="flowChart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Feed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Forward</a:t>
            </a:r>
            <a:endParaRPr lang="en-US" altLang="zh-CN"/>
          </a:p>
        </p:txBody>
      </p:sp>
      <p:cxnSp>
        <p:nvCxnSpPr>
          <p:cNvPr id="125" name="肘形连接符 124"/>
          <p:cNvCxnSpPr>
            <a:stCxn id="120" idx="3"/>
            <a:endCxn id="124" idx="1"/>
          </p:cNvCxnSpPr>
          <p:nvPr/>
        </p:nvCxnSpPr>
        <p:spPr>
          <a:xfrm>
            <a:off x="8971280" y="1784350"/>
            <a:ext cx="813435" cy="407670"/>
          </a:xfrm>
          <a:prstGeom prst="bentConnector3">
            <a:avLst>
              <a:gd name="adj1" fmla="val 50039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流程图: 过程 128"/>
          <p:cNvSpPr/>
          <p:nvPr/>
        </p:nvSpPr>
        <p:spPr>
          <a:xfrm>
            <a:off x="3452495" y="3535680"/>
            <a:ext cx="1343025" cy="608965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Pose-embedding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0" name="流程图: 过程 129"/>
          <p:cNvSpPr/>
          <p:nvPr/>
        </p:nvSpPr>
        <p:spPr>
          <a:xfrm>
            <a:off x="3452495" y="2621280"/>
            <a:ext cx="1343025" cy="608965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Feature-embedding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1" name="流程图: 过程 130"/>
          <p:cNvSpPr/>
          <p:nvPr/>
        </p:nvSpPr>
        <p:spPr>
          <a:xfrm>
            <a:off x="5156200" y="3124835"/>
            <a:ext cx="1135380" cy="466725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Concat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33" name="肘形连接符 132"/>
          <p:cNvCxnSpPr>
            <a:stCxn id="129" idx="0"/>
            <a:endCxn id="130" idx="2"/>
          </p:cNvCxnSpPr>
          <p:nvPr/>
        </p:nvCxnSpPr>
        <p:spPr>
          <a:xfrm rot="16200000">
            <a:off x="3971290" y="3382645"/>
            <a:ext cx="305435" cy="3175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肘形连接符 133"/>
          <p:cNvCxnSpPr>
            <a:stCxn id="130" idx="3"/>
            <a:endCxn id="131" idx="1"/>
          </p:cNvCxnSpPr>
          <p:nvPr/>
        </p:nvCxnSpPr>
        <p:spPr>
          <a:xfrm>
            <a:off x="4795520" y="2926080"/>
            <a:ext cx="360680" cy="432435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4525010" y="1677035"/>
            <a:ext cx="16033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ym typeface="+mn-ea"/>
              </a:rPr>
              <a:t>Embedding Block</a:t>
            </a:r>
            <a:endParaRPr lang="en-US" altLang="zh-CN"/>
          </a:p>
        </p:txBody>
      </p:sp>
      <p:cxnSp>
        <p:nvCxnSpPr>
          <p:cNvPr id="143" name="肘形连接符 142"/>
          <p:cNvCxnSpPr>
            <a:stCxn id="70" idx="3"/>
            <a:endCxn id="100" idx="0"/>
          </p:cNvCxnSpPr>
          <p:nvPr/>
        </p:nvCxnSpPr>
        <p:spPr>
          <a:xfrm>
            <a:off x="2162175" y="4721225"/>
            <a:ext cx="1287780" cy="1003300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肘形连接符 143"/>
          <p:cNvCxnSpPr>
            <a:stCxn id="100" idx="3"/>
            <a:endCxn id="126" idx="2"/>
          </p:cNvCxnSpPr>
          <p:nvPr/>
        </p:nvCxnSpPr>
        <p:spPr>
          <a:xfrm flipV="1">
            <a:off x="3738880" y="4290695"/>
            <a:ext cx="997585" cy="1612265"/>
          </a:xfrm>
          <a:prstGeom prst="bentConnector2">
            <a:avLst/>
          </a:prstGeom>
          <a:ln w="28575" cmpd="sng">
            <a:solidFill>
              <a:srgbClr val="CC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肘形连接符 147"/>
          <p:cNvCxnSpPr>
            <a:stCxn id="41" idx="3"/>
            <a:endCxn id="126" idx="1"/>
          </p:cNvCxnSpPr>
          <p:nvPr/>
        </p:nvCxnSpPr>
        <p:spPr>
          <a:xfrm>
            <a:off x="2175510" y="3358515"/>
            <a:ext cx="887730" cy="3175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accent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肘形连接符 149"/>
          <p:cNvCxnSpPr>
            <a:stCxn id="65" idx="3"/>
            <a:endCxn id="126" idx="0"/>
          </p:cNvCxnSpPr>
          <p:nvPr/>
        </p:nvCxnSpPr>
        <p:spPr>
          <a:xfrm>
            <a:off x="2221230" y="1784350"/>
            <a:ext cx="2515235" cy="645795"/>
          </a:xfrm>
          <a:prstGeom prst="bentConnector2">
            <a:avLst/>
          </a:prstGeom>
          <a:ln w="28575" cmpd="sng">
            <a:solidFill>
              <a:schemeClr val="accent4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肘形连接符 150"/>
          <p:cNvCxnSpPr>
            <a:stCxn id="126" idx="3"/>
            <a:endCxn id="120" idx="1"/>
          </p:cNvCxnSpPr>
          <p:nvPr/>
        </p:nvCxnSpPr>
        <p:spPr>
          <a:xfrm flipV="1">
            <a:off x="6409690" y="1784350"/>
            <a:ext cx="1379220" cy="157607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accent4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肘形连接符 153"/>
          <p:cNvCxnSpPr/>
          <p:nvPr/>
        </p:nvCxnSpPr>
        <p:spPr>
          <a:xfrm>
            <a:off x="6463030" y="3343910"/>
            <a:ext cx="1273175" cy="1703705"/>
          </a:xfrm>
          <a:prstGeom prst="bentConnector3">
            <a:avLst>
              <a:gd name="adj1" fmla="val 50025"/>
            </a:avLst>
          </a:prstGeom>
          <a:ln w="28575" cmpd="sng">
            <a:solidFill>
              <a:schemeClr val="accent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肘形连接符 154"/>
          <p:cNvCxnSpPr>
            <a:stCxn id="126" idx="3"/>
            <a:endCxn id="117" idx="1"/>
          </p:cNvCxnSpPr>
          <p:nvPr/>
        </p:nvCxnSpPr>
        <p:spPr>
          <a:xfrm flipV="1">
            <a:off x="6409690" y="2799080"/>
            <a:ext cx="1379220" cy="56134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CC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肘形连接符 155"/>
          <p:cNvCxnSpPr>
            <a:stCxn id="126" idx="3"/>
            <a:endCxn id="106" idx="1"/>
          </p:cNvCxnSpPr>
          <p:nvPr/>
        </p:nvCxnSpPr>
        <p:spPr>
          <a:xfrm>
            <a:off x="6409690" y="3360420"/>
            <a:ext cx="1273175" cy="2668905"/>
          </a:xfrm>
          <a:prstGeom prst="bentConnector3">
            <a:avLst>
              <a:gd name="adj1" fmla="val 53266"/>
            </a:avLst>
          </a:prstGeom>
          <a:ln w="28575" cmpd="sng">
            <a:solidFill>
              <a:srgbClr val="CC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流程图: 终止 75"/>
          <p:cNvSpPr/>
          <p:nvPr/>
        </p:nvSpPr>
        <p:spPr>
          <a:xfrm>
            <a:off x="2324100" y="368300"/>
            <a:ext cx="9598025" cy="6196965"/>
          </a:xfrm>
          <a:prstGeom prst="flowChartTerminator">
            <a:avLst/>
          </a:prstGeom>
          <a:solidFill>
            <a:schemeClr val="lt1"/>
          </a:solidFill>
          <a:ln w="28575" cmpd="sng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AR PL UKai CN" panose="02000503000000000000" charset="-122"/>
              <a:ea typeface="AR PL UKai CN" panose="02000503000000000000" charset="-122"/>
            </a:endParaRPr>
          </a:p>
        </p:txBody>
      </p:sp>
      <p:sp>
        <p:nvSpPr>
          <p:cNvPr id="105" name="流程图: 终止 104"/>
          <p:cNvSpPr>
            <a:spLocks noChangeAspect="1"/>
          </p:cNvSpPr>
          <p:nvPr/>
        </p:nvSpPr>
        <p:spPr>
          <a:xfrm>
            <a:off x="6426200" y="2117725"/>
            <a:ext cx="3466465" cy="1927225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流程图: 终止 4"/>
          <p:cNvSpPr/>
          <p:nvPr/>
        </p:nvSpPr>
        <p:spPr>
          <a:xfrm>
            <a:off x="313055" y="3863975"/>
            <a:ext cx="1752600" cy="106616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8960000">
            <a:off x="638810" y="4243070"/>
            <a:ext cx="412115" cy="206375"/>
          </a:xfrm>
          <a:prstGeom prst="rect">
            <a:avLst/>
          </a:prstGeom>
        </p:spPr>
      </p:pic>
      <p:sp>
        <p:nvSpPr>
          <p:cNvPr id="13" name="任意多边形 12"/>
          <p:cNvSpPr/>
          <p:nvPr/>
        </p:nvSpPr>
        <p:spPr>
          <a:xfrm>
            <a:off x="624840" y="4464685"/>
            <a:ext cx="116840" cy="222250"/>
          </a:xfrm>
          <a:custGeom>
            <a:avLst/>
            <a:gdLst>
              <a:gd name="connisteX0" fmla="*/ 117101 w 117101"/>
              <a:gd name="connsiteY0" fmla="*/ 0 h 222250"/>
              <a:gd name="connisteX1" fmla="*/ 34551 w 117101"/>
              <a:gd name="connsiteY1" fmla="*/ 76200 h 222250"/>
              <a:gd name="connisteX2" fmla="*/ 2801 w 117101"/>
              <a:gd name="connsiteY2" fmla="*/ 222250 h 222250"/>
              <a:gd name="connisteX3" fmla="*/ 85351 w 117101"/>
              <a:gd name="connsiteY3" fmla="*/ 273050 h 2222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17102" h="222250">
                <a:moveTo>
                  <a:pt x="117102" y="0"/>
                </a:moveTo>
                <a:cubicBezTo>
                  <a:pt x="101227" y="12065"/>
                  <a:pt x="57412" y="31750"/>
                  <a:pt x="34552" y="76200"/>
                </a:cubicBezTo>
                <a:cubicBezTo>
                  <a:pt x="11692" y="120650"/>
                  <a:pt x="-7358" y="182880"/>
                  <a:pt x="2802" y="2222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440000">
            <a:off x="1144905" y="4238625"/>
            <a:ext cx="412115" cy="206375"/>
          </a:xfrm>
          <a:prstGeom prst="rect">
            <a:avLst/>
          </a:prstGeom>
        </p:spPr>
      </p:pic>
      <p:sp>
        <p:nvSpPr>
          <p:cNvPr id="26" name="任意多边形 25"/>
          <p:cNvSpPr/>
          <p:nvPr/>
        </p:nvSpPr>
        <p:spPr>
          <a:xfrm>
            <a:off x="1319530" y="4515485"/>
            <a:ext cx="19050" cy="247650"/>
          </a:xfrm>
          <a:custGeom>
            <a:avLst/>
            <a:gdLst>
              <a:gd name="connisteX0" fmla="*/ 19050 w 19050"/>
              <a:gd name="connsiteY0" fmla="*/ 0 h 247650"/>
              <a:gd name="connisteX1" fmla="*/ 0 w 19050"/>
              <a:gd name="connsiteY1" fmla="*/ 247650 h 2476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</a:cxnLst>
            <a:rect l="l" t="t" r="r" b="b"/>
            <a:pathLst>
              <a:path w="19050" h="247650">
                <a:moveTo>
                  <a:pt x="19050" y="0"/>
                </a:moveTo>
                <a:cubicBezTo>
                  <a:pt x="12700" y="82550"/>
                  <a:pt x="6350" y="165100"/>
                  <a:pt x="0" y="2476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71500" y="5193665"/>
            <a:ext cx="11791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predicted agents</a:t>
            </a:r>
            <a:endParaRPr lang="en-US" altLang="zh-CN" sz="1200"/>
          </a:p>
        </p:txBody>
      </p:sp>
      <p:sp>
        <p:nvSpPr>
          <p:cNvPr id="70" name="流程图: 终止 69"/>
          <p:cNvSpPr/>
          <p:nvPr/>
        </p:nvSpPr>
        <p:spPr>
          <a:xfrm>
            <a:off x="309880" y="2752725"/>
            <a:ext cx="1702435" cy="65341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Noise</a:t>
            </a:r>
            <a:endParaRPr lang="en-US" altLang="zh-CN"/>
          </a:p>
        </p:txBody>
      </p:sp>
      <p:sp>
        <p:nvSpPr>
          <p:cNvPr id="86" name="文本框 85"/>
          <p:cNvSpPr txBox="1"/>
          <p:nvPr/>
        </p:nvSpPr>
        <p:spPr>
          <a:xfrm>
            <a:off x="6292215" y="0"/>
            <a:ext cx="105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Diffusion</a:t>
            </a:r>
            <a:endParaRPr lang="en-US" altLang="zh-CN"/>
          </a:p>
        </p:txBody>
      </p:sp>
      <p:sp>
        <p:nvSpPr>
          <p:cNvPr id="100" name="流程图: 过程 99"/>
          <p:cNvSpPr/>
          <p:nvPr/>
        </p:nvSpPr>
        <p:spPr>
          <a:xfrm>
            <a:off x="3300095" y="2901315"/>
            <a:ext cx="965835" cy="35623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AR PL UKai CN" panose="02000503000000000000" charset="-122"/>
                <a:ea typeface="AR PL UKai CN" panose="02000503000000000000" charset="-122"/>
              </a:rPr>
              <a:t>Concat</a:t>
            </a:r>
            <a:endParaRPr lang="en-US" altLang="zh-CN">
              <a:solidFill>
                <a:schemeClr val="tx1"/>
              </a:solidFill>
              <a:latin typeface="AR PL UKai CN" panose="02000503000000000000" charset="-122"/>
              <a:ea typeface="AR PL UKai CN" panose="02000503000000000000" charset="-122"/>
            </a:endParaRPr>
          </a:p>
        </p:txBody>
      </p:sp>
      <p:sp>
        <p:nvSpPr>
          <p:cNvPr id="106" name="流程图: 过程 105"/>
          <p:cNvSpPr/>
          <p:nvPr/>
        </p:nvSpPr>
        <p:spPr>
          <a:xfrm>
            <a:off x="7025640" y="2308225"/>
            <a:ext cx="1182370" cy="60896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Self-attention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1" name="流程图: 过程 110"/>
          <p:cNvSpPr/>
          <p:nvPr/>
        </p:nvSpPr>
        <p:spPr>
          <a:xfrm>
            <a:off x="7025640" y="3257550"/>
            <a:ext cx="1182370" cy="608965"/>
          </a:xfrm>
          <a:prstGeom prst="flowChart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Feed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Forward</a:t>
            </a:r>
            <a:endParaRPr lang="en-US" altLang="zh-CN"/>
          </a:p>
        </p:txBody>
      </p:sp>
      <p:sp>
        <p:nvSpPr>
          <p:cNvPr id="113" name="文本框 112"/>
          <p:cNvSpPr txBox="1"/>
          <p:nvPr/>
        </p:nvSpPr>
        <p:spPr>
          <a:xfrm>
            <a:off x="7472045" y="1599565"/>
            <a:ext cx="1603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Dit Block</a:t>
            </a:r>
            <a:endParaRPr lang="en-US" altLang="zh-CN"/>
          </a:p>
        </p:txBody>
      </p:sp>
      <p:sp>
        <p:nvSpPr>
          <p:cNvPr id="130" name="流程图: 过程 129"/>
          <p:cNvSpPr/>
          <p:nvPr/>
        </p:nvSpPr>
        <p:spPr>
          <a:xfrm>
            <a:off x="4599305" y="2776855"/>
            <a:ext cx="1343025" cy="608965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Linear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流程图: 终止 2"/>
          <p:cNvSpPr/>
          <p:nvPr/>
        </p:nvSpPr>
        <p:spPr>
          <a:xfrm>
            <a:off x="309880" y="1457325"/>
            <a:ext cx="1702435" cy="65341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</a:t>
            </a:r>
            <a:endParaRPr lang="en-US" altLang="zh-CN"/>
          </a:p>
        </p:txBody>
      </p:sp>
      <p:cxnSp>
        <p:nvCxnSpPr>
          <p:cNvPr id="6" name="肘形连接符 5"/>
          <p:cNvCxnSpPr>
            <a:stCxn id="3" idx="3"/>
            <a:endCxn id="100" idx="1"/>
          </p:cNvCxnSpPr>
          <p:nvPr/>
        </p:nvCxnSpPr>
        <p:spPr>
          <a:xfrm>
            <a:off x="2012315" y="1784350"/>
            <a:ext cx="1287780" cy="12954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70" idx="3"/>
            <a:endCxn id="100" idx="1"/>
          </p:cNvCxnSpPr>
          <p:nvPr/>
        </p:nvCxnSpPr>
        <p:spPr>
          <a:xfrm>
            <a:off x="2012315" y="3079750"/>
            <a:ext cx="1287780" cy="3175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/>
          <p:nvPr/>
        </p:nvCxnSpPr>
        <p:spPr>
          <a:xfrm flipV="1">
            <a:off x="2065655" y="3082925"/>
            <a:ext cx="1234440" cy="1317625"/>
          </a:xfrm>
          <a:prstGeom prst="bentConnector3">
            <a:avLst>
              <a:gd name="adj1" fmla="val 47479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00" idx="3"/>
            <a:endCxn id="130" idx="1"/>
          </p:cNvCxnSpPr>
          <p:nvPr/>
        </p:nvCxnSpPr>
        <p:spPr>
          <a:xfrm>
            <a:off x="4265930" y="3079750"/>
            <a:ext cx="333375" cy="1905"/>
          </a:xfrm>
          <a:prstGeom prst="bentConnector3">
            <a:avLst>
              <a:gd name="adj1" fmla="val 50095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130" idx="3"/>
            <a:endCxn id="105" idx="1"/>
          </p:cNvCxnSpPr>
          <p:nvPr/>
        </p:nvCxnSpPr>
        <p:spPr>
          <a:xfrm>
            <a:off x="5942330" y="3081655"/>
            <a:ext cx="483870" cy="3175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过程 16"/>
          <p:cNvSpPr/>
          <p:nvPr/>
        </p:nvSpPr>
        <p:spPr>
          <a:xfrm>
            <a:off x="8768080" y="2901315"/>
            <a:ext cx="676275" cy="356235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AR PL UKai CN" panose="02000503000000000000" charset="-122"/>
                <a:ea typeface="AR PL UKai CN" panose="02000503000000000000" charset="-122"/>
              </a:rPr>
              <a:t>Add</a:t>
            </a:r>
            <a:endParaRPr lang="en-US" altLang="zh-CN">
              <a:solidFill>
                <a:schemeClr val="tx1"/>
              </a:solidFill>
              <a:latin typeface="AR PL UKai CN" panose="02000503000000000000" charset="-122"/>
              <a:ea typeface="AR PL UKai CN" panose="02000503000000000000" charset="-122"/>
            </a:endParaRPr>
          </a:p>
        </p:txBody>
      </p:sp>
      <p:cxnSp>
        <p:nvCxnSpPr>
          <p:cNvPr id="18" name="肘形连接符 17"/>
          <p:cNvCxnSpPr>
            <a:stCxn id="106" idx="3"/>
            <a:endCxn id="17" idx="1"/>
          </p:cNvCxnSpPr>
          <p:nvPr/>
        </p:nvCxnSpPr>
        <p:spPr>
          <a:xfrm>
            <a:off x="8208010" y="2613025"/>
            <a:ext cx="560070" cy="466725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11" idx="3"/>
            <a:endCxn id="17" idx="1"/>
          </p:cNvCxnSpPr>
          <p:nvPr/>
        </p:nvCxnSpPr>
        <p:spPr>
          <a:xfrm flipV="1">
            <a:off x="8208010" y="3079750"/>
            <a:ext cx="560070" cy="4826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过程 19"/>
          <p:cNvSpPr/>
          <p:nvPr/>
        </p:nvSpPr>
        <p:spPr>
          <a:xfrm>
            <a:off x="10293985" y="2797175"/>
            <a:ext cx="1343025" cy="608965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Output </a:t>
            </a:r>
            <a:r>
              <a:rPr lang="en-US" altLang="zh-CN">
                <a:solidFill>
                  <a:schemeClr val="tx1"/>
                </a:solidFill>
              </a:rPr>
              <a:t>Linear 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1" name="肘形连接符 20"/>
          <p:cNvCxnSpPr>
            <a:stCxn id="105" idx="3"/>
            <a:endCxn id="20" idx="1"/>
          </p:cNvCxnSpPr>
          <p:nvPr/>
        </p:nvCxnSpPr>
        <p:spPr>
          <a:xfrm>
            <a:off x="9892665" y="3081655"/>
            <a:ext cx="401320" cy="2032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089025" y="1653540"/>
            <a:ext cx="2293620" cy="205168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538220" y="1653540"/>
            <a:ext cx="2293620" cy="205168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58840" y="1653540"/>
            <a:ext cx="2293620" cy="205168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89025" y="3827780"/>
            <a:ext cx="2293620" cy="205168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38220" y="3827780"/>
            <a:ext cx="2293620" cy="2051685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958840" y="3827780"/>
            <a:ext cx="2293620" cy="2051685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 rot="10800000">
            <a:off x="504825" y="1889125"/>
            <a:ext cx="428625" cy="1457960"/>
          </a:xfrm>
          <a:prstGeom prst="rect">
            <a:avLst/>
          </a:prstGeom>
          <a:noFill/>
        </p:spPr>
        <p:txBody>
          <a:bodyPr vert="mongolianVert" wrap="square" rtlCol="0">
            <a:spAutoFit/>
          </a:bodyPr>
          <a:p>
            <a:pPr algn="ctr"/>
            <a:r>
              <a:rPr lang="en-US" altLang="zh-CN" sz="1600"/>
              <a:t>ground </a:t>
            </a:r>
            <a:r>
              <a:rPr lang="en-US" altLang="zh-CN" sz="1600">
                <a:cs typeface="+mn-lt"/>
              </a:rPr>
              <a:t>truth</a:t>
            </a:r>
            <a:endParaRPr lang="en-US" altLang="zh-CN" sz="1600">
              <a:cs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 rot="10800000">
            <a:off x="504825" y="4124325"/>
            <a:ext cx="428625" cy="1457960"/>
          </a:xfrm>
          <a:prstGeom prst="rect">
            <a:avLst/>
          </a:prstGeom>
          <a:noFill/>
        </p:spPr>
        <p:txBody>
          <a:bodyPr vert="mongolianVert" wrap="square" rtlCol="0">
            <a:spAutoFit/>
          </a:bodyPr>
          <a:p>
            <a:pPr algn="ctr"/>
            <a:r>
              <a:rPr lang="en-US" altLang="zh-CN" sz="1600"/>
              <a:t>model output</a:t>
            </a:r>
            <a:endParaRPr lang="en-US" altLang="zh-CN" sz="1600">
              <a:cs typeface="+mn-lt"/>
            </a:endParaRPr>
          </a:p>
        </p:txBody>
      </p:sp>
      <p:pic>
        <p:nvPicPr>
          <p:cNvPr id="11" name="图片 10" descr="color_bar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585" y="6068060"/>
            <a:ext cx="3776345" cy="4648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97585" y="6532880"/>
            <a:ext cx="1364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time stemp (s)</a:t>
            </a:r>
            <a:endParaRPr lang="en-US" altLang="zh-CN" sz="1200"/>
          </a:p>
        </p:txBody>
      </p:sp>
      <p:sp>
        <p:nvSpPr>
          <p:cNvPr id="2" name="矩形 1"/>
          <p:cNvSpPr/>
          <p:nvPr/>
        </p:nvSpPr>
        <p:spPr>
          <a:xfrm>
            <a:off x="1089025" y="-520700"/>
            <a:ext cx="2293620" cy="2051685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538220" y="-520700"/>
            <a:ext cx="2293620" cy="2051685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958840" y="-520700"/>
            <a:ext cx="2293620" cy="2051685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 rot="10800000">
            <a:off x="504825" y="-356870"/>
            <a:ext cx="428625" cy="1529715"/>
          </a:xfrm>
          <a:prstGeom prst="rect">
            <a:avLst/>
          </a:prstGeom>
          <a:noFill/>
        </p:spPr>
        <p:txBody>
          <a:bodyPr vert="mongolianVert" wrap="square" rtlCol="0">
            <a:spAutoFit/>
          </a:bodyPr>
          <a:p>
            <a:pPr algn="ctr"/>
            <a:r>
              <a:rPr lang="en-US" altLang="zh-CN" sz="1600"/>
              <a:t>scenario input</a:t>
            </a:r>
            <a:endParaRPr lang="en-US" altLang="zh-CN" sz="1600">
              <a:cs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089025" y="1653540"/>
            <a:ext cx="2293620" cy="205168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538220" y="1653540"/>
            <a:ext cx="2293620" cy="205168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58840" y="1653540"/>
            <a:ext cx="2293620" cy="205168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89025" y="3827780"/>
            <a:ext cx="2293620" cy="205168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38220" y="3827780"/>
            <a:ext cx="2293620" cy="2051685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958840" y="3827780"/>
            <a:ext cx="2293620" cy="2051685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 rot="10800000">
            <a:off x="504825" y="1889125"/>
            <a:ext cx="428625" cy="1457960"/>
          </a:xfrm>
          <a:prstGeom prst="rect">
            <a:avLst/>
          </a:prstGeom>
          <a:noFill/>
        </p:spPr>
        <p:txBody>
          <a:bodyPr vert="mongolianVert" wrap="square" rtlCol="0">
            <a:spAutoFit/>
          </a:bodyPr>
          <a:p>
            <a:pPr algn="ctr"/>
            <a:r>
              <a:rPr lang="en-US" altLang="zh-CN" sz="1600"/>
              <a:t>ground </a:t>
            </a:r>
            <a:r>
              <a:rPr lang="en-US" altLang="zh-CN" sz="1600">
                <a:cs typeface="+mn-lt"/>
              </a:rPr>
              <a:t>truth</a:t>
            </a:r>
            <a:endParaRPr lang="en-US" altLang="zh-CN" sz="1600">
              <a:cs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 rot="10800000">
            <a:off x="504825" y="4124325"/>
            <a:ext cx="428625" cy="1457960"/>
          </a:xfrm>
          <a:prstGeom prst="rect">
            <a:avLst/>
          </a:prstGeom>
          <a:noFill/>
        </p:spPr>
        <p:txBody>
          <a:bodyPr vert="mongolianVert" wrap="square" rtlCol="0">
            <a:spAutoFit/>
          </a:bodyPr>
          <a:p>
            <a:pPr algn="ctr"/>
            <a:r>
              <a:rPr lang="en-US" altLang="zh-CN" sz="1600"/>
              <a:t>model output</a:t>
            </a:r>
            <a:endParaRPr lang="en-US" altLang="zh-CN" sz="1600">
              <a:cs typeface="+mn-lt"/>
            </a:endParaRPr>
          </a:p>
        </p:txBody>
      </p:sp>
      <p:pic>
        <p:nvPicPr>
          <p:cNvPr id="11" name="图片 10" descr="color_bar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585" y="6068060"/>
            <a:ext cx="3776345" cy="4648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97585" y="6532880"/>
            <a:ext cx="1364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time stemp (s)</a:t>
            </a:r>
            <a:endParaRPr lang="en-US" altLang="zh-CN" sz="1200"/>
          </a:p>
        </p:txBody>
      </p:sp>
      <p:sp>
        <p:nvSpPr>
          <p:cNvPr id="2" name="矩形 1"/>
          <p:cNvSpPr/>
          <p:nvPr/>
        </p:nvSpPr>
        <p:spPr>
          <a:xfrm>
            <a:off x="1089025" y="-520700"/>
            <a:ext cx="2293620" cy="2051685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538220" y="-520700"/>
            <a:ext cx="2293620" cy="2051685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958840" y="-520700"/>
            <a:ext cx="2293620" cy="2051685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 rot="10800000">
            <a:off x="504825" y="-356870"/>
            <a:ext cx="428625" cy="1529715"/>
          </a:xfrm>
          <a:prstGeom prst="rect">
            <a:avLst/>
          </a:prstGeom>
          <a:noFill/>
        </p:spPr>
        <p:txBody>
          <a:bodyPr vert="mongolianVert" wrap="square" rtlCol="0">
            <a:spAutoFit/>
          </a:bodyPr>
          <a:p>
            <a:pPr algn="ctr"/>
            <a:r>
              <a:rPr lang="en-US" altLang="zh-CN" sz="1600"/>
              <a:t>scenario input</a:t>
            </a:r>
            <a:endParaRPr lang="en-US" altLang="zh-CN" sz="1600">
              <a:cs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787</Words>
  <Application>WPS 演示</Application>
  <PresentationFormat>宽屏</PresentationFormat>
  <Paragraphs>148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DejaVu Sans</vt:lpstr>
      <vt:lpstr>AR PL UKai CN</vt:lpstr>
      <vt:lpstr>Droid Sans Fallback</vt:lpstr>
      <vt:lpstr>微软雅黑</vt:lpstr>
      <vt:lpstr>宋体</vt:lpstr>
      <vt:lpstr>Arial Unicode MS</vt:lpstr>
      <vt:lpstr>Arial Black</vt:lpstr>
      <vt:lpstr>OpenSymbol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haomo</cp:lastModifiedBy>
  <cp:revision>60</cp:revision>
  <dcterms:created xsi:type="dcterms:W3CDTF">2024-01-28T07:55:48Z</dcterms:created>
  <dcterms:modified xsi:type="dcterms:W3CDTF">2024-01-28T07:55:48Z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2052-11.1.0.11711</vt:lpwstr>
  </property>
  <property fmtid="{D5CDD505-2E9C-101B-9397-08002B2CF9AE}" pid="3" name="ICV">
    <vt:lpwstr/>
  </property>
</Properties>
</file>