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72" r:id="rId5"/>
    <p:sldId id="271" r:id="rId6"/>
    <p:sldId id="277" r:id="rId7"/>
    <p:sldId id="260" r:id="rId8"/>
    <p:sldId id="261" r:id="rId9"/>
    <p:sldId id="278" r:id="rId10"/>
    <p:sldId id="262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937D-10D5-9A4E-8AE5-3BD40A349C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51CD-B87E-504E-9940-0A8EC08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6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FCC8-D1FC-D145-A009-25D2FF8D2EB2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46913-DBF3-5540-BABC-D9F21B35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7" name="Picture 5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" y="0"/>
            <a:ext cx="9140307" cy="5143500"/>
          </a:xfrm>
          <a:prstGeom prst="rect">
            <a:avLst/>
          </a:prstGeom>
        </p:spPr>
      </p:pic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120010" y="1853819"/>
            <a:ext cx="69541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de-DE" noProof="0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0010" y="1340659"/>
            <a:ext cx="6954100" cy="514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Computer Aided Medical Procedures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70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0C239D90-B595-5D48-BAA1-D0EA0BEDDE62}" type="datetime4">
              <a:rPr lang="en-US" smtClean="0"/>
              <a:t>June 5, 2023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288750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4" y="685800"/>
            <a:ext cx="2105025" cy="3943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685800"/>
            <a:ext cx="6167438" cy="3943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BE0853B1-6B83-8641-967E-5D815622BD85}" type="datetime4">
              <a:rPr lang="en-US" smtClean="0"/>
              <a:t>June 5, 2023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115330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4" name="Rectangle 15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2120010" y="1336557"/>
            <a:ext cx="6954100" cy="514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Computer Aided Medical Procedures</a:t>
            </a:r>
            <a:endParaRPr lang="de-DE" noProof="0" dirty="0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120010" y="1850907"/>
            <a:ext cx="69541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381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A7BDDEFD-4FCF-7348-AEF1-A537DD785750}" type="datetime4">
              <a:rPr lang="en-US" smtClean="0"/>
              <a:t>June 5, 2023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2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371600"/>
            <a:ext cx="4135438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371600"/>
            <a:ext cx="4137025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42B6532A-7E98-454E-948A-0401BD295DE6}" type="datetime4">
              <a:rPr lang="en-US" smtClean="0"/>
              <a:t>June 5, 2023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36652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5D852E79-32C9-6248-B23F-9F291A86DBFF}" type="datetime4">
              <a:rPr lang="en-US" smtClean="0"/>
              <a:t>June 5, 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6216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79DECB52-E1A5-D648-8B52-D41A27A3687C}" type="datetime4">
              <a:rPr lang="en-US" smtClean="0"/>
              <a:t>June 5,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354950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C23862A7-D8FE-8B40-8B6F-7B9DEB3BEAA4}" type="datetime4">
              <a:rPr lang="en-US" smtClean="0"/>
              <a:t>June 5, 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43937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B2AF2977-0DCA-594A-82AD-9177AB332C8C}" type="datetime4">
              <a:rPr lang="en-US" smtClean="0"/>
              <a:t>June 5, 2023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16695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6E09D0C5-C17A-964D-9CE3-5C11F12B2415}" type="datetime4">
              <a:rPr lang="en-US" smtClean="0"/>
              <a:t>June 5, 2023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21942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800100"/>
            <a:ext cx="84248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6800" y="4743450"/>
            <a:ext cx="3276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fld id="{2F01D37D-DDD0-5C47-9B59-90FAD879C2F1}" type="datetime4">
              <a:rPr lang="en-US" smtClean="0"/>
              <a:t>June 5, 2023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4743450"/>
            <a:ext cx="10668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dirty="0"/>
              <a:t>Slide </a:t>
            </a:r>
            <a:fld id="{E27654B9-2CBC-E046-9B7E-70345D26D3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4743450"/>
            <a:ext cx="3759628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Computer Aided Medical Procedures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333333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pm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PointCLIP</a:t>
            </a:r>
            <a:r>
              <a:rPr lang="en-US" dirty="0"/>
              <a:t>: Point Cloud Understanding by CLIP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D3E51C-5925-23A2-2873-250757DD11D5}"/>
              </a:ext>
            </a:extLst>
          </p:cNvPr>
          <p:cNvSpPr txBox="1"/>
          <p:nvPr/>
        </p:nvSpPr>
        <p:spPr>
          <a:xfrm>
            <a:off x="3384550" y="3111500"/>
            <a:ext cx="237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       Yang Cheng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yang.cheng@tum.de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7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6" y="57150"/>
            <a:ext cx="8404225" cy="457200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Zero-shot Classification of </a:t>
            </a:r>
            <a:r>
              <a:rPr lang="en-US" dirty="0" err="1"/>
              <a:t>PointCLIP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A24652-BBED-4554-2734-79C9E46C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57" y="1151823"/>
            <a:ext cx="7287699" cy="29454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DE0B8A-A287-09FA-480F-077BB62C9C51}"/>
              </a:ext>
            </a:extLst>
          </p:cNvPr>
          <p:cNvSpPr txBox="1"/>
          <p:nvPr/>
        </p:nvSpPr>
        <p:spPr>
          <a:xfrm>
            <a:off x="3327400" y="4318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5. Pipeline of </a:t>
            </a:r>
            <a:r>
              <a:rPr lang="en-US" altLang="zh-CN" dirty="0" err="1"/>
              <a:t>PointCLIP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87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69464-E243-FD49-8AC3-6192CE57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57150"/>
            <a:ext cx="8404225" cy="457200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3E568-8B0E-4798-6ECE-53F46899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919609"/>
            <a:ext cx="8424863" cy="3829050"/>
          </a:xfrm>
        </p:spPr>
        <p:txBody>
          <a:bodyPr/>
          <a:lstStyle/>
          <a:p>
            <a:r>
              <a:rPr lang="en-US" altLang="zh-CN" dirty="0"/>
              <a:t>Few-shot Classification of </a:t>
            </a:r>
            <a:r>
              <a:rPr lang="en-US" altLang="zh-CN" dirty="0" err="1"/>
              <a:t>PointCLIP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8F947-E023-BC57-303F-A66C1CFFE8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66DDB-68B4-D6F8-D54E-2A94A4325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C986C-639B-A88D-A959-DE5CE757B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E26783-EEF6-9BC6-4CCB-C024F70A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26" y="1237391"/>
            <a:ext cx="7138724" cy="30234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0CBE51-751C-89BA-DB44-31E8CD82B51B}"/>
              </a:ext>
            </a:extLst>
          </p:cNvPr>
          <p:cNvSpPr txBox="1"/>
          <p:nvPr/>
        </p:nvSpPr>
        <p:spPr>
          <a:xfrm>
            <a:off x="2542382" y="4328809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6. Pipeline of </a:t>
            </a:r>
            <a:r>
              <a:rPr lang="en-US" altLang="zh-CN" dirty="0" err="1"/>
              <a:t>PointCLIP’s</a:t>
            </a:r>
            <a:r>
              <a:rPr lang="en-US" altLang="zh-CN" dirty="0"/>
              <a:t> adapter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17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2E874-3B52-10C6-41AA-66B53861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F7075-AAE2-66C1-E920-458F89E7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Multi-knowledge Ensemble</a:t>
            </a:r>
          </a:p>
          <a:p>
            <a:r>
              <a:rPr lang="en-US" altLang="zh-CN" dirty="0"/>
              <a:t>Main idea: ensemble the 2D pre-trained knowledge of </a:t>
            </a:r>
            <a:r>
              <a:rPr lang="en-US" altLang="zh-CN" dirty="0" err="1"/>
              <a:t>PointCLIP</a:t>
            </a:r>
            <a:r>
              <a:rPr lang="en-US" altLang="zh-CN" dirty="0"/>
              <a:t> with the 3D knowledge of classical 3D networks. 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8FC03-7577-9E53-4737-6AEA6B815F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E6A6E-3CB6-8D90-A705-C55053277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590B4-B6C9-64F4-2349-87A2FC7E6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A933AA-DC48-5BE6-C044-6448D1DC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90" y="1739844"/>
            <a:ext cx="4210195" cy="24685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45D328-D36C-BC45-199B-8BB07734BD5D}"/>
              </a:ext>
            </a:extLst>
          </p:cNvPr>
          <p:cNvSpPr txBox="1"/>
          <p:nvPr/>
        </p:nvSpPr>
        <p:spPr>
          <a:xfrm>
            <a:off x="2455790" y="41542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7. Comparison of Training-testing Schemes between </a:t>
            </a:r>
            <a:r>
              <a:rPr lang="en-US" altLang="zh-CN" dirty="0" err="1"/>
              <a:t>PointClip</a:t>
            </a:r>
            <a:r>
              <a:rPr lang="en-US" altLang="zh-CN" dirty="0"/>
              <a:t> and </a:t>
            </a:r>
            <a:r>
              <a:rPr lang="en-US" altLang="zh-CN" dirty="0" err="1"/>
              <a:t>PointNet</a:t>
            </a:r>
            <a:r>
              <a:rPr lang="en-US" altLang="zh-CN" dirty="0"/>
              <a:t>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8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A8BDD-9075-0331-B2CF-07A127FD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D159F-37F2-A723-2E3A-0A436BD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Dataset: ModelNet10,ModelNet40 and </a:t>
            </a:r>
            <a:r>
              <a:rPr lang="en-US" altLang="zh-CN" dirty="0" err="1"/>
              <a:t>ScanObjectNN</a:t>
            </a:r>
            <a:r>
              <a:rPr lang="en-US" altLang="zh-CN" dirty="0"/>
              <a:t>, they almost only include indoor items, and have 10,40,15 </a:t>
            </a:r>
            <a:r>
              <a:rPr lang="en-US" altLang="zh-CN" dirty="0" err="1"/>
              <a:t>categories,respectively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Evaluation protocol: the recognition accuracy.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6F51C-F8D0-5279-7F56-3697BFAEB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DDEFD-4FCF-7348-AEF1-A537DD785750}" type="datetime4">
              <a:rPr lang="en-US" smtClean="0"/>
              <a:t>June 5, 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6B42-6531-47A3-8E24-B115271E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D1D7E-F8EC-C96E-0D2C-E6A5098C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887735-1DDF-38F2-CE77-976F5770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99" y="1831072"/>
            <a:ext cx="4121151" cy="22593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B4F8AD-BCDB-1FF7-D135-2317E9AA0000}"/>
              </a:ext>
            </a:extLst>
          </p:cNvPr>
          <p:cNvSpPr txBox="1"/>
          <p:nvPr/>
        </p:nvSpPr>
        <p:spPr>
          <a:xfrm>
            <a:off x="2463799" y="4261882"/>
            <a:ext cx="440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8. 6 categories in ModelNet40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68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68803-7AE8-BD2E-CCAF-A0397C0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15591-2F39-DC94-F2D2-0CD6A143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Zero-shot performance.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54878-3E2B-E3B3-DA02-CFCF0F9730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88802-3A9F-603A-92EA-9B9976692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8DCEB-36ED-2FC4-6FF1-28C6CE2C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743740-FF9D-98F3-665E-F64E9093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69" y="1349356"/>
            <a:ext cx="6514463" cy="18986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C46A4C2-BA67-4BAB-ED9B-F4AEE81A4355}"/>
              </a:ext>
            </a:extLst>
          </p:cNvPr>
          <p:cNvSpPr txBox="1"/>
          <p:nvPr/>
        </p:nvSpPr>
        <p:spPr>
          <a:xfrm>
            <a:off x="2353357" y="3400482"/>
            <a:ext cx="443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Table 2. Zero-shot Performance on different datasets with the best-performing settings.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40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507A-614D-01CA-8092-AA7F8A2F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D5C12-2BE8-9294-4A65-44DBDF44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Few-shot performance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3D29E-EAEA-588E-79B6-79C315F917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430FC-E598-F08C-7682-8E3B29A95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CE5BA-89A4-B659-096F-2D60D931D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5060F2-1384-9D92-01E9-D0226C00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" y="1177859"/>
            <a:ext cx="9112718" cy="25591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7F8568-9F80-A647-3AF7-B2B557B6E641}"/>
              </a:ext>
            </a:extLst>
          </p:cNvPr>
          <p:cNvSpPr txBox="1"/>
          <p:nvPr/>
        </p:nvSpPr>
        <p:spPr>
          <a:xfrm>
            <a:off x="1492712" y="3860789"/>
            <a:ext cx="613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9. Few-shot performance comparison between </a:t>
            </a:r>
            <a:r>
              <a:rPr lang="en-US" altLang="zh-CN" dirty="0" err="1"/>
              <a:t>PointCLIP</a:t>
            </a:r>
            <a:r>
              <a:rPr lang="en-US" altLang="zh-CN" dirty="0"/>
              <a:t> and other classical 3D networks on 3 datasets.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30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9A8E0-C48C-438B-259B-5D6245C6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922E6-59E0-D729-3DE1-3A1EDC71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 under multi-knowledge ensemble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77E60-81A4-9928-4BCF-227865FF7F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00D6C-66B5-28C5-86FF-424D228C1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3A9B6-DDF3-BA60-50D3-BC640E8BF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F2DFA9-97AE-F1EA-A289-DAAFDEF7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47" y="1292203"/>
            <a:ext cx="5103705" cy="20383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F847E3-6BB5-8B5A-7DFE-6357F143F4D6}"/>
              </a:ext>
            </a:extLst>
          </p:cNvPr>
          <p:cNvSpPr txBox="1"/>
          <p:nvPr/>
        </p:nvSpPr>
        <p:spPr>
          <a:xfrm>
            <a:off x="1583955" y="3444896"/>
            <a:ext cx="597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Table 3. The enhancement (%) of multi-knowledge ensemble by 16-shot </a:t>
            </a:r>
            <a:r>
              <a:rPr lang="en-US" altLang="zh-CN" dirty="0" err="1"/>
              <a:t>PointCLIP</a:t>
            </a:r>
            <a:r>
              <a:rPr lang="en-US" altLang="zh-CN" dirty="0"/>
              <a:t>, which achieves 87.20% on ModelNet40.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29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572E-915D-132F-3657-603105FE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0704C-77C7-4BC2-952E-6E39217E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researchers proposed </a:t>
            </a:r>
            <a:r>
              <a:rPr lang="en-US" altLang="zh-CN" dirty="0" err="1"/>
              <a:t>PointCLIP</a:t>
            </a:r>
            <a:r>
              <a:rPr lang="en-US" altLang="zh-CN" dirty="0"/>
              <a:t>, which conducts zero-shot recognition on point cloud without any 3D training.</a:t>
            </a:r>
          </a:p>
          <a:p>
            <a:r>
              <a:rPr lang="en-US" altLang="zh-CN" dirty="0"/>
              <a:t>Via multi-view projection, </a:t>
            </a:r>
            <a:r>
              <a:rPr lang="en-US" altLang="zh-CN" dirty="0" err="1"/>
              <a:t>PointCLIP</a:t>
            </a:r>
            <a:r>
              <a:rPr lang="en-US" altLang="zh-CN" dirty="0"/>
              <a:t> </a:t>
            </a:r>
            <a:r>
              <a:rPr lang="en-US" altLang="zh-CN" dirty="0" err="1"/>
              <a:t>effienctly</a:t>
            </a:r>
            <a:r>
              <a:rPr lang="en-US" altLang="zh-CN" dirty="0"/>
              <a:t> transfers CLIP’s pre-trained 2D knowledge into 3D domains.</a:t>
            </a:r>
          </a:p>
          <a:p>
            <a:r>
              <a:rPr lang="en-US" altLang="zh-CN" dirty="0"/>
              <a:t>Designed an inter-view adapter to aggregate multi-view features and fuse the 3D learned knowledge into pre-trained CLIP under few-shot settings.</a:t>
            </a:r>
          </a:p>
          <a:p>
            <a:r>
              <a:rPr lang="en-US" altLang="zh-CN" dirty="0" err="1"/>
              <a:t>PointCLIP</a:t>
            </a:r>
            <a:r>
              <a:rPr lang="en-US" altLang="zh-CN" dirty="0"/>
              <a:t> could serve as a plug-and-play module to provide complementary knowledge for the classical 3D networks.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58520-DD41-9DE4-0E74-A75F770EEC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CC5EB-0EED-46A7-923F-ACE951635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87A66-42DA-A03F-35EF-03CDE4EFB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6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250AC-27BB-0C46-FC50-E0C02AFE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3323-10B8-7590-11B8-E8B55182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Besides recognition, the future work will focus on generalizing CLIP for wider 3D applications, such as semantic </a:t>
            </a:r>
            <a:r>
              <a:rPr lang="en-US" altLang="zh-CN" dirty="0" err="1"/>
              <a:t>segmentation,part</a:t>
            </a:r>
            <a:r>
              <a:rPr lang="en-US" altLang="zh-CN" dirty="0"/>
              <a:t> segmentation etc.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990DC-BD4F-12F4-807D-39D77FFFAF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FEF90-84F6-0C50-A37A-EA5C9B647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6D35A-47EB-18C4-314B-62F52FAA2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3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BD8A2-820A-7080-8F3F-EF4C8D44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 session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FFDCB-029E-BA06-5F82-2698AE02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you have any questions?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07FE0-45AD-BDCA-7752-091260E2E4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FC022-E0D3-505E-D2DA-45858B0E0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B0A43-E8A1-BD9B-5DA9-76E1905A8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A6CFD0-0525-D66A-B741-C3C089B9656F}"/>
              </a:ext>
            </a:extLst>
          </p:cNvPr>
          <p:cNvSpPr/>
          <p:nvPr/>
        </p:nvSpPr>
        <p:spPr>
          <a:xfrm>
            <a:off x="3740150" y="1791295"/>
            <a:ext cx="10844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02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Main contributions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Summary and future work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May 26,2023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34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80D5C-9E6D-C6BA-645E-950E0F2A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5DA62-5924-1F27-E8A9-0477F8EC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[1].</a:t>
            </a:r>
            <a:r>
              <a:rPr lang="de-DE" altLang="zh-CN" dirty="0"/>
              <a:t> He K., et al. Deep residual </a:t>
            </a:r>
            <a:r>
              <a:rPr lang="de-DE" altLang="zh-CN" dirty="0" err="1"/>
              <a:t>learning</a:t>
            </a:r>
            <a:r>
              <a:rPr lang="de-DE" altLang="zh-CN" dirty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image</a:t>
            </a:r>
            <a:r>
              <a:rPr lang="de-DE" altLang="zh-CN" dirty="0"/>
              <a:t> </a:t>
            </a:r>
            <a:r>
              <a:rPr lang="de-DE" altLang="zh-CN" dirty="0" err="1"/>
              <a:t>recognition</a:t>
            </a:r>
            <a:r>
              <a:rPr lang="de-DE" altLang="zh-CN" dirty="0"/>
              <a:t>. In Proceedings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IEEE </a:t>
            </a:r>
            <a:r>
              <a:rPr lang="de-DE" altLang="zh-CN" dirty="0" err="1"/>
              <a:t>conference</a:t>
            </a:r>
            <a:r>
              <a:rPr lang="de-DE" altLang="zh-CN" dirty="0"/>
              <a:t> on </a:t>
            </a:r>
            <a:r>
              <a:rPr lang="de-DE" altLang="zh-CN" dirty="0" err="1"/>
              <a:t>computer</a:t>
            </a:r>
            <a:r>
              <a:rPr lang="de-DE" altLang="zh-CN" dirty="0"/>
              <a:t> </a:t>
            </a:r>
            <a:r>
              <a:rPr lang="de-DE" altLang="zh-CN" dirty="0" err="1"/>
              <a:t>vision</a:t>
            </a:r>
            <a:r>
              <a:rPr lang="de-DE" altLang="zh-CN" dirty="0"/>
              <a:t> and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recognition</a:t>
            </a:r>
            <a:r>
              <a:rPr lang="de-DE" altLang="zh-CN" dirty="0"/>
              <a:t>, </a:t>
            </a:r>
            <a:r>
              <a:rPr lang="de-DE" altLang="zh-CN" dirty="0" err="1"/>
              <a:t>pages</a:t>
            </a:r>
            <a:r>
              <a:rPr lang="de-DE" altLang="zh-CN" dirty="0"/>
              <a:t> 770–778, 2016.</a:t>
            </a:r>
          </a:p>
          <a:p>
            <a:pPr marL="0" indent="0">
              <a:buNone/>
            </a:pPr>
            <a:r>
              <a:rPr lang="de-DE" altLang="zh-CN" dirty="0"/>
              <a:t>[2]. </a:t>
            </a:r>
            <a:r>
              <a:rPr lang="de-DE" altLang="zh-CN" dirty="0" err="1"/>
              <a:t>Carion</a:t>
            </a:r>
            <a:r>
              <a:rPr lang="de-DE" altLang="zh-CN" dirty="0"/>
              <a:t> N., et al. End-</a:t>
            </a:r>
            <a:r>
              <a:rPr lang="de-DE" altLang="zh-CN" dirty="0" err="1"/>
              <a:t>toend</a:t>
            </a:r>
            <a:r>
              <a:rPr lang="de-DE" altLang="zh-CN" dirty="0"/>
              <a:t> object detection with transformers. In European Conference on Computer Vision, </a:t>
            </a:r>
            <a:r>
              <a:rPr lang="de-DE" altLang="zh-CN" dirty="0" err="1"/>
              <a:t>pages</a:t>
            </a:r>
            <a:r>
              <a:rPr lang="de-DE" altLang="zh-CN" dirty="0"/>
              <a:t> 213–229. Springer, 2020.</a:t>
            </a:r>
          </a:p>
          <a:p>
            <a:pPr marL="0" indent="0">
              <a:buNone/>
            </a:pPr>
            <a:r>
              <a:rPr lang="de-DE" altLang="zh-CN" dirty="0"/>
              <a:t>[3]. Chen L., et al. </a:t>
            </a:r>
            <a:r>
              <a:rPr lang="de-DE" altLang="zh-CN" dirty="0" err="1"/>
              <a:t>Semantic</a:t>
            </a:r>
            <a:r>
              <a:rPr lang="de-DE" altLang="zh-CN" dirty="0"/>
              <a:t> </a:t>
            </a:r>
            <a:r>
              <a:rPr lang="de-DE" altLang="zh-CN" dirty="0" err="1"/>
              <a:t>image</a:t>
            </a:r>
            <a:r>
              <a:rPr lang="de-DE" altLang="zh-CN" dirty="0"/>
              <a:t> </a:t>
            </a:r>
            <a:r>
              <a:rPr lang="de-DE" altLang="zh-CN" dirty="0" err="1"/>
              <a:t>segmentation</a:t>
            </a:r>
            <a:r>
              <a:rPr lang="de-DE" altLang="zh-CN" dirty="0"/>
              <a:t>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deep</a:t>
            </a:r>
            <a:r>
              <a:rPr lang="de-DE" altLang="zh-CN" dirty="0"/>
              <a:t> </a:t>
            </a:r>
            <a:r>
              <a:rPr lang="de-DE" altLang="zh-CN" dirty="0" err="1"/>
              <a:t>convolutional</a:t>
            </a:r>
            <a:r>
              <a:rPr lang="de-DE" altLang="zh-CN" dirty="0"/>
              <a:t> </a:t>
            </a:r>
            <a:r>
              <a:rPr lang="de-DE" altLang="zh-CN" dirty="0" err="1"/>
              <a:t>nets</a:t>
            </a:r>
            <a:r>
              <a:rPr lang="de-DE" altLang="zh-CN" dirty="0"/>
              <a:t>, </a:t>
            </a:r>
            <a:r>
              <a:rPr lang="de-DE" altLang="zh-CN" dirty="0" err="1"/>
              <a:t>atrous</a:t>
            </a:r>
            <a:r>
              <a:rPr lang="de-DE" altLang="zh-CN" dirty="0"/>
              <a:t> </a:t>
            </a:r>
            <a:r>
              <a:rPr lang="de-DE" altLang="zh-CN" dirty="0" err="1"/>
              <a:t>convolution</a:t>
            </a:r>
            <a:r>
              <a:rPr lang="de-DE" altLang="zh-CN" dirty="0"/>
              <a:t>, and fully </a:t>
            </a:r>
            <a:r>
              <a:rPr lang="de-DE" altLang="zh-CN" dirty="0" err="1"/>
              <a:t>connected</a:t>
            </a:r>
            <a:r>
              <a:rPr lang="de-DE" altLang="zh-CN" dirty="0"/>
              <a:t> </a:t>
            </a:r>
            <a:r>
              <a:rPr lang="de-DE" altLang="zh-CN" dirty="0" err="1"/>
              <a:t>crfs</a:t>
            </a:r>
            <a:r>
              <a:rPr lang="de-DE" altLang="zh-CN" dirty="0"/>
              <a:t>. IEEE </a:t>
            </a:r>
            <a:r>
              <a:rPr lang="de-DE" altLang="zh-CN" dirty="0" err="1"/>
              <a:t>transactions</a:t>
            </a:r>
            <a:r>
              <a:rPr lang="de-DE" altLang="zh-CN" dirty="0"/>
              <a:t> on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analysis</a:t>
            </a:r>
            <a:r>
              <a:rPr lang="de-DE" altLang="zh-CN" dirty="0"/>
              <a:t> and </a:t>
            </a:r>
            <a:r>
              <a:rPr lang="de-DE" altLang="zh-CN" dirty="0" err="1"/>
              <a:t>machine</a:t>
            </a:r>
            <a:r>
              <a:rPr lang="de-DE" altLang="zh-CN" dirty="0"/>
              <a:t> </a:t>
            </a:r>
            <a:r>
              <a:rPr lang="de-DE" altLang="zh-CN" dirty="0" err="1"/>
              <a:t>intelligence</a:t>
            </a:r>
            <a:r>
              <a:rPr lang="de-DE" altLang="zh-CN" dirty="0"/>
              <a:t>, 40(4):834–848, 2017.</a:t>
            </a:r>
          </a:p>
          <a:p>
            <a:pPr marL="0" indent="0">
              <a:buNone/>
            </a:pPr>
            <a:r>
              <a:rPr lang="de-DE" altLang="zh-CN" dirty="0"/>
              <a:t>[4]. Qi C., et al. </a:t>
            </a:r>
            <a:r>
              <a:rPr lang="de-DE" altLang="zh-CN" dirty="0" err="1"/>
              <a:t>Pointnet</a:t>
            </a:r>
            <a:r>
              <a:rPr lang="de-DE" altLang="zh-CN" dirty="0"/>
              <a:t>: Deep </a:t>
            </a:r>
            <a:r>
              <a:rPr lang="de-DE" altLang="zh-CN" dirty="0" err="1"/>
              <a:t>learning</a:t>
            </a:r>
            <a:r>
              <a:rPr lang="de-DE" altLang="zh-CN" dirty="0"/>
              <a:t> on </a:t>
            </a:r>
            <a:r>
              <a:rPr lang="de-DE" altLang="zh-CN" dirty="0" err="1"/>
              <a:t>point</a:t>
            </a:r>
            <a:r>
              <a:rPr lang="de-DE" altLang="zh-CN" dirty="0"/>
              <a:t> </a:t>
            </a:r>
            <a:r>
              <a:rPr lang="de-DE" altLang="zh-CN" dirty="0" err="1"/>
              <a:t>sets</a:t>
            </a:r>
            <a:r>
              <a:rPr lang="de-DE" altLang="zh-CN" dirty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3d </a:t>
            </a:r>
            <a:r>
              <a:rPr lang="de-DE" altLang="zh-CN" dirty="0" err="1"/>
              <a:t>classification</a:t>
            </a:r>
            <a:r>
              <a:rPr lang="de-DE" altLang="zh-CN" dirty="0"/>
              <a:t> and </a:t>
            </a:r>
            <a:r>
              <a:rPr lang="de-DE" altLang="zh-CN" dirty="0" err="1"/>
              <a:t>segmentation</a:t>
            </a:r>
            <a:r>
              <a:rPr lang="de-DE" altLang="zh-CN" dirty="0"/>
              <a:t>. In Proceedings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IEEE </a:t>
            </a:r>
            <a:r>
              <a:rPr lang="de-DE" altLang="zh-CN" dirty="0" err="1"/>
              <a:t>conference</a:t>
            </a:r>
            <a:r>
              <a:rPr lang="de-DE" altLang="zh-CN" dirty="0"/>
              <a:t> on </a:t>
            </a:r>
            <a:r>
              <a:rPr lang="de-DE" altLang="zh-CN" dirty="0" err="1"/>
              <a:t>computer</a:t>
            </a:r>
            <a:r>
              <a:rPr lang="de-DE" altLang="zh-CN" dirty="0"/>
              <a:t> </a:t>
            </a:r>
            <a:r>
              <a:rPr lang="de-DE" altLang="zh-CN" dirty="0" err="1"/>
              <a:t>vision</a:t>
            </a:r>
            <a:r>
              <a:rPr lang="de-DE" altLang="zh-CN" dirty="0"/>
              <a:t> and </a:t>
            </a:r>
            <a:r>
              <a:rPr lang="de-DE" altLang="zh-CN" dirty="0" err="1"/>
              <a:t>pattern</a:t>
            </a:r>
            <a:r>
              <a:rPr lang="de-DE" altLang="zh-CN" dirty="0"/>
              <a:t> </a:t>
            </a:r>
            <a:r>
              <a:rPr lang="de-DE" altLang="zh-CN" dirty="0" err="1"/>
              <a:t>recognition</a:t>
            </a:r>
            <a:r>
              <a:rPr lang="de-DE" altLang="zh-CN" dirty="0"/>
              <a:t>, </a:t>
            </a:r>
            <a:r>
              <a:rPr lang="de-DE" altLang="zh-CN" dirty="0" err="1"/>
              <a:t>pages</a:t>
            </a:r>
            <a:r>
              <a:rPr lang="de-DE" altLang="zh-CN" dirty="0"/>
              <a:t> 652–660, 2017. </a:t>
            </a:r>
          </a:p>
          <a:p>
            <a:pPr marL="0" indent="0">
              <a:buNone/>
            </a:pPr>
            <a:r>
              <a:rPr lang="en-US" altLang="zh-CN" dirty="0"/>
              <a:t>[5]. </a:t>
            </a:r>
            <a:r>
              <a:rPr lang="de-DE" altLang="zh-CN" dirty="0"/>
              <a:t>Guo M., et al. </a:t>
            </a:r>
            <a:r>
              <a:rPr lang="de-DE" altLang="zh-CN" dirty="0" err="1"/>
              <a:t>Pct</a:t>
            </a:r>
            <a:r>
              <a:rPr lang="de-DE" altLang="zh-CN" dirty="0"/>
              <a:t>: Point </a:t>
            </a:r>
            <a:r>
              <a:rPr lang="de-DE" altLang="zh-CN" dirty="0" err="1"/>
              <a:t>cloud</a:t>
            </a:r>
            <a:r>
              <a:rPr lang="de-DE" altLang="zh-CN" dirty="0"/>
              <a:t> </a:t>
            </a:r>
            <a:r>
              <a:rPr lang="de-DE" altLang="zh-CN" dirty="0" err="1"/>
              <a:t>transformer</a:t>
            </a:r>
            <a:r>
              <a:rPr lang="de-DE" altLang="zh-CN" dirty="0"/>
              <a:t>. Computational Visual Media, 7(2):187–199, 2021.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472E3-3D26-1D24-276B-D000813590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DDEFD-4FCF-7348-AEF1-A537DD785750}" type="datetime4">
              <a:rPr lang="en-US" smtClean="0"/>
              <a:t>June 5, 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FD329-1B0F-9DE8-89E7-C62701F73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Computer Aided Medical Procedures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BCED9-8F61-8478-A164-DE9FA1CE8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A76ED-79DF-23F6-9F09-0AF01640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197B8-CE50-EA78-493B-87478D63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[6]. </a:t>
            </a:r>
            <a:r>
              <a:rPr lang="de-DE" altLang="zh-CN" dirty="0"/>
              <a:t>Radford A., et al. Learning transferable </a:t>
            </a:r>
            <a:r>
              <a:rPr lang="de-DE" altLang="zh-CN" dirty="0" err="1"/>
              <a:t>visual</a:t>
            </a:r>
            <a:r>
              <a:rPr lang="de-DE" altLang="zh-CN" dirty="0"/>
              <a:t> </a:t>
            </a:r>
            <a:r>
              <a:rPr lang="de-DE" altLang="zh-CN" dirty="0" err="1"/>
              <a:t>models</a:t>
            </a:r>
            <a:r>
              <a:rPr lang="de-DE" altLang="zh-CN" dirty="0"/>
              <a:t> </a:t>
            </a:r>
            <a:r>
              <a:rPr lang="de-DE" altLang="zh-CN" dirty="0" err="1"/>
              <a:t>from</a:t>
            </a:r>
            <a:r>
              <a:rPr lang="de-DE" altLang="zh-CN" dirty="0"/>
              <a:t> </a:t>
            </a:r>
            <a:r>
              <a:rPr lang="de-DE" altLang="zh-CN" dirty="0" err="1"/>
              <a:t>natural</a:t>
            </a:r>
            <a:r>
              <a:rPr lang="de-DE" altLang="zh-CN" dirty="0"/>
              <a:t> </a:t>
            </a:r>
            <a:r>
              <a:rPr lang="de-DE" altLang="zh-CN" dirty="0" err="1"/>
              <a:t>language</a:t>
            </a:r>
            <a:r>
              <a:rPr lang="de-DE" altLang="zh-CN" dirty="0"/>
              <a:t> </a:t>
            </a:r>
            <a:r>
              <a:rPr lang="de-DE" altLang="zh-CN" dirty="0" err="1"/>
              <a:t>supervision</a:t>
            </a:r>
            <a:r>
              <a:rPr lang="de-DE" altLang="zh-CN" dirty="0"/>
              <a:t>. </a:t>
            </a:r>
            <a:r>
              <a:rPr lang="de-DE" altLang="zh-CN" dirty="0" err="1"/>
              <a:t>arXiv</a:t>
            </a:r>
            <a:r>
              <a:rPr lang="de-DE" altLang="zh-CN" dirty="0"/>
              <a:t> </a:t>
            </a:r>
            <a:r>
              <a:rPr lang="de-DE" altLang="zh-CN" dirty="0" err="1"/>
              <a:t>preprint</a:t>
            </a:r>
            <a:r>
              <a:rPr lang="de-DE" altLang="zh-CN" dirty="0"/>
              <a:t> arXiv:2103.00020, 2021.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F01FA-26EA-582F-CCDA-12CF5B0D19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DDEFD-4FCF-7348-AEF1-A537DD785750}" type="datetime4">
              <a:rPr lang="en-US" smtClean="0"/>
              <a:t>June 5, 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A4F12-91C8-C423-D80F-ECB5BB91B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9E603-9213-01A6-990D-393DE09B3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3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6" y="571500"/>
            <a:ext cx="8424863" cy="38290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Fact 1:deep learning dominates 2D and 3D computer vision tasks.</a:t>
            </a:r>
            <a:r>
              <a:rPr lang="en-US" baseline="30000" dirty="0"/>
              <a:t>1</a:t>
            </a:r>
            <a:r>
              <a:rPr lang="zh-CN" altLang="en-US" baseline="30000" dirty="0"/>
              <a:t>，</a:t>
            </a:r>
            <a:r>
              <a:rPr lang="en-US" altLang="zh-CN" baseline="30000" dirty="0"/>
              <a:t>2</a:t>
            </a:r>
            <a:r>
              <a:rPr lang="zh-CN" altLang="en-US" baseline="30000" dirty="0"/>
              <a:t>，</a:t>
            </a:r>
            <a:r>
              <a:rPr lang="en-US" altLang="zh-CN" baseline="30000" dirty="0"/>
              <a:t>3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May 26,2023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3331C1-8234-4FEB-B179-58B1859D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63" y="1653897"/>
            <a:ext cx="4641537" cy="19454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BEC2BE-5EF4-F810-7ED2-AB7DEBC4ED2C}"/>
              </a:ext>
            </a:extLst>
          </p:cNvPr>
          <p:cNvSpPr txBox="1"/>
          <p:nvPr/>
        </p:nvSpPr>
        <p:spPr>
          <a:xfrm>
            <a:off x="720485" y="3586083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1. DL acts as a black box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BC7684-837A-04BD-F6AE-A6E605045EFC}"/>
              </a:ext>
            </a:extLst>
          </p:cNvPr>
          <p:cNvSpPr txBox="1"/>
          <p:nvPr/>
        </p:nvSpPr>
        <p:spPr>
          <a:xfrm>
            <a:off x="4970716" y="3657600"/>
            <a:ext cx="382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2. Tasks PointNet</a:t>
            </a:r>
            <a:r>
              <a:rPr lang="en-US" altLang="zh-CN" baseline="30000" dirty="0"/>
              <a:t>4</a:t>
            </a:r>
            <a:r>
              <a:rPr lang="en-US" altLang="zh-CN" dirty="0"/>
              <a:t> can solve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A3F9C5-3E6D-7D9C-6F20-939A8FAAB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0" y="2215218"/>
            <a:ext cx="4352410" cy="9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5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0858-A669-520D-0113-A056E595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6A27C-6EAA-C0F6-0023-78F48B9F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Fact 2:the need to process 3D point cloud data rises </a:t>
            </a:r>
            <a:r>
              <a:rPr lang="en-US" altLang="zh-CN"/>
              <a:t>dramatically.</a:t>
            </a:r>
            <a:r>
              <a:rPr lang="en-US" altLang="zh-CN" baseline="30000"/>
              <a:t>4,5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EE248-285C-08D8-012E-49104F7098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DDEFD-4FCF-7348-AEF1-A537DD785750}" type="datetime4">
              <a:rPr lang="en-US" smtClean="0"/>
              <a:t>June 5, 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6EB7D-3932-9F84-E683-5CF248C43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86F67-8640-10AD-F24F-A9FF2CC6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2E4E87-6BAB-69AC-FA22-3C2E2A4A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95" y="1349772"/>
            <a:ext cx="4248185" cy="24439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B6518D5-4E65-6969-1E07-02A568D73BF0}"/>
              </a:ext>
            </a:extLst>
          </p:cNvPr>
          <p:cNvSpPr txBox="1"/>
          <p:nvPr/>
        </p:nvSpPr>
        <p:spPr>
          <a:xfrm>
            <a:off x="1953023" y="3965178"/>
            <a:ext cx="523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3. Real world perceived as 3D point cloud data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50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997DE-BBC4-CB18-A9F7-F37F6C1A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E5D43-F838-0C21-F450-AE2C96BD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Bad news: the recognition of 3D point cloud data is still a challenge.</a:t>
            </a:r>
          </a:p>
          <a:p>
            <a:r>
              <a:rPr lang="en-US" altLang="zh-CN" dirty="0"/>
              <a:t>Reason: the input 3D point cloud data is often unseen to the model, due to the small number of classes in 3D point cloud dataset.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149B5-54CE-F57D-62D6-7E884CB053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DDEFD-4FCF-7348-AEF1-A537DD785750}" type="datetime4">
              <a:rPr lang="en-US" smtClean="0"/>
              <a:t>June 5, 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653A4-2419-3010-6B07-57512E850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DCD97-1A78-B6A3-FCFC-A8E1D48C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DDB15E-BB71-E0C3-0B71-D9E70EBAE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97740"/>
              </p:ext>
            </p:extLst>
          </p:nvPr>
        </p:nvGraphicFramePr>
        <p:xfrm>
          <a:off x="1523207" y="1905000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561798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3330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Numbers of classes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3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ImageNet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21841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2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ModelNet10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0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ModelNet40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1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ScanObjectNN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3069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4EA0B76-E134-4C29-A419-AA4E0B188737}"/>
              </a:ext>
            </a:extLst>
          </p:cNvPr>
          <p:cNvSpPr txBox="1"/>
          <p:nvPr/>
        </p:nvSpPr>
        <p:spPr>
          <a:xfrm>
            <a:off x="1601788" y="3930650"/>
            <a:ext cx="591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Table 1. Comparison between ImageNet and widely used 3D point cloud datasets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0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E83AA-518A-86BD-B3BD-4365EC62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F5DAA-A787-16A6-CA9B-1462739C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Good news: the CLIP(Contrastive Language-image Pre-training) technique can recognize unseen class in 2D domain.</a:t>
            </a:r>
          </a:p>
          <a:p>
            <a:r>
              <a:rPr lang="en-US" altLang="zh-CN" dirty="0"/>
              <a:t>Natural idea: we can transfer the knowledge of CLIP to 3D domain.</a:t>
            </a:r>
          </a:p>
          <a:p>
            <a:r>
              <a:rPr lang="en-US" altLang="zh-CN" dirty="0"/>
              <a:t>This is the origin of </a:t>
            </a:r>
            <a:r>
              <a:rPr lang="en-US" altLang="zh-CN" dirty="0" err="1"/>
              <a:t>PointCLIP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844B6-C024-2A02-F392-44F68242A4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DDEFD-4FCF-7348-AEF1-A537DD785750}" type="datetime4">
              <a:rPr lang="en-US" smtClean="0"/>
              <a:t>June 5, 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32B36-3CC7-3573-45B2-73B3D0B55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7BD46-50DD-2D7D-E86C-69D241DD4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6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Proposes </a:t>
            </a:r>
            <a:r>
              <a:rPr lang="en-US" dirty="0" err="1"/>
              <a:t>PointCLIP</a:t>
            </a:r>
            <a:r>
              <a:rPr lang="en-US" dirty="0"/>
              <a:t> to extend CLIP for handling 3D cloud data.</a:t>
            </a:r>
          </a:p>
          <a:p>
            <a:r>
              <a:rPr lang="en-US" dirty="0"/>
              <a:t>An inter-view adapter is introduced upon </a:t>
            </a:r>
            <a:r>
              <a:rPr lang="en-US" dirty="0" err="1"/>
              <a:t>PointCLIP</a:t>
            </a:r>
            <a:r>
              <a:rPr lang="en-US" dirty="0"/>
              <a:t> and largely improves the performance by few-shot fine-tuning.</a:t>
            </a:r>
          </a:p>
          <a:p>
            <a:r>
              <a:rPr lang="en-US" dirty="0" err="1"/>
              <a:t>PointCLIP</a:t>
            </a:r>
            <a:r>
              <a:rPr lang="en-US" dirty="0"/>
              <a:t> can be utilized as a multi-knowledge ensemble module to enhance the performance of existing fully-trained 3D networks.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May 26,2023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5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revisit of CLIP</a:t>
            </a:r>
            <a:r>
              <a:rPr lang="en-US" baseline="30000" dirty="0"/>
              <a:t>6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May 26,2023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879512-2A66-5405-AF68-2CAA37B7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7" y="1207522"/>
            <a:ext cx="8822238" cy="31866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C746B3-AFF9-8812-24DF-F5F6930D1B82}"/>
              </a:ext>
            </a:extLst>
          </p:cNvPr>
          <p:cNvSpPr txBox="1"/>
          <p:nvPr/>
        </p:nvSpPr>
        <p:spPr>
          <a:xfrm>
            <a:off x="3419475" y="4323834"/>
            <a:ext cx="256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4. Pipeline of CLIP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8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16613-3F7C-935F-AEDA-30CAF34D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7DECB-31E7-D071-7271-A1C83A88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Zero-shot classification: the model recognize a certain class, without having been trained on any sample of this class.</a:t>
            </a:r>
          </a:p>
          <a:p>
            <a:r>
              <a:rPr lang="en-US" altLang="zh-CN" dirty="0"/>
              <a:t>Few-shot classification: the model recognize a certain class, with having been trained on only a few samples of this class.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457F-E564-6AB8-4627-9DA02D25F0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BDDEFD-4FCF-7348-AEF1-A537DD785750}" type="datetime4">
              <a:rPr lang="en-US" smtClean="0"/>
              <a:t>June 5, 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D33A0-B799-5581-8A47-13A5B67E9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2F615-DF52-B7BA-FAA8-F025EFC6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23471"/>
      </p:ext>
    </p:extLst>
  </p:cSld>
  <p:clrMapOvr>
    <a:masterClrMapping/>
  </p:clrMapOvr>
</p:sld>
</file>

<file path=ppt/theme/theme1.xml><?xml version="1.0" encoding="utf-8"?>
<a:theme xmlns:a="http://schemas.openxmlformats.org/drawingml/2006/main" name="camp-tum-jhu-slide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-04-21_2_TUM_JHU_template.potx" id="{A844F364-FC86-4F6B-B063-4CB3193CFD33}" vid="{02C20712-33D1-4C90-BE68-BFEAC6B84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camp-tum-jhu-slides-16_9</Template>
  <TotalTime>15927</TotalTime>
  <Words>933</Words>
  <Application>Microsoft Office PowerPoint</Application>
  <PresentationFormat>全屏显示(16:9)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TUM Neue Helvetica 55 Regular</vt:lpstr>
      <vt:lpstr>Calibri</vt:lpstr>
      <vt:lpstr>camp-tum-jhu-slides</vt:lpstr>
      <vt:lpstr>PointCLIP: Point Cloud Understanding by CLIP</vt:lpstr>
      <vt:lpstr>Outline</vt:lpstr>
      <vt:lpstr>Introduction</vt:lpstr>
      <vt:lpstr>Introduction</vt:lpstr>
      <vt:lpstr>Introduction</vt:lpstr>
      <vt:lpstr>Introduction</vt:lpstr>
      <vt:lpstr>Main contributions</vt:lpstr>
      <vt:lpstr>Method</vt:lpstr>
      <vt:lpstr>Method</vt:lpstr>
      <vt:lpstr>Method</vt:lpstr>
      <vt:lpstr>Method</vt:lpstr>
      <vt:lpstr>Method</vt:lpstr>
      <vt:lpstr>Experimental Results</vt:lpstr>
      <vt:lpstr>Experimental Results</vt:lpstr>
      <vt:lpstr>Experimental Results</vt:lpstr>
      <vt:lpstr>Experimental Results</vt:lpstr>
      <vt:lpstr>Summary and future work</vt:lpstr>
      <vt:lpstr>Summary and future work</vt:lpstr>
      <vt:lpstr>Q&amp;A session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PointCLIP:Point Cloud Understanding by CLIP</dc:title>
  <dc:creator>扬 程</dc:creator>
  <cp:lastModifiedBy>扬 程</cp:lastModifiedBy>
  <cp:revision>9</cp:revision>
  <dcterms:created xsi:type="dcterms:W3CDTF">2023-05-21T21:00:09Z</dcterms:created>
  <dcterms:modified xsi:type="dcterms:W3CDTF">2023-06-09T19:18:04Z</dcterms:modified>
</cp:coreProperties>
</file>