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74" r:id="rId4"/>
    <p:sldId id="278" r:id="rId5"/>
    <p:sldId id="280" r:id="rId6"/>
    <p:sldId id="281" r:id="rId7"/>
    <p:sldId id="282" r:id="rId8"/>
    <p:sldId id="283" r:id="rId9"/>
    <p:sldId id="27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09"/>
    <p:restoredTop sz="95890"/>
  </p:normalViewPr>
  <p:slideViewPr>
    <p:cSldViewPr snapToGrid="0" snapToObjects="1">
      <p:cViewPr>
        <p:scale>
          <a:sx n="68" d="100"/>
          <a:sy n="68" d="100"/>
        </p:scale>
        <p:origin x="39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6C1C-FCA1-F341-AFA3-DC495F6AF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A793E-2A2A-1A43-AC4D-825ABCB76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40CC-4FEE-344E-8FF3-F5BBBB65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84B-F94C-0F4D-A2DE-0920D5E20DD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2E71-DE52-4A42-920A-FFECD953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041A8-27F0-404F-944E-DEE44AAE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73A4-30A8-ED43-BFA9-D51CE5C9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4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8280-8B95-EB41-A770-BE0C755A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A91D3-50BA-C248-BB0C-E804662BB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BE6C-EFB6-0446-B9CA-3B10CFEC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84B-F94C-0F4D-A2DE-0920D5E20DD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0BE7-5662-2742-BB34-CA10420A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4C391-DF4A-2548-A948-825DE7F0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73A4-30A8-ED43-BFA9-D51CE5C9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1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0FA0E-83D5-AF4E-9977-0A50BD83B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351FC-5D3E-6D43-89F2-CF868CA88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2FB4-4909-FE48-A9F0-3952805F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84B-F94C-0F4D-A2DE-0920D5E20DD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8C042-E07D-7543-B0D5-ECAD3AC6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EECF-4299-8B44-B229-ADFA5B0F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73A4-30A8-ED43-BFA9-D51CE5C9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1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BB07-2CF9-FE49-A86E-BCB66988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71FE-05C4-2249-B00D-BC13BC65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35AB-749E-7843-A863-ADE86221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84B-F94C-0F4D-A2DE-0920D5E20DD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21C3-D652-CB4B-85ED-5C952A93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E9F4-BE49-974A-900A-0B0D7245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73A4-30A8-ED43-BFA9-D51CE5C9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23DD-B8BB-034F-A813-AAB1E917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67C0C-1275-8542-BC48-69B18DCF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97EF3-F68C-1E45-90BD-BDC785BD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84B-F94C-0F4D-A2DE-0920D5E20DD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0B5D9-375D-184F-9CD0-1C049D2C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2D085-2C25-514F-A659-DC2CACA4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73A4-30A8-ED43-BFA9-D51CE5C9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8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8D1C-5C9F-AB43-A3C8-76871F1E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38B3-F2FF-074E-A7B8-24A879609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EEC98-8BDA-1843-8DA0-5A00E2A56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B6148-D90A-7F49-975F-D0982771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84B-F94C-0F4D-A2DE-0920D5E20DD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998FA-6D41-F243-A850-29E00651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CF011-8C6A-C648-93BD-5FE6D12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73A4-30A8-ED43-BFA9-D51CE5C9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4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7872-FED8-D745-BAD4-3ECD1D45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13AC3-1F35-3B4C-8994-19E4ADF0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B2362-4542-5545-B5FF-EF325E2C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98565-4998-AF44-9C25-DBE7BD007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80F23-514C-5F49-BC67-5DC66CA44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A7A9D-CD5D-9F42-AEA9-0129E4B5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84B-F94C-0F4D-A2DE-0920D5E20DD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DD17E-DDBA-5C4A-B5D2-EA466105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DF007-1669-C846-BA00-65E7762F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73A4-30A8-ED43-BFA9-D51CE5C9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5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2198-1B51-1B43-B99D-004AE7E7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4DF0C-D225-9749-A96D-FF7E0E91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84B-F94C-0F4D-A2DE-0920D5E20DD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FFF1C-8511-304A-9A1D-22BA1B0A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3E2AB-4CB3-774F-8D54-EE51D84C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73A4-30A8-ED43-BFA9-D51CE5C9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4585F-CA47-4B41-920B-41EBCA2E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84B-F94C-0F4D-A2DE-0920D5E20DD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12D0F-FEC1-2F44-957C-61F2DD41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92094-F479-6A4B-9FD1-23DD2778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73A4-30A8-ED43-BFA9-D51CE5C9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3679-93A9-9245-8160-9E53521D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1551-EB8E-464D-89E7-F32E3789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69A1-41E1-9744-80E0-BFC6B27F2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CCFC0-5102-524B-82F5-51B4179F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84B-F94C-0F4D-A2DE-0920D5E20DD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94EE1-41DA-5545-9D8A-867DB440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34D36-870C-E54F-828F-0894085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73A4-30A8-ED43-BFA9-D51CE5C9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7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88AB-EF7F-554B-8757-138A6B98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B3616-C44B-DA4A-8CF6-264F905C7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8D90A-F179-5948-9FD3-4D49E56A1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4A6C-8687-6045-AE2F-F956EF6B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84B-F94C-0F4D-A2DE-0920D5E20DD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7DC63-13CB-CA4E-BBE6-D95AB2E9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7E39-75B0-154A-9031-01B70340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373A4-30A8-ED43-BFA9-D51CE5C9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F16D4-CB14-E64E-A79A-DA4AC773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A11B-C7E2-4449-93DB-CC97943E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58CC-ECB6-6D46-AA27-B62204C84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E84B-F94C-0F4D-A2DE-0920D5E20DD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384C-92C1-BF4A-8EB6-A3E35BC8E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CF328-BC62-F044-B59C-D94491FD0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73A4-30A8-ED43-BFA9-D51CE5C9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965F-10F5-7942-AA5D-A2AA1076C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8739" y="522033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2"/>
                </a:solidFill>
                <a:latin typeface="ITC Franklin Gothic Std Book"/>
              </a:rPr>
              <a:t>Loudoun County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7954C63-1298-954A-965F-717C83965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59" y="3183819"/>
            <a:ext cx="2349690" cy="6019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u="sng" dirty="0">
                <a:latin typeface="ITC Franklin Gothic Std Book"/>
              </a:rPr>
              <a:t>VT Team</a:t>
            </a:r>
            <a:endParaRPr lang="en-US" sz="3600" b="0" u="sng" cap="none" dirty="0">
              <a:latin typeface="ITC Franklin Gothic Std Book" panose="020B0504030503020204" pitchFamily="34" charset="0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BDFAD1B9-5F2A-48D6-B522-05F51E702E74}"/>
              </a:ext>
            </a:extLst>
          </p:cNvPr>
          <p:cNvSpPr txBox="1">
            <a:spLocks/>
          </p:cNvSpPr>
          <p:nvPr/>
        </p:nvSpPr>
        <p:spPr>
          <a:xfrm>
            <a:off x="4467900" y="2692054"/>
            <a:ext cx="3260946" cy="11047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4E566F"/>
              </a:buClr>
              <a:buSzPct val="80000"/>
              <a:buFont typeface=".Lucida Grande UI Regular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4E566F"/>
              </a:buClr>
              <a:buSzPct val="80000"/>
              <a:buFont typeface=".Lucida Grande UI Regular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4E566F"/>
              </a:buClr>
              <a:buSzPct val="80000"/>
              <a:buFont typeface=".Lucida Grande UI Regular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4E566F"/>
              </a:buClr>
              <a:buSzPct val="80000"/>
              <a:buFont typeface=".Lucida Grande UI Regular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4E566F"/>
              </a:buClr>
              <a:buSzPct val="80000"/>
              <a:buFont typeface=".Lucida Grande UI Regular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ITC Franklin Gothic Std Book"/>
              </a:rPr>
              <a:t>DSPG 2021 </a:t>
            </a:r>
            <a:r>
              <a:rPr lang="en-US" sz="3600" u="sng" dirty="0">
                <a:solidFill>
                  <a:schemeClr val="tx1"/>
                </a:solidFill>
                <a:latin typeface="ITC Franklin Gothic Std Book"/>
              </a:rPr>
              <a:t>Team Members</a:t>
            </a:r>
            <a:endParaRPr lang="en-US" sz="3600" u="sng" dirty="0">
              <a:solidFill>
                <a:schemeClr val="tx1"/>
              </a:solidFill>
              <a:latin typeface="ITC Franklin Gothic Std Book" panose="020B0504030503020204" pitchFamily="34" charset="0"/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79134F6-99B4-439A-8896-A3AEBFF76395}"/>
              </a:ext>
            </a:extLst>
          </p:cNvPr>
          <p:cNvSpPr txBox="1">
            <a:spLocks/>
          </p:cNvSpPr>
          <p:nvPr/>
        </p:nvSpPr>
        <p:spPr>
          <a:xfrm>
            <a:off x="8733529" y="3202673"/>
            <a:ext cx="3260946" cy="5941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4E566F"/>
              </a:buClr>
              <a:buSzPct val="80000"/>
              <a:buFont typeface=".Lucida Grande UI Regular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4E566F"/>
              </a:buClr>
              <a:buSzPct val="80000"/>
              <a:buFont typeface=".Lucida Grande UI Regular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4E566F"/>
              </a:buClr>
              <a:buSzPct val="80000"/>
              <a:buFont typeface=".Lucida Grande UI Regular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4E566F"/>
              </a:buClr>
              <a:buSzPct val="80000"/>
              <a:buFont typeface=".Lucida Grande UI Regular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4E566F"/>
              </a:buClr>
              <a:buSzPct val="80000"/>
              <a:buFont typeface=".Lucida Grande UI Regular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3600" u="sng" dirty="0">
                <a:solidFill>
                  <a:schemeClr val="tx1"/>
                </a:solidFill>
                <a:latin typeface="ITC Franklin Gothic Std Book"/>
              </a:rPr>
              <a:t>Stakeholders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137DC-7E72-467F-8F56-8BA413284D3D}"/>
              </a:ext>
            </a:extLst>
          </p:cNvPr>
          <p:cNvSpPr txBox="1"/>
          <p:nvPr/>
        </p:nvSpPr>
        <p:spPr>
          <a:xfrm>
            <a:off x="923400" y="38209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Chanita Holmes (VT)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A6476-1232-4AA9-BFFE-C1D963537963}"/>
              </a:ext>
            </a:extLst>
          </p:cNvPr>
          <p:cNvSpPr txBox="1"/>
          <p:nvPr/>
        </p:nvSpPr>
        <p:spPr>
          <a:xfrm>
            <a:off x="953678" y="41356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Isabel Bradburn (VT)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F4EC4-AC05-40A4-A1F3-B96E71DA2491}"/>
              </a:ext>
            </a:extLst>
          </p:cNvPr>
          <p:cNvSpPr txBox="1"/>
          <p:nvPr/>
        </p:nvSpPr>
        <p:spPr>
          <a:xfrm>
            <a:off x="4881949" y="3780940"/>
            <a:ext cx="307226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Yang Chen (VT) - Fellow</a:t>
            </a:r>
          </a:p>
          <a:p>
            <a:r>
              <a:rPr lang="en-US" dirty="0"/>
              <a:t>JaiDa Robinson (VSU) - Fellow</a:t>
            </a:r>
          </a:p>
          <a:p>
            <a:r>
              <a:rPr lang="en-US" dirty="0"/>
              <a:t>Austin Burcham (VT) - Intern</a:t>
            </a:r>
          </a:p>
          <a:p>
            <a:r>
              <a:rPr lang="en-US" dirty="0"/>
              <a:t>Kyle Jacobs (VSU) - Intern</a:t>
            </a:r>
          </a:p>
          <a:p>
            <a:r>
              <a:rPr lang="en-US" dirty="0"/>
              <a:t>Julie </a:t>
            </a:r>
            <a:r>
              <a:rPr lang="en-US" dirty="0" err="1"/>
              <a:t>Rebstock</a:t>
            </a:r>
            <a:r>
              <a:rPr lang="en-US" dirty="0"/>
              <a:t> (VT) - Intern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D9998-FEE5-41B9-9FE8-97673D0F38B8}"/>
              </a:ext>
            </a:extLst>
          </p:cNvPr>
          <p:cNvSpPr txBox="1"/>
          <p:nvPr/>
        </p:nvSpPr>
        <p:spPr>
          <a:xfrm>
            <a:off x="8733529" y="3844292"/>
            <a:ext cx="30764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252423"/>
                </a:solidFill>
                <a:latin typeface="Segoe UI"/>
                <a:cs typeface="Segoe UI"/>
              </a:rPr>
              <a:t>Loudoun County Human Services</a:t>
            </a:r>
            <a:endParaRPr lang="en-US" dirty="0"/>
          </a:p>
        </p:txBody>
      </p:sp>
      <p:pic>
        <p:nvPicPr>
          <p:cNvPr id="14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86F940-667C-4260-98FD-797B2107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627" y="5856723"/>
            <a:ext cx="4754251" cy="564966"/>
          </a:xfrm>
          <a:prstGeom prst="rect">
            <a:avLst/>
          </a:prstGeom>
        </p:spPr>
      </p:pic>
      <p:pic>
        <p:nvPicPr>
          <p:cNvPr id="15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16081A52-15A4-466E-A9E8-3ED968BC5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22" r="-171" b="19802"/>
          <a:stretch/>
        </p:blipFill>
        <p:spPr>
          <a:xfrm>
            <a:off x="26710" y="5950244"/>
            <a:ext cx="4597143" cy="4954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7388B9-1984-5E4B-B6EB-3BF165FFEFDC}"/>
              </a:ext>
            </a:extLst>
          </p:cNvPr>
          <p:cNvSpPr txBox="1"/>
          <p:nvPr/>
        </p:nvSpPr>
        <p:spPr>
          <a:xfrm>
            <a:off x="1734207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9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3544E-BEE0-5C4D-98A8-BA2BA4B9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770" y="1400312"/>
            <a:ext cx="8778056" cy="442244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01316C"/>
                </a:solidFill>
                <a:latin typeface="ITC Franklin Gothic Std Book"/>
              </a:rPr>
              <a:t>GitHub </a:t>
            </a:r>
            <a:r>
              <a:rPr lang="en-US" sz="3200">
                <a:solidFill>
                  <a:srgbClr val="01316C"/>
                </a:solidFill>
                <a:latin typeface="ITC Franklin Gothic Std Book"/>
              </a:rPr>
              <a:t>currently stands as a major nexus for code version controlling, code storage, and collaboration on open software projects.</a:t>
            </a:r>
          </a:p>
          <a:p>
            <a:pPr marL="0" indent="0">
              <a:buNone/>
            </a:pPr>
            <a:endParaRPr lang="en-US" sz="3200">
              <a:solidFill>
                <a:srgbClr val="01316C"/>
              </a:solidFill>
              <a:latin typeface="ITC Franklin Gothic Std Book"/>
            </a:endParaRPr>
          </a:p>
          <a:p>
            <a:pPr marL="0" indent="0">
              <a:buNone/>
            </a:pPr>
            <a:r>
              <a:rPr lang="en-US" sz="3200" b="1" err="1">
                <a:solidFill>
                  <a:srgbClr val="01316C"/>
                </a:solidFill>
                <a:latin typeface="ITC Franklin Gothic Std Book"/>
              </a:rPr>
              <a:t>GHTorrent</a:t>
            </a:r>
            <a:r>
              <a:rPr lang="en-US" sz="3200">
                <a:solidFill>
                  <a:srgbClr val="01316C"/>
                </a:solidFill>
                <a:latin typeface="ITC Franklin Gothic Std Book"/>
              </a:rPr>
              <a:t> is "</a:t>
            </a:r>
            <a:r>
              <a:rPr lang="en-US" sz="3200">
                <a:solidFill>
                  <a:srgbClr val="01316C"/>
                </a:solidFill>
                <a:ea typeface="+mn-lt"/>
                <a:cs typeface="+mn-lt"/>
              </a:rPr>
              <a:t>an effort to create a scalable, </a:t>
            </a:r>
            <a:r>
              <a:rPr lang="en-US" sz="3200" err="1">
                <a:solidFill>
                  <a:srgbClr val="01316C"/>
                </a:solidFill>
                <a:ea typeface="+mn-lt"/>
                <a:cs typeface="+mn-lt"/>
              </a:rPr>
              <a:t>queriable</a:t>
            </a:r>
            <a:r>
              <a:rPr lang="en-US" sz="3200">
                <a:solidFill>
                  <a:srgbClr val="01316C"/>
                </a:solidFill>
                <a:ea typeface="+mn-lt"/>
                <a:cs typeface="+mn-lt"/>
              </a:rPr>
              <a:t>, offline mirror of data offered through the GitHub REST API."</a:t>
            </a:r>
            <a:endParaRPr lang="en-US" sz="320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 marL="0" indent="0">
              <a:buNone/>
            </a:pPr>
            <a:r>
              <a:rPr lang="en-US" sz="3200">
                <a:solidFill>
                  <a:srgbClr val="01316C"/>
                </a:solidFill>
                <a:latin typeface="Trebuchet MS"/>
              </a:rPr>
              <a:t>The </a:t>
            </a:r>
            <a:r>
              <a:rPr lang="en-US" sz="3200" err="1">
                <a:solidFill>
                  <a:srgbClr val="01316C"/>
                </a:solidFill>
                <a:ea typeface="+mn-lt"/>
                <a:cs typeface="+mn-lt"/>
              </a:rPr>
              <a:t>GHtorrent</a:t>
            </a:r>
            <a:r>
              <a:rPr lang="en-US" sz="3200">
                <a:solidFill>
                  <a:srgbClr val="01316C"/>
                </a:solidFill>
                <a:ea typeface="+mn-lt"/>
                <a:cs typeface="+mn-lt"/>
              </a:rPr>
              <a:t> database contains information about code contributions, as well as user-provided information (e.g. location, workplace, etc.)</a:t>
            </a:r>
          </a:p>
          <a:p>
            <a:pPr marL="0" indent="0">
              <a:buNone/>
            </a:pPr>
            <a:endParaRPr lang="en-US" sz="320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1316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>
              <a:solidFill>
                <a:srgbClr val="01316C"/>
              </a:solidFill>
            </a:endParaRPr>
          </a:p>
          <a:p>
            <a:pPr marL="460375" indent="-457200">
              <a:buFont typeface="Arial" panose="020B0604020202020204" pitchFamily="34" charset="0"/>
              <a:buChar char="•"/>
            </a:pPr>
            <a:endParaRPr lang="en-US">
              <a:solidFill>
                <a:srgbClr val="01316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>
              <a:solidFill>
                <a:srgbClr val="01316C"/>
              </a:solidFill>
            </a:endParaRP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D7482D43-01C4-264C-8822-3FCFE170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26" y="357896"/>
            <a:ext cx="10972800" cy="794248"/>
          </a:xfrm>
        </p:spPr>
        <p:txBody>
          <a:bodyPr/>
          <a:lstStyle/>
          <a:p>
            <a:pPr algn="ctr"/>
            <a:r>
              <a:rPr lang="en-US" sz="4400" b="1">
                <a:solidFill>
                  <a:srgbClr val="E46C0A"/>
                </a:solidFill>
                <a:latin typeface="ITC Franklin Gothic Std Book"/>
              </a:rPr>
              <a:t>Primary data source</a:t>
            </a:r>
            <a:endParaRPr lang="en-US" sz="4400" b="1">
              <a:solidFill>
                <a:srgbClr val="E46C0A"/>
              </a:solidFill>
              <a:latin typeface="ITC Franklin Gothic Std Book" panose="020B0504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8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7482D43-01C4-264C-8822-3FCFE170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46C0A"/>
                </a:solidFill>
                <a:latin typeface="ITC Franklin Gothic Std Book" panose="020B0504030503020204" pitchFamily="34" charset="0"/>
              </a:rPr>
              <a:t>Project Overview</a:t>
            </a:r>
            <a:endParaRPr lang="en-US" sz="4400" b="1" dirty="0">
              <a:solidFill>
                <a:srgbClr val="E46C0A"/>
              </a:solidFill>
              <a:latin typeface="ITC Franklin Gothic Std Book" panose="020B0504030503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3544E-BEE0-5C4D-98A8-BA2BA4B9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Identify and visualize the availability of services for Transition Aged Youth (TAY) in Foster Care or Juvenile Detention (ages 18-24) in Loudoun county.</a:t>
            </a: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  <a:latin typeface="Trebuchet MS" panose="020B0603020202020204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  <a:latin typeface="Trebuchet MS" panose="020B0603020202020204"/>
            </a:endParaRPr>
          </a:p>
          <a:p>
            <a:pPr marL="460375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3544E-BEE0-5C4D-98A8-BA2BA4B9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249" y="1400312"/>
            <a:ext cx="10434577" cy="4422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ITC Franklin Gothic Std Book"/>
              </a:rPr>
              <a:t>As TAY transitions into adulthood, what services or programs can the local county offer to help them?</a:t>
            </a:r>
            <a:endParaRPr lang="en-US" dirty="0">
              <a:latin typeface="Trebuchet MS" panose="020B0603020202020204"/>
            </a:endParaRPr>
          </a:p>
          <a:p>
            <a:pPr>
              <a:buFont typeface="Arial"/>
              <a:buChar char="•"/>
            </a:pPr>
            <a:r>
              <a:rPr lang="en-US" sz="3200" dirty="0">
                <a:latin typeface="ITC Franklin Gothic Std Book"/>
              </a:rPr>
              <a:t>What are the types of services/programs needed?</a:t>
            </a:r>
          </a:p>
          <a:p>
            <a:pPr>
              <a:buFont typeface="Arial"/>
              <a:buChar char="•"/>
            </a:pPr>
            <a:r>
              <a:rPr lang="en-US" sz="3200" dirty="0">
                <a:latin typeface="ITC Franklin Gothic Std Book"/>
              </a:rPr>
              <a:t>What services are offered?</a:t>
            </a:r>
          </a:p>
          <a:p>
            <a:pPr>
              <a:buFont typeface="Arial"/>
              <a:buChar char="•"/>
            </a:pPr>
            <a:r>
              <a:rPr lang="en-US" sz="3200" dirty="0">
                <a:latin typeface="ITC Franklin Gothic Std Book"/>
              </a:rPr>
              <a:t>What are the qualifications?</a:t>
            </a:r>
          </a:p>
          <a:p>
            <a:pPr>
              <a:buFont typeface="Arial"/>
              <a:buChar char="•"/>
            </a:pPr>
            <a:r>
              <a:rPr lang="en-US" sz="3200" dirty="0">
                <a:latin typeface="ITC Franklin Gothic Std Book"/>
              </a:rPr>
              <a:t>Where are the services?</a:t>
            </a:r>
          </a:p>
          <a:p>
            <a:pPr>
              <a:buFont typeface="Arial"/>
              <a:buChar char="•"/>
            </a:pPr>
            <a:r>
              <a:rPr lang="en-US" sz="3200" dirty="0">
                <a:latin typeface="ITC Franklin Gothic Std Book"/>
              </a:rPr>
              <a:t>What does the accessibility look like?</a:t>
            </a:r>
            <a:endParaRPr lang="en-US" sz="3200" dirty="0">
              <a:latin typeface="ITC Franklin Gothic Std Book" panose="020B050403050302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  <a:latin typeface="Trebuchet MS" panose="020B0603020202020204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  <a:latin typeface="Trebuchet MS" panose="020B0603020202020204"/>
            </a:endParaRPr>
          </a:p>
          <a:p>
            <a:pPr marL="460375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</a:endParaRP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D7482D43-01C4-264C-8822-3FCFE170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26" y="357896"/>
            <a:ext cx="10972800" cy="79424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E46C0A"/>
                </a:solidFill>
                <a:latin typeface="ITC Franklin Gothic Std Book" panose="020B0504030503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684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A16E-E3E9-7641-89C0-6BFBAEB0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46C0A"/>
                </a:solidFill>
                <a:latin typeface="ITC Franklin Gothic Std Book"/>
              </a:rPr>
              <a:t>Who is Loudoun County?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84788-B59E-7146-B828-9306EA3E7A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125, 637 Households</a:t>
            </a:r>
          </a:p>
          <a:p>
            <a:r>
              <a:rPr lang="en-US" dirty="0"/>
              <a:t>93.9% High school graduates, 61.3 % college graduates</a:t>
            </a:r>
          </a:p>
          <a:p>
            <a:r>
              <a:rPr lang="en-US" dirty="0"/>
              <a:t>$142,299 Median Income</a:t>
            </a:r>
          </a:p>
          <a:p>
            <a:r>
              <a:rPr lang="en-US" dirty="0"/>
              <a:t>3.4 % Poverty Rate</a:t>
            </a:r>
          </a:p>
          <a:p>
            <a:r>
              <a:rPr lang="en-US" dirty="0"/>
              <a:t>395, 134 Population</a:t>
            </a:r>
          </a:p>
          <a:p>
            <a:r>
              <a:rPr lang="en-US" dirty="0"/>
              <a:t>133, 063 Housing Units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CB0FE4-5180-1543-9318-6C00EA4F07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7.6% (31, 476), 18-24 year old</a:t>
            </a:r>
          </a:p>
          <a:p>
            <a:r>
              <a:rPr lang="en-US" dirty="0"/>
              <a:t>*Insert Table*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4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7482D43-01C4-264C-8822-3FCFE170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46C0A"/>
                </a:solidFill>
                <a:latin typeface="ITC Franklin Gothic Std Book" panose="020B0504030503020204" pitchFamily="34" charset="0"/>
              </a:rPr>
              <a:t>Foster Care Loudoun Demographics</a:t>
            </a:r>
            <a:endParaRPr lang="en-US" sz="4400" b="1" dirty="0">
              <a:solidFill>
                <a:srgbClr val="E46C0A"/>
              </a:solidFill>
              <a:latin typeface="ITC Franklin Gothic Std Book" panose="020B0504030503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3544E-BEE0-5C4D-98A8-BA2BA4B94E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  <a:latin typeface="Trebuchet MS" panose="020B0603020202020204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  <a:latin typeface="Trebuchet MS" panose="020B0603020202020204"/>
            </a:endParaRPr>
          </a:p>
          <a:p>
            <a:pPr marL="460375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32FD75-550A-8347-A891-6F06493EB9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2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7482D43-01C4-264C-8822-3FCFE170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46C0A"/>
                </a:solidFill>
                <a:latin typeface="ITC Franklin Gothic Std Book" panose="020B0504030503020204" pitchFamily="34" charset="0"/>
              </a:rPr>
              <a:t>Juvenile Detention Loudoun Demographics</a:t>
            </a:r>
            <a:endParaRPr lang="en-US" sz="4400" b="1" dirty="0">
              <a:solidFill>
                <a:srgbClr val="E46C0A"/>
              </a:solidFill>
              <a:latin typeface="ITC Franklin Gothic Std Book" panose="020B0504030503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3544E-BEE0-5C4D-98A8-BA2BA4B94E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  <a:latin typeface="Trebuchet MS" panose="020B0603020202020204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  <a:latin typeface="Trebuchet MS" panose="020B0603020202020204"/>
            </a:endParaRPr>
          </a:p>
          <a:p>
            <a:pPr marL="460375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32FD75-550A-8347-A891-6F06493EB9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7482D43-01C4-264C-8822-3FCFE170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E46C0A"/>
                </a:solidFill>
                <a:latin typeface="ITC Franklin Gothic Std Book" panose="020B0504030503020204" pitchFamily="34" charset="0"/>
              </a:rPr>
              <a:t>Educational Services for TAY Combined</a:t>
            </a:r>
            <a:endParaRPr lang="en-US" sz="4400" b="1" dirty="0">
              <a:solidFill>
                <a:srgbClr val="E46C0A"/>
              </a:solidFill>
              <a:latin typeface="ITC Franklin Gothic Std Book" panose="020B0504030503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3544E-BEE0-5C4D-98A8-BA2BA4B94E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  <a:latin typeface="Trebuchet MS" panose="020B0603020202020204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  <a:latin typeface="Trebuchet MS" panose="020B0603020202020204"/>
            </a:endParaRPr>
          </a:p>
          <a:p>
            <a:pPr marL="460375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32FD75-550A-8347-A891-6F06493EB9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8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9883-D6D0-1A4A-BACE-291997A6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5C52-0A12-C84F-AD17-DA509572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3544E-BEE0-5C4D-98A8-BA2BA4B9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770" y="1400312"/>
            <a:ext cx="8778056" cy="4422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1316C"/>
                </a:solidFill>
                <a:latin typeface="ITC Franklin Gothic Std Book"/>
              </a:rPr>
              <a:t>INSERT HERE</a:t>
            </a:r>
            <a:endParaRPr lang="en-US" sz="3000" dirty="0">
              <a:solidFill>
                <a:srgbClr val="01316C"/>
              </a:solidFill>
              <a:latin typeface="ITC Franklin Gothic Std Book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1316C"/>
              </a:solidFill>
              <a:latin typeface="ITC Franklin Gothic Std Book" panose="020B05040305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</a:endParaRPr>
          </a:p>
          <a:p>
            <a:pPr marL="460375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1316C"/>
              </a:solidFill>
            </a:endParaRP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D7482D43-01C4-264C-8822-3FCFE170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26" y="357896"/>
            <a:ext cx="10972800" cy="794248"/>
          </a:xfrm>
        </p:spPr>
        <p:txBody>
          <a:bodyPr/>
          <a:lstStyle/>
          <a:p>
            <a:pPr algn="ctr"/>
            <a:r>
              <a:rPr lang="en-US" sz="4400" b="1">
                <a:solidFill>
                  <a:srgbClr val="E46C0A"/>
                </a:solidFill>
                <a:latin typeface="ITC Franklin Gothic Std Book"/>
              </a:rPr>
              <a:t>Primary data source</a:t>
            </a:r>
            <a:endParaRPr lang="en-US" sz="4400" b="1">
              <a:solidFill>
                <a:srgbClr val="E46C0A"/>
              </a:solidFill>
              <a:latin typeface="ITC Franklin Gothic Std Book" panose="020B0504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5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281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.Lucida Grande UI Regular</vt:lpstr>
      <vt:lpstr>Arial</vt:lpstr>
      <vt:lpstr>Calibri</vt:lpstr>
      <vt:lpstr>Calibri Light</vt:lpstr>
      <vt:lpstr>ITC Franklin Gothic Std Book</vt:lpstr>
      <vt:lpstr>Segoe UI</vt:lpstr>
      <vt:lpstr>Trebuchet MS</vt:lpstr>
      <vt:lpstr>Office Theme</vt:lpstr>
      <vt:lpstr>Loudoun County</vt:lpstr>
      <vt:lpstr>Project Overview</vt:lpstr>
      <vt:lpstr>Questions</vt:lpstr>
      <vt:lpstr>Who is Loudoun County?</vt:lpstr>
      <vt:lpstr>Foster Care Loudoun Demographics</vt:lpstr>
      <vt:lpstr>Juvenile Detention Loudoun Demographics</vt:lpstr>
      <vt:lpstr>Educational Services for TAY Combined</vt:lpstr>
      <vt:lpstr>PowerPoint Presentation</vt:lpstr>
      <vt:lpstr>Primary data source</vt:lpstr>
      <vt:lpstr>Primary data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Loudoun County</dc:title>
  <dc:creator>JaiDa Robinson</dc:creator>
  <cp:lastModifiedBy>JaiDa Robinson</cp:lastModifiedBy>
  <cp:revision>6</cp:revision>
  <dcterms:created xsi:type="dcterms:W3CDTF">2021-06-28T15:55:50Z</dcterms:created>
  <dcterms:modified xsi:type="dcterms:W3CDTF">2021-06-28T16:50:12Z</dcterms:modified>
</cp:coreProperties>
</file>