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3" r:id="rId1"/>
  </p:sldMasterIdLst>
  <p:sldIdLst>
    <p:sldId id="261" r:id="rId2"/>
    <p:sldId id="262" r:id="rId3"/>
    <p:sldId id="264" r:id="rId4"/>
    <p:sldId id="268" r:id="rId5"/>
    <p:sldId id="265" r:id="rId6"/>
    <p:sldId id="269" r:id="rId7"/>
    <p:sldId id="272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66" r:id="rId19"/>
    <p:sldId id="282" r:id="rId20"/>
    <p:sldId id="283" r:id="rId21"/>
    <p:sldId id="288" r:id="rId22"/>
    <p:sldId id="267" r:id="rId23"/>
    <p:sldId id="284" r:id="rId24"/>
    <p:sldId id="28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7" autoAdjust="0"/>
    <p:restoredTop sz="94660"/>
  </p:normalViewPr>
  <p:slideViewPr>
    <p:cSldViewPr snapToGrid="0">
      <p:cViewPr>
        <p:scale>
          <a:sx n="75" d="100"/>
          <a:sy n="75" d="100"/>
        </p:scale>
        <p:origin x="-8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7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2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06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98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6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52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95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54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8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4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84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02E5-8A7D-409F-B147-6F9C8EF08B38}" type="datetimeFigureOut">
              <a:rPr lang="zh-TW" altLang="en-US" smtClean="0"/>
              <a:t>2017/9/6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BB148D-3978-4E43-B088-EA3CE721F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7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  <p:sldLayoutId id="2147484575" r:id="rId12"/>
    <p:sldLayoutId id="2147484576" r:id="rId13"/>
    <p:sldLayoutId id="2147484577" r:id="rId14"/>
    <p:sldLayoutId id="2147484578" r:id="rId15"/>
    <p:sldLayoutId id="21474845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bmp"/><Relationship Id="rId2" Type="http://schemas.openxmlformats.org/officeDocument/2006/relationships/image" Target="../media/image23.b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Freshman Training Project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Yang</a:t>
            </a:r>
            <a:r>
              <a:rPr lang="en-US" altLang="zh-TW" dirty="0"/>
              <a:t>, Cheng-Wei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Mean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1" cy="3777622"/>
          </a:xfrm>
        </p:spPr>
        <p:txBody>
          <a:bodyPr/>
          <a:lstStyle/>
          <a:p>
            <a:r>
              <a:rPr lang="zh-TW" altLang="zh-TW" dirty="0"/>
              <a:t>將每一個像素值都設定為該像素周圍</a:t>
            </a:r>
            <a:r>
              <a:rPr lang="en-US" altLang="zh-TW" dirty="0"/>
              <a:t>3*3</a:t>
            </a:r>
            <a:r>
              <a:rPr lang="zh-TW" altLang="zh-TW" dirty="0"/>
              <a:t>個像素值的</a:t>
            </a:r>
            <a:r>
              <a:rPr lang="zh-TW" altLang="zh-TW" dirty="0" smtClean="0"/>
              <a:t>平均</a:t>
            </a:r>
            <a:r>
              <a:rPr lang="zh-TW" altLang="en-US" dirty="0" smtClean="0"/>
              <a:t>值。</a:t>
            </a:r>
            <a:endParaRPr lang="en-US" altLang="zh-TW" dirty="0" smtClean="0"/>
          </a:p>
          <a:p>
            <a:r>
              <a:rPr lang="zh-TW" altLang="zh-TW" dirty="0" smtClean="0"/>
              <a:t>四</a:t>
            </a:r>
            <a:r>
              <a:rPr lang="zh-TW" altLang="zh-TW" dirty="0"/>
              <a:t>個邊的像素</a:t>
            </a:r>
            <a:r>
              <a:rPr lang="zh-TW" altLang="zh-TW" dirty="0" smtClean="0"/>
              <a:t>周圍不到</a:t>
            </a:r>
            <a:r>
              <a:rPr lang="en-US" altLang="zh-TW" dirty="0"/>
              <a:t>3*3</a:t>
            </a:r>
            <a:r>
              <a:rPr lang="zh-TW" altLang="zh-TW" dirty="0" smtClean="0"/>
              <a:t>個</a:t>
            </a:r>
            <a:r>
              <a:rPr lang="zh-TW" altLang="en-US" dirty="0" smtClean="0"/>
              <a:t>像素。</a:t>
            </a:r>
            <a:endParaRPr lang="en-US" altLang="zh-TW" dirty="0" smtClean="0"/>
          </a:p>
          <a:p>
            <a:r>
              <a:rPr lang="zh-TW" altLang="zh-TW" dirty="0" smtClean="0"/>
              <a:t>例如</a:t>
            </a:r>
            <a:r>
              <a:rPr lang="zh-TW" altLang="en-US" dirty="0" smtClean="0"/>
              <a:t>：</a:t>
            </a:r>
            <a:r>
              <a:rPr lang="zh-TW" altLang="zh-TW" dirty="0" smtClean="0"/>
              <a:t>角落</a:t>
            </a:r>
            <a:r>
              <a:rPr lang="zh-TW" altLang="zh-TW" dirty="0"/>
              <a:t>的像素周圍只有</a:t>
            </a:r>
            <a:r>
              <a:rPr lang="en-US" altLang="zh-TW" dirty="0"/>
              <a:t>4</a:t>
            </a:r>
            <a:r>
              <a:rPr lang="zh-TW" altLang="zh-TW" dirty="0"/>
              <a:t>個像素，因此就取這</a:t>
            </a:r>
            <a:r>
              <a:rPr lang="en-US" altLang="zh-TW" dirty="0"/>
              <a:t>4</a:t>
            </a:r>
            <a:r>
              <a:rPr lang="zh-TW" altLang="zh-TW" dirty="0"/>
              <a:t>個像素值的平均。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3" y="2133599"/>
            <a:ext cx="5351708" cy="47244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4" y="4022411"/>
            <a:ext cx="2810977" cy="12104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4" y="5232879"/>
            <a:ext cx="2810978" cy="12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Median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2" cy="3777622"/>
          </a:xfrm>
        </p:spPr>
        <p:txBody>
          <a:bodyPr/>
          <a:lstStyle/>
          <a:p>
            <a:r>
              <a:rPr lang="zh-TW" altLang="zh-TW" dirty="0" smtClean="0"/>
              <a:t>將</a:t>
            </a:r>
            <a:r>
              <a:rPr lang="zh-TW" altLang="zh-TW" dirty="0"/>
              <a:t>每一個像素值都設定</a:t>
            </a:r>
            <a:r>
              <a:rPr lang="zh-TW" altLang="zh-TW" dirty="0" smtClean="0"/>
              <a:t>為</a:t>
            </a:r>
            <a:r>
              <a:rPr lang="zh-TW" altLang="zh-TW" dirty="0"/>
              <a:t>該像素</a:t>
            </a:r>
            <a:r>
              <a:rPr lang="zh-TW" altLang="zh-TW" dirty="0" smtClean="0"/>
              <a:t>周圍</a:t>
            </a:r>
            <a:r>
              <a:rPr lang="en-US" altLang="zh-TW" dirty="0"/>
              <a:t>3*3</a:t>
            </a:r>
            <a:r>
              <a:rPr lang="zh-TW" altLang="zh-TW" dirty="0"/>
              <a:t>個像素值裡面的</a:t>
            </a:r>
            <a:r>
              <a:rPr lang="zh-TW" altLang="zh-TW" dirty="0" smtClean="0"/>
              <a:t>中位數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使用</a:t>
            </a:r>
            <a:r>
              <a:rPr lang="zh-TW" altLang="zh-TW" dirty="0"/>
              <a:t>插入排序</a:t>
            </a:r>
            <a:r>
              <a:rPr lang="zh-TW" altLang="zh-TW" dirty="0" smtClean="0"/>
              <a:t>法取出中位數。</a:t>
            </a:r>
            <a:endParaRPr lang="en-US" altLang="zh-TW" dirty="0" smtClean="0"/>
          </a:p>
          <a:p>
            <a:r>
              <a:rPr lang="zh-TW" altLang="zh-TW" dirty="0" smtClean="0"/>
              <a:t>觀察</a:t>
            </a:r>
            <a:r>
              <a:rPr lang="zh-TW" altLang="zh-TW" dirty="0"/>
              <a:t>值有偶數</a:t>
            </a:r>
            <a:r>
              <a:rPr lang="zh-TW" altLang="zh-TW" dirty="0" smtClean="0"/>
              <a:t>個就</a:t>
            </a:r>
            <a:r>
              <a:rPr lang="zh-TW" altLang="zh-TW" dirty="0"/>
              <a:t>取最中間的兩個數值的平均數。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4" y="2133600"/>
            <a:ext cx="53517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</a:t>
            </a:r>
            <a:r>
              <a:rPr lang="en-US" altLang="zh-TW" dirty="0" smtClean="0"/>
              <a:t>Equalization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4251080" cy="4724400"/>
              </a:xfrm>
            </p:spPr>
            <p:txBody>
              <a:bodyPr>
                <a:normAutofit/>
              </a:bodyPr>
              <a:lstStyle/>
              <a:p>
                <a:r>
                  <a:rPr lang="zh-TW" altLang="zh-TW" dirty="0" smtClean="0"/>
                  <a:t>先</a:t>
                </a:r>
                <a:r>
                  <a:rPr lang="zh-TW" altLang="zh-TW" dirty="0"/>
                  <a:t>計算</a:t>
                </a:r>
                <a:r>
                  <a:rPr lang="zh-TW" altLang="zh-TW" dirty="0" smtClean="0"/>
                  <a:t>出</a:t>
                </a:r>
                <a:r>
                  <a:rPr lang="zh-TW" altLang="zh-TW" dirty="0"/>
                  <a:t>原始灰階</a:t>
                </a:r>
                <a:r>
                  <a:rPr lang="zh-TW" altLang="zh-TW" dirty="0" smtClean="0"/>
                  <a:t>分布</a:t>
                </a:r>
                <a:r>
                  <a:rPr lang="zh-TW" altLang="en-US" dirty="0" smtClean="0"/>
                  <a:t>和</a:t>
                </a:r>
                <a:r>
                  <a:rPr lang="zh-TW" altLang="zh-TW" dirty="0" smtClean="0"/>
                  <a:t>累積</a:t>
                </a:r>
                <a:r>
                  <a:rPr lang="zh-TW" altLang="zh-TW" dirty="0"/>
                  <a:t>分布函數</a:t>
                </a:r>
                <a:r>
                  <a:rPr lang="en-US" altLang="zh-TW" dirty="0" smtClean="0"/>
                  <a:t>cdf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zh-TW" dirty="0" smtClean="0"/>
                  <a:t>按照</a:t>
                </a:r>
                <a:r>
                  <a:rPr lang="zh-TW" altLang="zh-TW" dirty="0"/>
                  <a:t>累積分布函數的</a:t>
                </a:r>
                <a:r>
                  <a:rPr lang="zh-TW" altLang="zh-TW" dirty="0" smtClean="0"/>
                  <a:t>比例</a:t>
                </a:r>
                <a:r>
                  <a:rPr lang="zh-TW" altLang="en-US" dirty="0" smtClean="0"/>
                  <a:t>，將</a:t>
                </a:r>
                <a:r>
                  <a:rPr lang="zh-TW" altLang="zh-TW" dirty="0"/>
                  <a:t>原始灰階分布</a:t>
                </a:r>
                <a:r>
                  <a:rPr lang="zh-TW" altLang="zh-TW" dirty="0" smtClean="0"/>
                  <a:t>映射</a:t>
                </a:r>
                <a:r>
                  <a:rPr lang="zh-TW" altLang="zh-TW" dirty="0"/>
                  <a:t>到新的</a:t>
                </a:r>
                <a:r>
                  <a:rPr lang="zh-TW" altLang="zh-TW" dirty="0" smtClean="0"/>
                  <a:t>灰階分布</a:t>
                </a:r>
                <a:r>
                  <a:rPr lang="zh-TW" altLang="zh-TW" dirty="0"/>
                  <a:t>中，映射函數</a:t>
                </a:r>
                <a:r>
                  <a:rPr lang="en-US" altLang="zh-TW" dirty="0"/>
                  <a:t>H</a:t>
                </a:r>
                <a:r>
                  <a:rPr lang="zh-TW" altLang="zh-TW" dirty="0"/>
                  <a:t>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efore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before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cdf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before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cdf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pictureSize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cdf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255</m:t>
                    </m:r>
                  </m:oMath>
                </a14:m>
                <a:endParaRPr lang="zh-TW" altLang="zh-TW" dirty="0"/>
              </a:p>
              <a:p>
                <a:r>
                  <a:rPr lang="zh-TW" altLang="zh-TW" dirty="0" smtClean="0"/>
                  <a:t>最後將原灰階</a:t>
                </a:r>
                <a:r>
                  <a:rPr lang="zh-TW" altLang="zh-TW" dirty="0"/>
                  <a:t>數改</a:t>
                </a:r>
                <a:r>
                  <a:rPr lang="zh-TW" altLang="zh-TW" dirty="0" smtClean="0"/>
                  <a:t>為</a:t>
                </a:r>
                <a:r>
                  <a:rPr lang="zh-TW" altLang="en-US" dirty="0" smtClean="0"/>
                  <a:t>對應到的</a:t>
                </a:r>
                <a:r>
                  <a:rPr lang="zh-TW" altLang="zh-TW" dirty="0" smtClean="0"/>
                  <a:t>新灰階</a:t>
                </a:r>
                <a:r>
                  <a:rPr lang="zh-TW" altLang="zh-TW" dirty="0"/>
                  <a:t>數</a:t>
                </a:r>
                <a:r>
                  <a:rPr lang="zh-TW" altLang="zh-TW" dirty="0" smtClean="0"/>
                  <a:t>。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4251080" cy="4724400"/>
              </a:xfrm>
              <a:blipFill>
                <a:blip r:embed="rId2"/>
                <a:stretch>
                  <a:fillRect l="-1004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92" y="2133599"/>
            <a:ext cx="5351708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Thresholding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3" cy="3777622"/>
          </a:xfrm>
        </p:spPr>
        <p:txBody>
          <a:bodyPr/>
          <a:lstStyle/>
          <a:p>
            <a:r>
              <a:rPr lang="zh-TW" altLang="zh-TW" dirty="0" smtClean="0"/>
              <a:t>利用</a:t>
            </a:r>
            <a:r>
              <a:rPr lang="en-US" altLang="zh-TW" dirty="0"/>
              <a:t>scrollBar</a:t>
            </a:r>
            <a:r>
              <a:rPr lang="zh-TW" altLang="zh-TW" dirty="0"/>
              <a:t>取得閥</a:t>
            </a:r>
            <a:r>
              <a:rPr lang="zh-TW" altLang="zh-TW" dirty="0" smtClean="0"/>
              <a:t>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大於</a:t>
            </a:r>
            <a:r>
              <a:rPr lang="zh-TW" altLang="zh-TW" dirty="0"/>
              <a:t>等於閥值的設為</a:t>
            </a:r>
            <a:r>
              <a:rPr lang="zh-TW" altLang="zh-TW" dirty="0" smtClean="0"/>
              <a:t>白色</a:t>
            </a:r>
            <a:r>
              <a:rPr lang="zh-TW" altLang="en-US" dirty="0"/>
              <a:t>；</a:t>
            </a:r>
            <a:r>
              <a:rPr lang="zh-TW" altLang="zh-TW" dirty="0" smtClean="0"/>
              <a:t>小於</a:t>
            </a:r>
            <a:r>
              <a:rPr lang="zh-TW" altLang="zh-TW" dirty="0"/>
              <a:t>閥值的設為黑色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修改</a:t>
            </a:r>
            <a:r>
              <a:rPr lang="zh-TW" altLang="zh-TW" dirty="0"/>
              <a:t>閥</a:t>
            </a:r>
            <a:r>
              <a:rPr lang="zh-TW" altLang="zh-TW" dirty="0" smtClean="0"/>
              <a:t>值也</a:t>
            </a:r>
            <a:r>
              <a:rPr lang="zh-TW" altLang="zh-TW" dirty="0"/>
              <a:t>會呼叫</a:t>
            </a:r>
            <a:r>
              <a:rPr lang="en-US" altLang="zh-TW" dirty="0"/>
              <a:t>Thresholding</a:t>
            </a:r>
            <a:r>
              <a:rPr lang="zh-TW" altLang="zh-TW" dirty="0"/>
              <a:t>，輸出的圖片</a:t>
            </a:r>
            <a:r>
              <a:rPr lang="zh-TW" altLang="zh-TW" dirty="0" smtClean="0"/>
              <a:t>會</a:t>
            </a:r>
            <a:r>
              <a:rPr lang="zh-TW" altLang="en-US" dirty="0" smtClean="0"/>
              <a:t>同時</a:t>
            </a:r>
            <a:r>
              <a:rPr lang="zh-TW" altLang="zh-TW" dirty="0" smtClean="0"/>
              <a:t>修改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5" y="2133600"/>
            <a:ext cx="53517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 Edge Detection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4251082" cy="3777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vertical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filter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i="1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horizontal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filte</m:t>
                    </m:r>
                    <m:r>
                      <m:rPr>
                        <m:nor/>
                      </m:rPr>
                      <a:rPr lang="en-US" altLang="zh-TW" b="0" i="0" dirty="0" smtClean="0"/>
                      <m:t>r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dirty="0" smtClean="0"/>
              </a:p>
              <a:p>
                <a:r>
                  <a:rPr lang="zh-TW" altLang="en-US" dirty="0" smtClean="0"/>
                  <a:t>分別</a:t>
                </a:r>
                <a:r>
                  <a:rPr lang="zh-TW" altLang="zh-TW" dirty="0" smtClean="0"/>
                  <a:t>與圖像</a:t>
                </a:r>
                <a:r>
                  <a:rPr lang="zh-TW" altLang="zh-TW" dirty="0"/>
                  <a:t>作平面卷積，取絕對值，得到水平與鉛直方向的邊界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兩個方向的</a:t>
                </a:r>
                <a:r>
                  <a:rPr lang="zh-TW" altLang="zh-TW" dirty="0" smtClean="0"/>
                  <a:t>結果利用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 smtClean="0"/>
                  <a:t>結合。</a:t>
                </a:r>
                <a:endParaRPr lang="zh-TW" altLang="zh-TW" dirty="0"/>
              </a:p>
              <a:p>
                <a:r>
                  <a:rPr lang="zh-TW" altLang="zh-TW" dirty="0" smtClean="0"/>
                  <a:t>四</a:t>
                </a:r>
                <a:r>
                  <a:rPr lang="zh-TW" altLang="zh-TW" dirty="0"/>
                  <a:t>個邊的像素因為無法套用</a:t>
                </a:r>
                <a:r>
                  <a:rPr lang="en-US" altLang="zh-TW" dirty="0"/>
                  <a:t>filter</a:t>
                </a:r>
                <a:r>
                  <a:rPr lang="zh-TW" altLang="zh-TW" dirty="0"/>
                  <a:t>，所以</a:t>
                </a:r>
                <a:r>
                  <a:rPr lang="zh-TW" altLang="zh-TW" dirty="0" smtClean="0"/>
                  <a:t>設為黑色。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4251082" cy="3777622"/>
              </a:xfrm>
              <a:blipFill>
                <a:blip r:embed="rId2"/>
                <a:stretch>
                  <a:fillRect l="-1004" r="-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94" y="2133601"/>
            <a:ext cx="53517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Edge Overlapping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1" cy="3777622"/>
          </a:xfrm>
        </p:spPr>
        <p:txBody>
          <a:bodyPr/>
          <a:lstStyle/>
          <a:p>
            <a:r>
              <a:rPr lang="zh-TW" altLang="zh-TW" dirty="0" smtClean="0"/>
              <a:t>讀取</a:t>
            </a:r>
            <a:r>
              <a:rPr lang="zh-TW" altLang="zh-TW" dirty="0"/>
              <a:t>輸入的影像中白色的部分，將顏色改為使用者設定的顏色之後再覆蓋在原始影像上。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3" y="2133600"/>
            <a:ext cx="53517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3" y="2133601"/>
            <a:ext cx="5351707" cy="472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Erosion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3" y="2133600"/>
                <a:ext cx="4251080" cy="4724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kernel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zh-TW" dirty="0"/>
                      <m:t>與圖像作平面卷積</m:t>
                    </m:r>
                  </m:oMath>
                </a14:m>
                <a:r>
                  <a:rPr lang="zh-TW" altLang="zh-TW" dirty="0"/>
                  <a:t>後，判斷每個像素的</a:t>
                </a:r>
                <a:r>
                  <a:rPr lang="zh-TW" altLang="zh-TW" dirty="0" smtClean="0"/>
                  <a:t>值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zh-TW" dirty="0" smtClean="0"/>
                  <a:t>門檻</a:t>
                </a:r>
                <a:r>
                  <a:rPr lang="zh-TW" altLang="zh-TW" dirty="0"/>
                  <a:t>設為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7.0688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255</m:t>
                    </m:r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zh-TW" dirty="0" smtClean="0"/>
                  <a:t>大於門檻</a:t>
                </a:r>
                <a:r>
                  <a:rPr lang="zh-TW" altLang="zh-TW" dirty="0"/>
                  <a:t>的設為白色，小於等於門檻的設為黑色。</a:t>
                </a:r>
                <a:endParaRPr lang="en-US" altLang="zh-TW" dirty="0" smtClean="0"/>
              </a:p>
              <a:p>
                <a:r>
                  <a:rPr lang="en-US" altLang="zh-TW" dirty="0"/>
                  <a:t>7.0688</a:t>
                </a:r>
                <a:r>
                  <a:rPr lang="zh-TW" altLang="zh-TW" dirty="0"/>
                  <a:t>是</a:t>
                </a:r>
                <a:r>
                  <a:rPr lang="en-US" altLang="zh-TW" dirty="0"/>
                  <a:t>kernel</a:t>
                </a:r>
                <a:r>
                  <a:rPr lang="zh-TW" altLang="zh-TW" dirty="0"/>
                  <a:t>裡的元素總和</a:t>
                </a:r>
                <a:r>
                  <a:rPr lang="zh-TW" altLang="zh-TW" dirty="0" smtClean="0"/>
                  <a:t>。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3" y="2133600"/>
                <a:ext cx="4251080" cy="472440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27" y="3025547"/>
            <a:ext cx="1470253" cy="14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4251081" cy="4724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kernel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0.9717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0.5455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zh-TW" dirty="0"/>
                      <m:t>與圖像作平面卷積</m:t>
                    </m:r>
                  </m:oMath>
                </a14:m>
                <a:r>
                  <a:rPr lang="zh-TW" altLang="zh-TW" dirty="0"/>
                  <a:t>後，判斷每個像素的</a:t>
                </a:r>
                <a:r>
                  <a:rPr lang="zh-TW" altLang="zh-TW" dirty="0" smtClean="0"/>
                  <a:t>值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zh-TW" dirty="0" smtClean="0"/>
                  <a:t>門檻</a:t>
                </a:r>
                <a:r>
                  <a:rPr lang="zh-TW" altLang="zh-TW" dirty="0"/>
                  <a:t>設為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255</m:t>
                    </m:r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zh-TW" dirty="0"/>
                  <a:t>大於等於門檻的設為白色，小於門檻的設為黑色</a:t>
                </a:r>
                <a:r>
                  <a:rPr lang="zh-TW" altLang="zh-TW" dirty="0" smtClean="0"/>
                  <a:t>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4251081" cy="4724400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93" y="2133600"/>
            <a:ext cx="5351707" cy="472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27" y="3025547"/>
            <a:ext cx="1470253" cy="14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Discussion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</p:spTree>
    <p:extLst>
      <p:ext uri="{BB962C8B-B14F-4D97-AF65-F5344CB8AC3E}">
        <p14:creationId xmlns:p14="http://schemas.microsoft.com/office/powerpoint/2010/main" val="28823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Equalization of Color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2" cy="3777622"/>
          </a:xfrm>
        </p:spPr>
        <p:txBody>
          <a:bodyPr/>
          <a:lstStyle/>
          <a:p>
            <a:r>
              <a:rPr lang="zh-TW" altLang="zh-TW" dirty="0"/>
              <a:t>將原圖的</a:t>
            </a:r>
            <a:r>
              <a:rPr lang="en-US" altLang="zh-TW" dirty="0"/>
              <a:t>R</a:t>
            </a:r>
            <a:r>
              <a:rPr lang="zh-TW" altLang="zh-TW" dirty="0"/>
              <a:t>、</a:t>
            </a:r>
            <a:r>
              <a:rPr lang="en-US" altLang="zh-TW" dirty="0"/>
              <a:t>G</a:t>
            </a:r>
            <a:r>
              <a:rPr lang="zh-TW" altLang="zh-TW" dirty="0"/>
              <a:t>和</a:t>
            </a:r>
            <a:r>
              <a:rPr lang="en-US" altLang="zh-TW" dirty="0"/>
              <a:t>B</a:t>
            </a:r>
            <a:r>
              <a:rPr lang="zh-TW" altLang="zh-TW" dirty="0"/>
              <a:t>三個</a:t>
            </a:r>
            <a:r>
              <a:rPr lang="en-US" altLang="zh-TW" dirty="0"/>
              <a:t>Channel</a:t>
            </a:r>
            <a:r>
              <a:rPr lang="zh-TW" altLang="zh-TW" dirty="0"/>
              <a:t>取出來</a:t>
            </a:r>
            <a:r>
              <a:rPr lang="zh-TW" altLang="zh-TW" dirty="0" smtClean="0"/>
              <a:t>分別</a:t>
            </a:r>
            <a:r>
              <a:rPr lang="zh-TW" altLang="en-US" dirty="0" smtClean="0"/>
              <a:t>做</a:t>
            </a:r>
            <a:r>
              <a:rPr lang="en-US" altLang="zh-TW" dirty="0"/>
              <a:t>Histogram Equalization </a:t>
            </a:r>
            <a:r>
              <a:rPr lang="zh-TW" altLang="zh-TW" dirty="0" smtClean="0"/>
              <a:t>，</a:t>
            </a:r>
            <a:r>
              <a:rPr lang="zh-TW" altLang="zh-TW" dirty="0"/>
              <a:t>再合成為一張</a:t>
            </a:r>
            <a:r>
              <a:rPr lang="zh-TW" altLang="zh-TW" dirty="0" smtClean="0"/>
              <a:t>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三個通道各自為政，因而變成完全不相關的</a:t>
            </a:r>
            <a:r>
              <a:rPr lang="zh-TW" altLang="zh-TW" dirty="0" smtClean="0"/>
              <a:t>顏色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應將</a:t>
            </a:r>
            <a:r>
              <a:rPr lang="zh-TW" altLang="zh-TW" dirty="0"/>
              <a:t>三個</a:t>
            </a:r>
            <a:r>
              <a:rPr lang="zh-TW" altLang="zh-TW" dirty="0" smtClean="0"/>
              <a:t>通道值按比例混合</a:t>
            </a:r>
            <a:r>
              <a:rPr lang="zh-TW" altLang="zh-TW" dirty="0"/>
              <a:t>後</a:t>
            </a:r>
            <a:r>
              <a:rPr lang="zh-TW" altLang="zh-TW" dirty="0" smtClean="0"/>
              <a:t>，再按原圖比例</a:t>
            </a:r>
            <a:r>
              <a:rPr lang="zh-TW" altLang="zh-TW" dirty="0"/>
              <a:t>增加或</a:t>
            </a:r>
            <a:r>
              <a:rPr lang="zh-TW" altLang="zh-TW" dirty="0" smtClean="0"/>
              <a:t>減少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4" y="2133601"/>
            <a:ext cx="53517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smtClean="0"/>
              <a:t>Result </a:t>
            </a:r>
            <a:r>
              <a:rPr lang="zh-TW" altLang="en-US" dirty="0" smtClean="0"/>
              <a:t>方法與結果</a:t>
            </a:r>
            <a:endParaRPr lang="en-US" altLang="zh-TW" dirty="0" smtClean="0"/>
          </a:p>
          <a:p>
            <a:r>
              <a:rPr lang="en-US" altLang="zh-TW" dirty="0" smtClean="0"/>
              <a:t>Discussion </a:t>
            </a:r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en-US" altLang="zh-TW" dirty="0" smtClean="0"/>
              <a:t>Conclusion 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0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of </a:t>
            </a:r>
            <a:r>
              <a:rPr lang="en-US" altLang="zh-TW" dirty="0"/>
              <a:t>Morphological </a:t>
            </a:r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2" cy="3777622"/>
          </a:xfrm>
        </p:spPr>
        <p:txBody>
          <a:bodyPr/>
          <a:lstStyle/>
          <a:p>
            <a:r>
              <a:rPr lang="zh-TW" altLang="zh-TW" dirty="0"/>
              <a:t>每一個</a:t>
            </a:r>
            <a:r>
              <a:rPr lang="en-US" altLang="zh-TW" dirty="0"/>
              <a:t>pixel</a:t>
            </a:r>
            <a:r>
              <a:rPr lang="zh-TW" altLang="zh-TW" dirty="0"/>
              <a:t>可以向四面八方延伸或</a:t>
            </a:r>
            <a:r>
              <a:rPr lang="zh-TW" altLang="zh-TW" dirty="0" smtClean="0"/>
              <a:t>收縮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Dilation( Dilation( … Dilation( onePixel ))…) = circle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增加</a:t>
            </a:r>
            <a:r>
              <a:rPr lang="en-US" altLang="zh-TW" dirty="0" smtClean="0"/>
              <a:t>kernel</a:t>
            </a:r>
            <a:r>
              <a:rPr lang="zh-TW" altLang="zh-TW" dirty="0" smtClean="0"/>
              <a:t>的大小</a:t>
            </a:r>
            <a:r>
              <a:rPr lang="zh-TW" altLang="en-US" dirty="0" smtClean="0"/>
              <a:t>改善形狀。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4" y="2133600"/>
            <a:ext cx="5351707" cy="472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89" y="4022411"/>
            <a:ext cx="200052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of </a:t>
            </a:r>
            <a:r>
              <a:rPr lang="en-US" altLang="zh-TW" dirty="0"/>
              <a:t>Morphological </a:t>
            </a:r>
            <a:r>
              <a:rPr lang="en-US" altLang="zh-TW" dirty="0" smtClean="0"/>
              <a:t>Operator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2" cy="3777622"/>
          </a:xfrm>
        </p:spPr>
        <p:txBody>
          <a:bodyPr/>
          <a:lstStyle/>
          <a:p>
            <a:r>
              <a:rPr lang="zh-TW" altLang="zh-TW" dirty="0"/>
              <a:t>每一個</a:t>
            </a:r>
            <a:r>
              <a:rPr lang="en-US" altLang="zh-TW" dirty="0"/>
              <a:t>pixel</a:t>
            </a:r>
            <a:r>
              <a:rPr lang="zh-TW" altLang="zh-TW" dirty="0"/>
              <a:t>可以向四面八方延伸或</a:t>
            </a:r>
            <a:r>
              <a:rPr lang="zh-TW" altLang="zh-TW" dirty="0" smtClean="0"/>
              <a:t>收縮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Dilation( Dilation( … Dilation( onePixel ))…) = circle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20" y="2133600"/>
            <a:ext cx="5351706" cy="472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89" y="4022411"/>
            <a:ext cx="200052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142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本次的實作的項目都有完成，也都達到了作業要求的目標。在製作這支程式的過程中，我學習到了許多影像處理的基本操作和概念，但是還有很多可以改進的地方</a:t>
            </a:r>
            <a:r>
              <a:rPr lang="zh-TW" altLang="zh-TW" dirty="0" smtClean="0"/>
              <a:t>，</a:t>
            </a:r>
            <a:r>
              <a:rPr lang="zh-TW" altLang="en-US" dirty="0"/>
              <a:t>期</a:t>
            </a:r>
            <a:r>
              <a:rPr lang="zh-TW" altLang="zh-TW" dirty="0" smtClean="0"/>
              <a:t>待</a:t>
            </a:r>
            <a:r>
              <a:rPr lang="zh-TW" altLang="zh-TW" dirty="0"/>
              <a:t>未來繼續進步。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784496"/>
            <a:ext cx="7135221" cy="7430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784496"/>
            <a:ext cx="713522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313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實作：</a:t>
            </a:r>
          </a:p>
          <a:p>
            <a:pPr lvl="1"/>
            <a:r>
              <a:rPr lang="en-US" altLang="zh-TW" dirty="0"/>
              <a:t>Color extraction &amp; transformation</a:t>
            </a:r>
            <a:endParaRPr lang="zh-TW" altLang="zh-TW" dirty="0"/>
          </a:p>
          <a:p>
            <a:pPr lvl="1"/>
            <a:r>
              <a:rPr lang="en-US" altLang="zh-TW" dirty="0"/>
              <a:t>Smooth filter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 </a:t>
            </a:r>
            <a:r>
              <a:rPr lang="en-US" altLang="zh-TW" dirty="0"/>
              <a:t>&amp; </a:t>
            </a:r>
            <a:r>
              <a:rPr lang="en-US" altLang="zh-TW" dirty="0" smtClean="0"/>
              <a:t>median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1"/>
            <a:r>
              <a:rPr lang="en-US" altLang="zh-TW" dirty="0"/>
              <a:t>Histogram </a:t>
            </a:r>
            <a:r>
              <a:rPr lang="en-US" altLang="zh-TW" dirty="0" smtClean="0"/>
              <a:t>equalization</a:t>
            </a:r>
            <a:endParaRPr lang="zh-TW" altLang="zh-TW" dirty="0"/>
          </a:p>
          <a:p>
            <a:pPr lvl="1"/>
            <a:r>
              <a:rPr lang="en-US" altLang="zh-TW" dirty="0"/>
              <a:t>Thresholding</a:t>
            </a:r>
            <a:endParaRPr lang="zh-TW" altLang="zh-TW" dirty="0"/>
          </a:p>
          <a:p>
            <a:pPr lvl="1"/>
            <a:r>
              <a:rPr lang="en-US" altLang="zh-TW" dirty="0"/>
              <a:t>Sobel edge detection</a:t>
            </a:r>
            <a:endParaRPr lang="zh-TW" altLang="zh-TW" dirty="0"/>
          </a:p>
          <a:p>
            <a:pPr lvl="1"/>
            <a:r>
              <a:rPr lang="en-US" altLang="zh-TW" dirty="0"/>
              <a:t>Edge overlapping</a:t>
            </a:r>
            <a:endParaRPr lang="zh-TW" altLang="zh-TW" dirty="0"/>
          </a:p>
          <a:p>
            <a:pPr lvl="1"/>
            <a:r>
              <a:rPr lang="en-US" altLang="zh-TW" dirty="0"/>
              <a:t>Morphological operator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erosion </a:t>
            </a:r>
            <a:r>
              <a:rPr lang="en-US" altLang="zh-TW" dirty="0"/>
              <a:t>&amp; </a:t>
            </a:r>
            <a:r>
              <a:rPr lang="en-US" altLang="zh-TW" dirty="0" smtClean="0"/>
              <a:t>dilation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8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smtClean="0"/>
              <a:t>Result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方法與結果</a:t>
            </a:r>
          </a:p>
        </p:txBody>
      </p:sp>
    </p:spTree>
    <p:extLst>
      <p:ext uri="{BB962C8B-B14F-4D97-AF65-F5344CB8AC3E}">
        <p14:creationId xmlns:p14="http://schemas.microsoft.com/office/powerpoint/2010/main" val="1882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</a:p>
          <a:p>
            <a:pPr lvl="1"/>
            <a:r>
              <a:rPr lang="en-US" altLang="zh-TW" dirty="0" smtClean="0"/>
              <a:t>Microsoft </a:t>
            </a:r>
            <a:r>
              <a:rPr lang="en-US" altLang="zh-TW" dirty="0"/>
              <a:t>Visual Studio 2013</a:t>
            </a:r>
          </a:p>
          <a:p>
            <a:pPr lvl="1"/>
            <a:r>
              <a:rPr lang="en-US" altLang="zh-TW" dirty="0"/>
              <a:t>Visual C#</a:t>
            </a:r>
          </a:p>
          <a:p>
            <a:pPr marL="342900" lvl="1" indent="-342900"/>
            <a:r>
              <a:rPr lang="en-US" altLang="zh-TW" sz="1800" dirty="0" smtClean="0"/>
              <a:t>Class</a:t>
            </a:r>
          </a:p>
          <a:p>
            <a:pPr marL="742950" lvl="2" indent="-342900"/>
            <a:r>
              <a:rPr lang="en-US" altLang="zh-TW" sz="1600" dirty="0" smtClean="0"/>
              <a:t>System.Drawing.Bitmap</a:t>
            </a:r>
          </a:p>
          <a:p>
            <a:pPr marL="742950" lvl="2" indent="-342900"/>
            <a:r>
              <a:rPr lang="en-US" altLang="zh-TW" sz="1600" dirty="0" smtClean="0"/>
              <a:t>System.Drawing.Color</a:t>
            </a:r>
          </a:p>
          <a:p>
            <a:pPr marL="342900" lvl="1" indent="-342900"/>
            <a:r>
              <a:rPr lang="en-US" altLang="zh-TW" sz="1800" dirty="0" smtClean="0"/>
              <a:t>Method</a:t>
            </a:r>
          </a:p>
          <a:p>
            <a:pPr marL="742950" lvl="2" indent="-342900"/>
            <a:r>
              <a:rPr lang="en-US" altLang="zh-TW" sz="1600" dirty="0" smtClean="0"/>
              <a:t>Bitmap.</a:t>
            </a:r>
            <a:r>
              <a:rPr lang="de-DE" altLang="zh-TW" sz="1600" dirty="0" smtClean="0"/>
              <a:t>GetPixel( Int32</a:t>
            </a:r>
            <a:r>
              <a:rPr lang="de-DE" altLang="zh-TW" sz="1600" dirty="0"/>
              <a:t>, </a:t>
            </a:r>
            <a:r>
              <a:rPr lang="de-DE" altLang="zh-TW" sz="1600" dirty="0" smtClean="0"/>
              <a:t>Int32 )</a:t>
            </a:r>
          </a:p>
          <a:p>
            <a:pPr marL="742950" lvl="2" indent="-342900"/>
            <a:r>
              <a:rPr lang="en-US" altLang="zh-TW" sz="1600" dirty="0" smtClean="0"/>
              <a:t>Bitmap.</a:t>
            </a:r>
            <a:r>
              <a:rPr lang="de-DE" altLang="zh-TW" sz="1600" dirty="0" smtClean="0"/>
              <a:t>SetPixel( Int32</a:t>
            </a:r>
            <a:r>
              <a:rPr lang="de-DE" altLang="zh-TW" sz="1600" dirty="0"/>
              <a:t>, Int32, </a:t>
            </a:r>
            <a:r>
              <a:rPr lang="de-DE" altLang="zh-TW" sz="1600" dirty="0" smtClean="0"/>
              <a:t>Color )</a:t>
            </a:r>
          </a:p>
          <a:p>
            <a:pPr marL="742950" lvl="2" indent="-342900"/>
            <a:r>
              <a:rPr lang="de-DE" altLang="zh-TW" sz="1600" dirty="0" smtClean="0"/>
              <a:t>Color.FromArgb( Int32</a:t>
            </a:r>
            <a:r>
              <a:rPr lang="de-DE" altLang="zh-TW" sz="1600" dirty="0"/>
              <a:t>, Int32, </a:t>
            </a:r>
            <a:r>
              <a:rPr lang="de-DE" altLang="zh-TW" sz="1600" dirty="0" smtClean="0"/>
              <a:t>Int32</a:t>
            </a:r>
            <a:r>
              <a:rPr lang="de-DE" altLang="zh-TW" sz="1600" dirty="0"/>
              <a:t> </a:t>
            </a:r>
            <a:r>
              <a:rPr lang="de-DE" altLang="zh-TW" sz="1600" dirty="0" smtClean="0"/>
              <a:t>)</a:t>
            </a:r>
          </a:p>
          <a:p>
            <a:pPr marL="742950" lvl="2" indent="-342900"/>
            <a:endParaRPr lang="en-US" altLang="zh-TW" sz="1600" dirty="0" smtClean="0"/>
          </a:p>
          <a:p>
            <a:pPr marL="400050" lvl="2" indent="0">
              <a:buNone/>
            </a:pP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9206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5" y="2133600"/>
            <a:ext cx="5351705" cy="472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2589213" y="2133600"/>
            <a:ext cx="4251082" cy="3777622"/>
          </a:xfrm>
        </p:spPr>
        <p:txBody>
          <a:bodyPr/>
          <a:lstStyle/>
          <a:p>
            <a:r>
              <a:rPr lang="en-US" altLang="zh-TW" dirty="0" smtClean="0"/>
              <a:t>Load Image</a:t>
            </a:r>
            <a:r>
              <a:rPr lang="zh-TW" altLang="en-US" dirty="0" smtClean="0"/>
              <a:t>之後才可進行其他操作。</a:t>
            </a:r>
            <a:endParaRPr lang="en-US" altLang="zh-TW" dirty="0" smtClean="0"/>
          </a:p>
          <a:p>
            <a:r>
              <a:rPr lang="zh-TW" altLang="en-US" dirty="0" smtClean="0"/>
              <a:t>左上角的圖片是原圖。</a:t>
            </a:r>
            <a:endParaRPr lang="en-US" altLang="zh-TW" dirty="0" smtClean="0"/>
          </a:p>
          <a:p>
            <a:r>
              <a:rPr lang="zh-TW" altLang="en-US" dirty="0" smtClean="0"/>
              <a:t>其他圖片是經過按鈕操</a:t>
            </a:r>
            <a:r>
              <a:rPr lang="zh-TW" altLang="en-US" dirty="0"/>
              <a:t>作</a:t>
            </a:r>
            <a:r>
              <a:rPr lang="zh-TW" altLang="en-US" dirty="0" smtClean="0"/>
              <a:t>的對照圖。</a:t>
            </a:r>
            <a:endParaRPr lang="en-US" altLang="zh-TW" dirty="0" smtClean="0"/>
          </a:p>
          <a:p>
            <a:r>
              <a:rPr lang="zh-TW" altLang="en-US" dirty="0" smtClean="0"/>
              <a:t>點選圖片可變換</a:t>
            </a:r>
            <a:r>
              <a:rPr lang="zh-TW" altLang="en-US" dirty="0"/>
              <a:t>原</a:t>
            </a:r>
            <a:r>
              <a:rPr lang="zh-TW" altLang="en-US" dirty="0" smtClean="0"/>
              <a:t>圖，進行連續操作。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3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2133600"/>
            <a:ext cx="4251084" cy="3777622"/>
          </a:xfrm>
        </p:spPr>
        <p:txBody>
          <a:bodyPr/>
          <a:lstStyle/>
          <a:p>
            <a:r>
              <a:rPr lang="zh-TW" altLang="zh-TW" dirty="0" smtClean="0"/>
              <a:t>取出</a:t>
            </a:r>
            <a:r>
              <a:rPr lang="zh-TW" altLang="zh-TW" dirty="0"/>
              <a:t>像素的三個通道值之後，再組合成新的三張新的灰階</a:t>
            </a:r>
            <a:r>
              <a:rPr lang="zh-TW" altLang="zh-TW" dirty="0" smtClean="0"/>
              <a:t>圖片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zh-TW" altLang="zh-TW" dirty="0" smtClean="0"/>
              <a:t>如</a:t>
            </a:r>
            <a:r>
              <a:rPr lang="zh-TW" altLang="zh-TW" dirty="0"/>
              <a:t>：</a:t>
            </a:r>
            <a:r>
              <a:rPr lang="en-US" altLang="zh-TW" dirty="0"/>
              <a:t>R Channel Extraction</a:t>
            </a:r>
            <a:r>
              <a:rPr lang="zh-TW" altLang="zh-TW" dirty="0"/>
              <a:t>是把原始圖片的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通道值</a:t>
            </a:r>
            <a:r>
              <a:rPr lang="zh-TW" altLang="zh-TW" dirty="0" smtClean="0"/>
              <a:t>讀出</a:t>
            </a:r>
            <a:r>
              <a:rPr lang="zh-TW" altLang="zh-TW" dirty="0"/>
              <a:t>來後</a:t>
            </a:r>
            <a:r>
              <a:rPr lang="zh-TW" altLang="zh-TW" dirty="0" smtClean="0"/>
              <a:t>，</a:t>
            </a:r>
            <a:r>
              <a:rPr lang="zh-TW" altLang="en-US" dirty="0" smtClean="0"/>
              <a:t>設</a:t>
            </a:r>
            <a:r>
              <a:rPr lang="zh-TW" altLang="en-US" dirty="0"/>
              <a:t>為</a:t>
            </a:r>
            <a:r>
              <a:rPr lang="zh-TW" altLang="zh-TW" dirty="0" smtClean="0"/>
              <a:t>新</a:t>
            </a:r>
            <a:r>
              <a:rPr lang="zh-TW" altLang="zh-TW" dirty="0"/>
              <a:t>圖的</a:t>
            </a:r>
            <a:r>
              <a:rPr lang="en-US" altLang="zh-TW" dirty="0"/>
              <a:t>R</a:t>
            </a:r>
            <a:r>
              <a:rPr lang="zh-TW" altLang="zh-TW" dirty="0"/>
              <a:t>、</a:t>
            </a:r>
            <a:r>
              <a:rPr lang="en-US" altLang="zh-TW" dirty="0"/>
              <a:t>G</a:t>
            </a:r>
            <a:r>
              <a:rPr lang="zh-TW" altLang="zh-TW" dirty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三個通道</a:t>
            </a:r>
            <a:r>
              <a:rPr lang="zh-TW" altLang="zh-TW" dirty="0" smtClean="0"/>
              <a:t>值。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5" y="2133601"/>
            <a:ext cx="535170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251082" cy="3777622"/>
          </a:xfrm>
        </p:spPr>
        <p:txBody>
          <a:bodyPr/>
          <a:lstStyle/>
          <a:p>
            <a:r>
              <a:rPr lang="zh-TW" altLang="zh-TW" dirty="0" smtClean="0"/>
              <a:t>取出</a:t>
            </a:r>
            <a:r>
              <a:rPr lang="zh-TW" altLang="zh-TW" dirty="0"/>
              <a:t>像素的三個通道值之後，先</a:t>
            </a:r>
            <a:r>
              <a:rPr lang="zh-TW" altLang="zh-TW" dirty="0" smtClean="0"/>
              <a:t>計算</a:t>
            </a:r>
            <a:r>
              <a:rPr lang="zh-TW" altLang="en-US" dirty="0" smtClean="0"/>
              <a:t>出它們的</a:t>
            </a:r>
            <a:r>
              <a:rPr lang="zh-TW" altLang="zh-TW" dirty="0" smtClean="0"/>
              <a:t>平均</a:t>
            </a:r>
            <a:r>
              <a:rPr lang="zh-TW" altLang="en-US" dirty="0" smtClean="0"/>
              <a:t>值</a:t>
            </a:r>
            <a:r>
              <a:rPr lang="zh-TW" altLang="zh-TW" dirty="0" smtClean="0"/>
              <a:t>，</a:t>
            </a:r>
            <a:r>
              <a:rPr lang="zh-TW" altLang="zh-TW" dirty="0"/>
              <a:t>再</a:t>
            </a:r>
            <a:r>
              <a:rPr lang="zh-TW" altLang="zh-TW" dirty="0" smtClean="0"/>
              <a:t>以</a:t>
            </a:r>
            <a:r>
              <a:rPr lang="zh-TW" altLang="en-US" dirty="0" smtClean="0"/>
              <a:t>此</a:t>
            </a:r>
            <a:r>
              <a:rPr lang="zh-TW" altLang="zh-TW" dirty="0" smtClean="0"/>
              <a:t>平均值</a:t>
            </a:r>
            <a:r>
              <a:rPr lang="zh-TW" altLang="zh-TW" dirty="0"/>
              <a:t>組合新的灰階圖片。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94" y="2133600"/>
            <a:ext cx="53517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1538</TotalTime>
  <Words>612</Words>
  <Application>Microsoft Office PowerPoint</Application>
  <PresentationFormat>寬螢幕</PresentationFormat>
  <Paragraphs>103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Arial</vt:lpstr>
      <vt:lpstr>Cambria Math</vt:lpstr>
      <vt:lpstr>Century Gothic</vt:lpstr>
      <vt:lpstr>Wingdings 3</vt:lpstr>
      <vt:lpstr>絲縷</vt:lpstr>
      <vt:lpstr>Freshman Training Project </vt:lpstr>
      <vt:lpstr>Outline</vt:lpstr>
      <vt:lpstr>Introduction</vt:lpstr>
      <vt:lpstr>Introduction</vt:lpstr>
      <vt:lpstr>Method &amp; Result</vt:lpstr>
      <vt:lpstr>Method</vt:lpstr>
      <vt:lpstr>Interface</vt:lpstr>
      <vt:lpstr>Color Extraction</vt:lpstr>
      <vt:lpstr>Color Transformation</vt:lpstr>
      <vt:lpstr>Mean Filter</vt:lpstr>
      <vt:lpstr>Median Filter</vt:lpstr>
      <vt:lpstr>Histogram Equalization</vt:lpstr>
      <vt:lpstr>Thresholding</vt:lpstr>
      <vt:lpstr>Sobel Edge Detection</vt:lpstr>
      <vt:lpstr>Edge Overlapping</vt:lpstr>
      <vt:lpstr>Erosion</vt:lpstr>
      <vt:lpstr>Dilation</vt:lpstr>
      <vt:lpstr>Discussion</vt:lpstr>
      <vt:lpstr>Histogram Equalization of Color Image</vt:lpstr>
      <vt:lpstr>Kernel of Morphological Operator</vt:lpstr>
      <vt:lpstr>Kernel of Morphological Operator (cont.)</vt:lpstr>
      <vt:lpstr>Conclusion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VSLab</dc:creator>
  <cp:lastModifiedBy>VSLab</cp:lastModifiedBy>
  <cp:revision>58</cp:revision>
  <dcterms:created xsi:type="dcterms:W3CDTF">2017-08-22T02:16:50Z</dcterms:created>
  <dcterms:modified xsi:type="dcterms:W3CDTF">2017-09-06T05:29:21Z</dcterms:modified>
</cp:coreProperties>
</file>