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263" r:id="rId3"/>
    <p:sldId id="258" r:id="rId4"/>
    <p:sldId id="265" r:id="rId5"/>
    <p:sldId id="289" r:id="rId6"/>
    <p:sldId id="290" r:id="rId7"/>
    <p:sldId id="283" r:id="rId8"/>
    <p:sldId id="285" r:id="rId9"/>
    <p:sldId id="264" r:id="rId10"/>
    <p:sldId id="286" r:id="rId11"/>
    <p:sldId id="287" r:id="rId12"/>
    <p:sldId id="288" r:id="rId13"/>
    <p:sldId id="282" r:id="rId1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F5D2D-C031-4750-8B37-621EE3CB816A}" v="5" dt="2023-06-07T03:33:49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g .en" userId="58e32066d54741da" providerId="LiveId" clId="{5B2F5D2D-C031-4750-8B37-621EE3CB816A}"/>
    <pc:docChg chg="undo custSel addSld delSld modSld">
      <pc:chgData name="Ting .en" userId="58e32066d54741da" providerId="LiveId" clId="{5B2F5D2D-C031-4750-8B37-621EE3CB816A}" dt="2023-06-07T04:06:19.945" v="1672" actId="122"/>
      <pc:docMkLst>
        <pc:docMk/>
      </pc:docMkLst>
      <pc:sldChg chg="modSp mod">
        <pc:chgData name="Ting .en" userId="58e32066d54741da" providerId="LiveId" clId="{5B2F5D2D-C031-4750-8B37-621EE3CB816A}" dt="2023-06-07T03:33:32.275" v="151" actId="20577"/>
        <pc:sldMkLst>
          <pc:docMk/>
          <pc:sldMk cId="884327433" sldId="263"/>
        </pc:sldMkLst>
        <pc:spChg chg="mod">
          <ac:chgData name="Ting .en" userId="58e32066d54741da" providerId="LiveId" clId="{5B2F5D2D-C031-4750-8B37-621EE3CB816A}" dt="2023-06-07T03:33:18.853" v="126" actId="20577"/>
          <ac:spMkLst>
            <pc:docMk/>
            <pc:sldMk cId="884327433" sldId="263"/>
            <ac:spMk id="3" creationId="{11FCDB3D-D77D-A53E-6812-3197DA7A3434}"/>
          </ac:spMkLst>
        </pc:spChg>
        <pc:spChg chg="mod">
          <ac:chgData name="Ting .en" userId="58e32066d54741da" providerId="LiveId" clId="{5B2F5D2D-C031-4750-8B37-621EE3CB816A}" dt="2023-06-07T03:33:32.275" v="151" actId="20577"/>
          <ac:spMkLst>
            <pc:docMk/>
            <pc:sldMk cId="884327433" sldId="263"/>
            <ac:spMk id="11" creationId="{CBCC307D-F7A9-1355-C85D-C91B33C1BE9D}"/>
          </ac:spMkLst>
        </pc:spChg>
      </pc:sldChg>
      <pc:sldChg chg="addSp modSp mod">
        <pc:chgData name="Ting .en" userId="58e32066d54741da" providerId="LiveId" clId="{5B2F5D2D-C031-4750-8B37-621EE3CB816A}" dt="2023-06-07T01:08:01.532" v="6" actId="1076"/>
        <pc:sldMkLst>
          <pc:docMk/>
          <pc:sldMk cId="993119950" sldId="264"/>
        </pc:sldMkLst>
        <pc:picChg chg="add mod">
          <ac:chgData name="Ting .en" userId="58e32066d54741da" providerId="LiveId" clId="{5B2F5D2D-C031-4750-8B37-621EE3CB816A}" dt="2023-06-07T01:08:01.532" v="6" actId="1076"/>
          <ac:picMkLst>
            <pc:docMk/>
            <pc:sldMk cId="993119950" sldId="264"/>
            <ac:picMk id="4" creationId="{E0A476A9-EA37-D362-25D4-1D24A574D969}"/>
          </ac:picMkLst>
        </pc:picChg>
      </pc:sldChg>
      <pc:sldChg chg="modSp mod">
        <pc:chgData name="Ting .en" userId="58e32066d54741da" providerId="LiveId" clId="{5B2F5D2D-C031-4750-8B37-621EE3CB816A}" dt="2023-06-07T01:12:42.540" v="10" actId="20577"/>
        <pc:sldMkLst>
          <pc:docMk/>
          <pc:sldMk cId="1378228381" sldId="283"/>
        </pc:sldMkLst>
        <pc:spChg chg="mod">
          <ac:chgData name="Ting .en" userId="58e32066d54741da" providerId="LiveId" clId="{5B2F5D2D-C031-4750-8B37-621EE3CB816A}" dt="2023-06-07T01:12:42.540" v="10" actId="20577"/>
          <ac:spMkLst>
            <pc:docMk/>
            <pc:sldMk cId="1378228381" sldId="283"/>
            <ac:spMk id="4" creationId="{023839FE-8B30-820A-74EF-EE91BE9AC32B}"/>
          </ac:spMkLst>
        </pc:spChg>
      </pc:sldChg>
      <pc:sldChg chg="modSp mod">
        <pc:chgData name="Ting .en" userId="58e32066d54741da" providerId="LiveId" clId="{5B2F5D2D-C031-4750-8B37-621EE3CB816A}" dt="2023-06-07T03:41:22.156" v="217" actId="1076"/>
        <pc:sldMkLst>
          <pc:docMk/>
          <pc:sldMk cId="4223810515" sldId="286"/>
        </pc:sldMkLst>
        <pc:picChg chg="mod">
          <ac:chgData name="Ting .en" userId="58e32066d54741da" providerId="LiveId" clId="{5B2F5D2D-C031-4750-8B37-621EE3CB816A}" dt="2023-06-07T03:41:22.156" v="217" actId="1076"/>
          <ac:picMkLst>
            <pc:docMk/>
            <pc:sldMk cId="4223810515" sldId="286"/>
            <ac:picMk id="4" creationId="{E0198CCE-73FA-A883-F137-C0076BCFDEE2}"/>
          </ac:picMkLst>
        </pc:picChg>
      </pc:sldChg>
      <pc:sldChg chg="addSp modSp mod">
        <pc:chgData name="Ting .en" userId="58e32066d54741da" providerId="LiveId" clId="{5B2F5D2D-C031-4750-8B37-621EE3CB816A}" dt="2023-06-07T03:30:17.439" v="120" actId="20577"/>
        <pc:sldMkLst>
          <pc:docMk/>
          <pc:sldMk cId="3526272188" sldId="287"/>
        </pc:sldMkLst>
        <pc:spChg chg="mod">
          <ac:chgData name="Ting .en" userId="58e32066d54741da" providerId="LiveId" clId="{5B2F5D2D-C031-4750-8B37-621EE3CB816A}" dt="2023-06-07T01:29:09.245" v="81" actId="14100"/>
          <ac:spMkLst>
            <pc:docMk/>
            <pc:sldMk cId="3526272188" sldId="287"/>
            <ac:spMk id="2" creationId="{E3762773-3065-E1B2-83A3-71D3CDC4A89B}"/>
          </ac:spMkLst>
        </pc:spChg>
        <pc:spChg chg="add mod">
          <ac:chgData name="Ting .en" userId="58e32066d54741da" providerId="LiveId" clId="{5B2F5D2D-C031-4750-8B37-621EE3CB816A}" dt="2023-06-07T03:30:17.439" v="120" actId="20577"/>
          <ac:spMkLst>
            <pc:docMk/>
            <pc:sldMk cId="3526272188" sldId="287"/>
            <ac:spMk id="3" creationId="{0C37E236-EDBD-5DCA-122B-4AF05B3924A6}"/>
          </ac:spMkLst>
        </pc:spChg>
      </pc:sldChg>
      <pc:sldChg chg="modSp add mod">
        <pc:chgData name="Ting .en" userId="58e32066d54741da" providerId="LiveId" clId="{5B2F5D2D-C031-4750-8B37-621EE3CB816A}" dt="2023-06-07T04:06:19.945" v="1672" actId="122"/>
        <pc:sldMkLst>
          <pc:docMk/>
          <pc:sldMk cId="1621455091" sldId="288"/>
        </pc:sldMkLst>
        <pc:spChg chg="mod">
          <ac:chgData name="Ting .en" userId="58e32066d54741da" providerId="LiveId" clId="{5B2F5D2D-C031-4750-8B37-621EE3CB816A}" dt="2023-06-07T03:33:55.181" v="172" actId="20577"/>
          <ac:spMkLst>
            <pc:docMk/>
            <pc:sldMk cId="1621455091" sldId="288"/>
            <ac:spMk id="2" creationId="{E3762773-3065-E1B2-83A3-71D3CDC4A89B}"/>
          </ac:spMkLst>
        </pc:spChg>
        <pc:spChg chg="mod">
          <ac:chgData name="Ting .en" userId="58e32066d54741da" providerId="LiveId" clId="{5B2F5D2D-C031-4750-8B37-621EE3CB816A}" dt="2023-06-07T04:06:19.945" v="1672" actId="122"/>
          <ac:spMkLst>
            <pc:docMk/>
            <pc:sldMk cId="1621455091" sldId="288"/>
            <ac:spMk id="4" creationId="{023839FE-8B30-820A-74EF-EE91BE9AC32B}"/>
          </ac:spMkLst>
        </pc:spChg>
      </pc:sldChg>
      <pc:sldChg chg="addSp delSp add del setBg delDesignElem">
        <pc:chgData name="Ting .en" userId="58e32066d54741da" providerId="LiveId" clId="{5B2F5D2D-C031-4750-8B37-621EE3CB816A}" dt="2023-06-07T03:33:49.717" v="154"/>
        <pc:sldMkLst>
          <pc:docMk/>
          <pc:sldMk cId="2918460470" sldId="288"/>
        </pc:sldMkLst>
        <pc:spChg chg="add del">
          <ac:chgData name="Ting .en" userId="58e32066d54741da" providerId="LiveId" clId="{5B2F5D2D-C031-4750-8B37-621EE3CB816A}" dt="2023-06-07T03:33:49.717" v="154"/>
          <ac:spMkLst>
            <pc:docMk/>
            <pc:sldMk cId="2918460470" sldId="288"/>
            <ac:spMk id="29" creationId="{6A027DD1-A31E-4BED-83B8-ED31F386F011}"/>
          </ac:spMkLst>
        </pc:spChg>
        <pc:spChg chg="add del">
          <ac:chgData name="Ting .en" userId="58e32066d54741da" providerId="LiveId" clId="{5B2F5D2D-C031-4750-8B37-621EE3CB816A}" dt="2023-06-07T03:33:49.717" v="154"/>
          <ac:spMkLst>
            <pc:docMk/>
            <pc:sldMk cId="2918460470" sldId="288"/>
            <ac:spMk id="31" creationId="{961C2FB6-1414-4D9D-BE7A-1FF2A7AAEC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6E871-50A9-472A-80B7-A517232A5EFF}" type="datetimeFigureOut">
              <a:t>2023/7/23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C86B8-393D-440B-97D3-0E277F4124BC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0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為什麼我們要選擇這個主題</a:t>
            </a:r>
            <a:endParaRPr lang="zh-TW"/>
          </a:p>
          <a:p>
            <a:r>
              <a:rPr lang="zh-TW" altLang="en-US">
                <a:ea typeface="新細明體"/>
              </a:rPr>
              <a:t>角色定位</a:t>
            </a:r>
            <a:r>
              <a:rPr lang="en-US" altLang="zh-TW">
                <a:ea typeface="新細明體"/>
              </a:rPr>
              <a:t>-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是什麼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全亞洲第一個紀錄片線上影音平台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影片內容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紀錄片、經典片、短片</a:t>
            </a:r>
            <a:r>
              <a:rPr lang="en-US" altLang="zh-TW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經典片大多都是修復版的影片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2022</a:t>
            </a:r>
            <a:r>
              <a:rPr lang="zh-TW">
                <a:ea typeface="新細明體"/>
              </a:rPr>
              <a:t>接收到</a:t>
            </a:r>
            <a:r>
              <a:rPr lang="en-US" altLang="zh-TW" err="1">
                <a:ea typeface="新細明體"/>
              </a:rPr>
              <a:t>giloo</a:t>
            </a:r>
            <a:r>
              <a:rPr lang="zh-TW">
                <a:ea typeface="新細明體"/>
              </a:rPr>
              <a:t>公司委託分析</a:t>
            </a:r>
            <a:r>
              <a:rPr lang="en-US" altLang="zh-TW">
                <a:ea typeface="新細明體"/>
              </a:rPr>
              <a:t>Netflix</a:t>
            </a:r>
            <a:r>
              <a:rPr lang="zh-TW">
                <a:ea typeface="新細明體"/>
              </a:rPr>
              <a:t>及IMDB的</a:t>
            </a:r>
            <a:endParaRPr lang="zh-TW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</a:rPr>
              <a:t>分析IDBM及netflix的影片類型來給Giloo一些策略的建議</a:t>
            </a:r>
            <a:endParaRPr lang="zh-TW" altLang="en-US" dirty="0" err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C86B8-393D-440B-97D3-0E277F4124BC}" type="slidenum"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資料選擇</a:t>
            </a:r>
            <a:endParaRPr lang="zh-TW"/>
          </a:p>
          <a:p>
            <a:r>
              <a:rPr lang="en-US" altLang="zh-TW">
                <a:ea typeface="新細明體"/>
              </a:rPr>
              <a:t>Giloo</a:t>
            </a:r>
            <a:endParaRPr lang="zh-TW">
              <a:ea typeface="新細明體"/>
            </a:endParaRPr>
          </a:p>
          <a:p>
            <a:r>
              <a:rPr lang="en-US" altLang="zh-TW">
                <a:ea typeface="新細明體"/>
              </a:rPr>
              <a:t>Netflix2008-2021</a:t>
            </a:r>
            <a:r>
              <a:rPr lang="zh-TW" altLang="en-US">
                <a:ea typeface="新細明體"/>
              </a:rPr>
              <a:t>年全球的上片分析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Kaggle-Netflixs、IMDB</a:t>
            </a:r>
            <a:r>
              <a:rPr lang="zh-TW" altLang="en-US">
                <a:ea typeface="新細明體"/>
              </a:rPr>
              <a:t>資料</a:t>
            </a:r>
            <a:endParaRPr lang="zh-TW">
              <a:ea typeface="新細明體"/>
            </a:endParaRPr>
          </a:p>
          <a:p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C86B8-393D-440B-97D3-0E277F4124BC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3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為什麼我們要選擇這個主題</a:t>
            </a:r>
            <a:endParaRPr lang="zh-TW"/>
          </a:p>
          <a:p>
            <a:r>
              <a:rPr lang="zh-TW" altLang="en-US">
                <a:ea typeface="新細明體"/>
              </a:rPr>
              <a:t>角色定位</a:t>
            </a:r>
            <a:r>
              <a:rPr lang="en-US" altLang="zh-TW">
                <a:ea typeface="新細明體"/>
              </a:rPr>
              <a:t>-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是什麼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全亞洲第一個紀錄片線上影音平台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影片內容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紀錄片、經典片、短片</a:t>
            </a:r>
            <a:r>
              <a:rPr lang="en-US" altLang="zh-TW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經典片大多都是修復版的影片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2022</a:t>
            </a:r>
            <a:r>
              <a:rPr lang="zh-TW">
                <a:ea typeface="新細明體"/>
              </a:rPr>
              <a:t>接收到</a:t>
            </a:r>
            <a:r>
              <a:rPr lang="en-US" altLang="zh-TW" err="1">
                <a:ea typeface="新細明體"/>
              </a:rPr>
              <a:t>giloo</a:t>
            </a:r>
            <a:r>
              <a:rPr lang="zh-TW">
                <a:ea typeface="新細明體"/>
              </a:rPr>
              <a:t>公司委託分析</a:t>
            </a:r>
            <a:r>
              <a:rPr lang="en-US" altLang="zh-TW">
                <a:ea typeface="新細明體"/>
              </a:rPr>
              <a:t>Netflix</a:t>
            </a:r>
            <a:r>
              <a:rPr lang="zh-TW">
                <a:ea typeface="新細明體"/>
              </a:rPr>
              <a:t>及IMDB的</a:t>
            </a:r>
            <a:endParaRPr lang="zh-TW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</a:rPr>
              <a:t>分析IDBM及netflix的影片類型來給Giloo一些策略的建議</a:t>
            </a:r>
            <a:endParaRPr lang="zh-TW" altLang="en-US" dirty="0" err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C86B8-393D-440B-97D3-0E277F4124B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280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為什麼我們要選擇這個主題</a:t>
            </a:r>
            <a:endParaRPr lang="zh-TW"/>
          </a:p>
          <a:p>
            <a:r>
              <a:rPr lang="zh-TW" altLang="en-US">
                <a:ea typeface="新細明體"/>
              </a:rPr>
              <a:t>角色定位</a:t>
            </a:r>
            <a:r>
              <a:rPr lang="en-US" altLang="zh-TW">
                <a:ea typeface="新細明體"/>
              </a:rPr>
              <a:t>-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是什麼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全亞洲第一個紀錄片線上影音平台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影片內容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紀錄片、經典片、短片</a:t>
            </a:r>
            <a:r>
              <a:rPr lang="en-US" altLang="zh-TW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經典片大多都是修復版的影片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2022</a:t>
            </a:r>
            <a:r>
              <a:rPr lang="zh-TW">
                <a:ea typeface="新細明體"/>
              </a:rPr>
              <a:t>接收到</a:t>
            </a:r>
            <a:r>
              <a:rPr lang="en-US" altLang="zh-TW" err="1">
                <a:ea typeface="新細明體"/>
              </a:rPr>
              <a:t>giloo</a:t>
            </a:r>
            <a:r>
              <a:rPr lang="zh-TW">
                <a:ea typeface="新細明體"/>
              </a:rPr>
              <a:t>公司委託分析</a:t>
            </a:r>
            <a:r>
              <a:rPr lang="en-US" altLang="zh-TW">
                <a:ea typeface="新細明體"/>
              </a:rPr>
              <a:t>Netflix</a:t>
            </a:r>
            <a:r>
              <a:rPr lang="zh-TW">
                <a:ea typeface="新細明體"/>
              </a:rPr>
              <a:t>及IMDB的</a:t>
            </a:r>
            <a:endParaRPr lang="zh-TW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</a:rPr>
              <a:t>分析IDBM及netflix的影片類型來給Giloo一些策略的建議</a:t>
            </a:r>
            <a:endParaRPr lang="zh-TW" altLang="en-US" dirty="0" err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C86B8-393D-440B-97D3-0E277F4124B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77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為什麼我們要選擇這個主題</a:t>
            </a:r>
            <a:endParaRPr lang="zh-TW"/>
          </a:p>
          <a:p>
            <a:r>
              <a:rPr lang="zh-TW" altLang="en-US">
                <a:ea typeface="新細明體"/>
              </a:rPr>
              <a:t>角色定位</a:t>
            </a:r>
            <a:r>
              <a:rPr lang="en-US" altLang="zh-TW">
                <a:ea typeface="新細明體"/>
              </a:rPr>
              <a:t>-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是什麼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全亞洲第一個紀錄片線上影音平台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影片內容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紀錄片、經典片、短片</a:t>
            </a:r>
            <a:r>
              <a:rPr lang="en-US" altLang="zh-TW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經典片大多都是修復版的影片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2022</a:t>
            </a:r>
            <a:r>
              <a:rPr lang="zh-TW">
                <a:ea typeface="新細明體"/>
              </a:rPr>
              <a:t>接收到</a:t>
            </a:r>
            <a:r>
              <a:rPr lang="en-US" altLang="zh-TW" err="1">
                <a:ea typeface="新細明體"/>
              </a:rPr>
              <a:t>giloo</a:t>
            </a:r>
            <a:r>
              <a:rPr lang="zh-TW">
                <a:ea typeface="新細明體"/>
              </a:rPr>
              <a:t>公司委託分析</a:t>
            </a:r>
            <a:r>
              <a:rPr lang="en-US" altLang="zh-TW">
                <a:ea typeface="新細明體"/>
              </a:rPr>
              <a:t>Netflix</a:t>
            </a:r>
            <a:r>
              <a:rPr lang="zh-TW">
                <a:ea typeface="新細明體"/>
              </a:rPr>
              <a:t>及IMDB的</a:t>
            </a:r>
            <a:endParaRPr lang="zh-TW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</a:rPr>
              <a:t>分析IDBM及netflix的影片類型來給Giloo一些策略的建議</a:t>
            </a:r>
            <a:endParaRPr lang="zh-TW" altLang="en-US" dirty="0" err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C86B8-393D-440B-97D3-0E277F4124B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45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為什麼我們要選擇這個主題</a:t>
            </a:r>
            <a:endParaRPr lang="zh-TW"/>
          </a:p>
          <a:p>
            <a:r>
              <a:rPr lang="zh-TW" altLang="en-US">
                <a:ea typeface="新細明體"/>
              </a:rPr>
              <a:t>角色定位</a:t>
            </a:r>
            <a:r>
              <a:rPr lang="en-US" altLang="zh-TW">
                <a:ea typeface="新細明體"/>
              </a:rPr>
              <a:t>-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是什麼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全亞洲第一個紀錄片線上影音平台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影片內容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紀錄片、經典片、短片</a:t>
            </a:r>
            <a:r>
              <a:rPr lang="en-US" altLang="zh-TW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經典片大多都是修復版的影片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2022</a:t>
            </a:r>
            <a:r>
              <a:rPr lang="zh-TW">
                <a:ea typeface="新細明體"/>
              </a:rPr>
              <a:t>接收到</a:t>
            </a:r>
            <a:r>
              <a:rPr lang="en-US" altLang="zh-TW" err="1">
                <a:ea typeface="新細明體"/>
              </a:rPr>
              <a:t>giloo</a:t>
            </a:r>
            <a:r>
              <a:rPr lang="zh-TW">
                <a:ea typeface="新細明體"/>
              </a:rPr>
              <a:t>公司委託分析</a:t>
            </a:r>
            <a:r>
              <a:rPr lang="en-US" altLang="zh-TW">
                <a:ea typeface="新細明體"/>
              </a:rPr>
              <a:t>Netflix</a:t>
            </a:r>
            <a:r>
              <a:rPr lang="zh-TW">
                <a:ea typeface="新細明體"/>
              </a:rPr>
              <a:t>及IMDB的</a:t>
            </a:r>
            <a:endParaRPr lang="zh-TW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</a:rPr>
              <a:t>分析IDBM及netflix的影片類型來給Giloo一些策略的建議</a:t>
            </a:r>
            <a:endParaRPr lang="zh-TW" altLang="en-US" dirty="0" err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C86B8-393D-440B-97D3-0E277F4124B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55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為什麼我們要選擇這個主題</a:t>
            </a:r>
            <a:endParaRPr lang="zh-TW"/>
          </a:p>
          <a:p>
            <a:r>
              <a:rPr lang="zh-TW" altLang="en-US">
                <a:ea typeface="新細明體"/>
              </a:rPr>
              <a:t>角色定位</a:t>
            </a:r>
            <a:r>
              <a:rPr lang="en-US" altLang="zh-TW">
                <a:ea typeface="新細明體"/>
              </a:rPr>
              <a:t>-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是什麼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全亞洲第一個紀錄片線上影音平台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影片內容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紀錄片、經典片、短片</a:t>
            </a:r>
            <a:r>
              <a:rPr lang="en-US" altLang="zh-TW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經典片大多都是修復版的影片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2022</a:t>
            </a:r>
            <a:r>
              <a:rPr lang="zh-TW">
                <a:ea typeface="新細明體"/>
              </a:rPr>
              <a:t>接收到</a:t>
            </a:r>
            <a:r>
              <a:rPr lang="en-US" altLang="zh-TW" err="1">
                <a:ea typeface="新細明體"/>
              </a:rPr>
              <a:t>giloo</a:t>
            </a:r>
            <a:r>
              <a:rPr lang="zh-TW">
                <a:ea typeface="新細明體"/>
              </a:rPr>
              <a:t>公司委託分析</a:t>
            </a:r>
            <a:r>
              <a:rPr lang="en-US" altLang="zh-TW">
                <a:ea typeface="新細明體"/>
              </a:rPr>
              <a:t>Netflix</a:t>
            </a:r>
            <a:r>
              <a:rPr lang="zh-TW">
                <a:ea typeface="新細明體"/>
              </a:rPr>
              <a:t>及IMDB的</a:t>
            </a:r>
            <a:endParaRPr lang="zh-TW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</a:rPr>
              <a:t>分析IDBM及netflix的影片類型來給Giloo一些策略的建議</a:t>
            </a:r>
            <a:endParaRPr lang="zh-TW" altLang="en-US" dirty="0" err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C86B8-393D-440B-97D3-0E277F4124B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70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為什麼我們要選擇這個主題</a:t>
            </a:r>
            <a:endParaRPr lang="zh-TW"/>
          </a:p>
          <a:p>
            <a:r>
              <a:rPr lang="zh-TW" altLang="en-US">
                <a:ea typeface="新細明體"/>
              </a:rPr>
              <a:t>角色定位</a:t>
            </a:r>
            <a:r>
              <a:rPr lang="en-US" altLang="zh-TW">
                <a:ea typeface="新細明體"/>
              </a:rPr>
              <a:t>-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是什麼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全亞洲第一個紀錄片線上影音平台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影片內容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紀錄片、經典片、短片</a:t>
            </a:r>
            <a:r>
              <a:rPr lang="en-US" altLang="zh-TW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經典片大多都是修復版的影片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2022</a:t>
            </a:r>
            <a:r>
              <a:rPr lang="zh-TW">
                <a:ea typeface="新細明體"/>
              </a:rPr>
              <a:t>接收到</a:t>
            </a:r>
            <a:r>
              <a:rPr lang="en-US" altLang="zh-TW" err="1">
                <a:ea typeface="新細明體"/>
              </a:rPr>
              <a:t>giloo</a:t>
            </a:r>
            <a:r>
              <a:rPr lang="zh-TW">
                <a:ea typeface="新細明體"/>
              </a:rPr>
              <a:t>公司委託分析</a:t>
            </a:r>
            <a:r>
              <a:rPr lang="en-US" altLang="zh-TW">
                <a:ea typeface="新細明體"/>
              </a:rPr>
              <a:t>Netflix</a:t>
            </a:r>
            <a:r>
              <a:rPr lang="zh-TW">
                <a:ea typeface="新細明體"/>
              </a:rPr>
              <a:t>及IMDB的</a:t>
            </a:r>
            <a:endParaRPr lang="zh-TW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</a:rPr>
              <a:t>分析IDBM及netflix的影片類型來給Giloo一些策略的建議</a:t>
            </a:r>
            <a:endParaRPr lang="zh-TW" altLang="en-US" dirty="0" err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C86B8-393D-440B-97D3-0E277F4124B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2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7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3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6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4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71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gchia10/group8_python_cla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lab.research.google.com/drive/14AJ3CYglFOVZQSh0xTyKkJI3PDHCgOqD#scrollTo=FDCFu8noRWL4" TargetMode="External"/><Relationship Id="rId4" Type="http://schemas.openxmlformats.org/officeDocument/2006/relationships/hyperlink" Target="https://github.com/yangchia10/group8_python_class/tree/mast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367089D-960D-4A84-8D96-E7C43B7A5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4D637-D347-4177-D54C-938ACD9BA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297" y="2108918"/>
            <a:ext cx="4572000" cy="1116168"/>
          </a:xfrm>
        </p:spPr>
        <p:txBody>
          <a:bodyPr anchor="t">
            <a:normAutofit/>
          </a:bodyPr>
          <a:lstStyle/>
          <a:p>
            <a:pPr algn="ctr"/>
            <a:r>
              <a:rPr lang="en-US" dirty="0" err="1"/>
              <a:t>Python大數據班</a:t>
            </a:r>
            <a:br>
              <a:rPr lang="en-US" dirty="0"/>
            </a:br>
            <a:r>
              <a:rPr lang="en-US" dirty="0" err="1"/>
              <a:t>就業指南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4D0AA-A1FF-DC22-5C63-753BF5731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350"/>
            <a:ext cx="4572000" cy="7893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TW" sz="1400" dirty="0"/>
              <a:t>第</a:t>
            </a:r>
            <a:r>
              <a:rPr lang="en-US" altLang="zh-TW" sz="1400" dirty="0"/>
              <a:t>8</a:t>
            </a:r>
            <a:r>
              <a:rPr lang="zh-TW" altLang="en-US" sz="1400" dirty="0"/>
              <a:t>組</a:t>
            </a:r>
            <a:endParaRPr lang="en-US" altLang="zh-TW" sz="1400" dirty="0"/>
          </a:p>
          <a:p>
            <a:pPr>
              <a:lnSpc>
                <a:spcPct val="120000"/>
              </a:lnSpc>
            </a:pPr>
            <a:r>
              <a:rPr lang="zh-TW" altLang="en-US" sz="1400" dirty="0"/>
              <a:t>高宇震・薛定</a:t>
            </a:r>
            <a:endParaRPr lang="en-US" altLang="zh-TW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400" dirty="0"/>
              <a:t>陳廷恩・楊豐嘉</a:t>
            </a:r>
            <a:endParaRPr lang="en-TW" altLang="zh-TW" sz="14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FF51F5D-4685-49E9-A917-F72705071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1776" y="1256820"/>
            <a:ext cx="4336744" cy="433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5CD13F7-3096-1121-4748-0BB973100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07"/>
          <a:stretch/>
        </p:blipFill>
        <p:spPr>
          <a:xfrm>
            <a:off x="7321175" y="2138747"/>
            <a:ext cx="2945487" cy="258003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0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8113679" cy="103421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概念延伸</a:t>
            </a:r>
            <a:r>
              <a:rPr lang="zh-TW" altLang="en-US" dirty="0">
                <a:solidFill>
                  <a:schemeClr val="bg1"/>
                </a:solidFill>
              </a:rPr>
              <a:t> －用機器學習預測職缺需求技能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0198CCE-73FA-A883-F137-C0076BCFD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5"/>
          <a:stretch/>
        </p:blipFill>
        <p:spPr>
          <a:xfrm>
            <a:off x="2398374" y="2093076"/>
            <a:ext cx="7391400" cy="37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1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7830344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小組專案連結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39FE-8B30-820A-74EF-EE91BE9AC32B}"/>
              </a:ext>
            </a:extLst>
          </p:cNvPr>
          <p:cNvSpPr txBox="1"/>
          <p:nvPr/>
        </p:nvSpPr>
        <p:spPr>
          <a:xfrm>
            <a:off x="1429566" y="2533695"/>
            <a:ext cx="9221262" cy="277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Char char="-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C37E236-EDBD-5DCA-122B-4AF05B3924A6}"/>
              </a:ext>
            </a:extLst>
          </p:cNvPr>
          <p:cNvSpPr txBox="1"/>
          <p:nvPr/>
        </p:nvSpPr>
        <p:spPr>
          <a:xfrm>
            <a:off x="1581966" y="2686095"/>
            <a:ext cx="9221262" cy="277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zh-TW" altLang="en-US" sz="2400" dirty="0">
                <a:solidFill>
                  <a:srgbClr val="BF5F3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</a:t>
            </a:r>
            <a:r>
              <a:rPr lang="en-US" sz="2400" dirty="0">
                <a:solidFill>
                  <a:srgbClr val="C00000"/>
                </a:solidFill>
                <a:hlinkClick r:id="rId4"/>
              </a:rPr>
              <a:t>GitHub Project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zh-TW" altLang="en-US" sz="2400" dirty="0">
                <a:solidFill>
                  <a:srgbClr val="C00000"/>
                </a:solidFill>
                <a:hlinkClick r:id="rId5"/>
              </a:rPr>
              <a:t>*</a:t>
            </a:r>
            <a:r>
              <a:rPr lang="en-US" altLang="zh-TW" sz="2400" dirty="0">
                <a:solidFill>
                  <a:srgbClr val="C00000"/>
                </a:solidFill>
                <a:hlinkClick r:id="rId5"/>
              </a:rPr>
              <a:t>Colab Machine Learning</a:t>
            </a:r>
            <a:endParaRPr lang="en-US" altLang="zh-TW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7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4827799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結論與建議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39FE-8B30-820A-74EF-EE91BE9AC32B}"/>
              </a:ext>
            </a:extLst>
          </p:cNvPr>
          <p:cNvSpPr txBox="1"/>
          <p:nvPr/>
        </p:nvSpPr>
        <p:spPr>
          <a:xfrm>
            <a:off x="868993" y="2146582"/>
            <a:ext cx="10450161" cy="38829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資料分析師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Char char="-"/>
              <a:tabLst/>
              <a:defRPr/>
            </a:pP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工作內容關鍵字</a:t>
            </a: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: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 分析數據</a:t>
            </a: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, 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相關經驗</a:t>
            </a: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,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 專案管理</a:t>
            </a:r>
            <a:endParaRPr lang="en-US" altLang="zh-TW" sz="1900" dirty="0">
              <a:solidFill>
                <a:schemeClr val="bg1"/>
              </a:solidFill>
              <a:latin typeface="Trade Gothic Next Light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        </a:t>
            </a: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&gt;&gt;&gt;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 普遍要求</a:t>
            </a:r>
            <a:r>
              <a:rPr lang="en-US" altLang="zh-TW" sz="1900" dirty="0">
                <a:solidFill>
                  <a:srgbClr val="C00000"/>
                </a:solidFill>
                <a:latin typeface="Trade Gothic Next Light"/>
              </a:rPr>
              <a:t>2</a:t>
            </a:r>
            <a:r>
              <a:rPr lang="zh-TW" altLang="en-US" sz="1900" dirty="0">
                <a:solidFill>
                  <a:srgbClr val="C00000"/>
                </a:solidFill>
                <a:latin typeface="Trade Gothic Next Light"/>
              </a:rPr>
              <a:t>年工作經驗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，除需求專業能力外，亦需有良好的專案管理和團隊能力</a:t>
            </a:r>
            <a:endParaRPr lang="en-US" altLang="zh-TW" sz="1900" dirty="0">
              <a:solidFill>
                <a:schemeClr val="bg1"/>
              </a:solidFill>
              <a:latin typeface="Trade Gothic Next Ligh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Char char="-"/>
              <a:tabLst/>
              <a:defRPr/>
            </a:pP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談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薪方式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: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63%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面議，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33%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月薪</a:t>
            </a:r>
            <a:endParaRPr lang="en-US" altLang="zh-TW" sz="1900" dirty="0">
              <a:solidFill>
                <a:schemeClr val="bg1"/>
              </a:solidFill>
              <a:latin typeface="Trade Gothic Next Light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      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&gt;&gt;&gt; 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談薪水空間大，以班上多數同學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0~2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年相關工作經驗為例，建議以平均給薪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––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 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月薪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50,000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––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為參考基準</a:t>
            </a:r>
            <a:endParaRPr kumimoji="0" lang="en-US" altLang="zh-TW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Char char="-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語言要求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: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47%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要求英文</a:t>
            </a:r>
            <a:endParaRPr kumimoji="0" lang="en-US" altLang="zh-TW" sz="19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      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&gt;&gt;&gt; 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想找尋相關工作可以精進英文能力；若擔心語言能力，也可以從不需英文的工作練功，增加專業能力</a:t>
            </a:r>
            <a:endParaRPr lang="en-US" altLang="zh-TW" sz="1900" dirty="0">
              <a:solidFill>
                <a:schemeClr val="bg1"/>
              </a:solidFill>
              <a:latin typeface="Trade Gothic Next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Char char="-"/>
              <a:tabLst/>
              <a:defRPr/>
            </a:pP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擅長工具</a:t>
            </a: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: </a:t>
            </a:r>
            <a:r>
              <a:rPr lang="en-US" altLang="zh-TW" sz="1900" dirty="0">
                <a:solidFill>
                  <a:srgbClr val="C00000"/>
                </a:solidFill>
                <a:latin typeface="Trade Gothic Next Light"/>
              </a:rPr>
              <a:t>MS SQL, Python, Excel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 ；工作技能</a:t>
            </a: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: </a:t>
            </a:r>
            <a:r>
              <a:rPr lang="zh-TW" altLang="en-US" sz="1900" dirty="0">
                <a:solidFill>
                  <a:srgbClr val="C00000"/>
                </a:solidFill>
                <a:latin typeface="Trade Gothic Next Light"/>
              </a:rPr>
              <a:t>資料庫軟體應用</a:t>
            </a:r>
            <a:r>
              <a:rPr lang="en-US" altLang="zh-TW" sz="1900" dirty="0">
                <a:solidFill>
                  <a:srgbClr val="C00000"/>
                </a:solidFill>
                <a:latin typeface="Trade Gothic Next Light"/>
              </a:rPr>
              <a:t>, </a:t>
            </a:r>
            <a:r>
              <a:rPr lang="zh-TW" altLang="en-US" sz="1900" dirty="0">
                <a:solidFill>
                  <a:srgbClr val="C00000"/>
                </a:solidFill>
                <a:latin typeface="Trade Gothic Next Light"/>
              </a:rPr>
              <a:t>資料庫程式設計</a:t>
            </a:r>
            <a:r>
              <a:rPr lang="en-US" altLang="zh-TW" sz="1900" dirty="0">
                <a:solidFill>
                  <a:srgbClr val="C00000"/>
                </a:solidFill>
                <a:latin typeface="Trade Gothic Next Light"/>
              </a:rPr>
              <a:t>, </a:t>
            </a:r>
            <a:r>
              <a:rPr lang="zh-TW" altLang="en-US" sz="1900" dirty="0">
                <a:solidFill>
                  <a:srgbClr val="C00000"/>
                </a:solidFill>
                <a:latin typeface="Trade Gothic Next Light"/>
              </a:rPr>
              <a:t>軟體程式設計</a:t>
            </a:r>
            <a:endParaRPr lang="en-US" altLang="zh-TW" sz="1900" dirty="0">
              <a:solidFill>
                <a:srgbClr val="C00000"/>
              </a:solidFill>
              <a:latin typeface="Trade Gothic Next Light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        &gt;&gt;&gt; 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學期前半段為基本功打底，後半段教授資料庫相關技能時需用心學習</a:t>
            </a:r>
            <a:endParaRPr kumimoji="0" lang="en-US" altLang="zh-TW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45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D637-D347-4177-D54C-938ACD9BA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4272"/>
            <a:ext cx="4572000" cy="789300"/>
          </a:xfrm>
        </p:spPr>
        <p:txBody>
          <a:bodyPr anchor="t">
            <a:normAutofit/>
          </a:bodyPr>
          <a:lstStyle/>
          <a:p>
            <a:r>
              <a:rPr lang="en-US" dirty="0"/>
              <a:t>T</a:t>
            </a:r>
            <a:r>
              <a:rPr lang="en-TW" dirty="0"/>
              <a:t>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4D0AA-A1FF-DC22-5C63-753BF5731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350"/>
            <a:ext cx="4572000" cy="7893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TW" sz="1400" dirty="0"/>
              <a:t>第</a:t>
            </a:r>
            <a:r>
              <a:rPr lang="en-US" altLang="zh-TW" sz="1400" dirty="0"/>
              <a:t>8</a:t>
            </a:r>
            <a:r>
              <a:rPr lang="zh-TW" altLang="en-US" sz="1400" dirty="0"/>
              <a:t>組</a:t>
            </a:r>
            <a:endParaRPr lang="en-US" altLang="zh-TW" sz="1400" dirty="0"/>
          </a:p>
          <a:p>
            <a:pPr>
              <a:lnSpc>
                <a:spcPct val="120000"/>
              </a:lnSpc>
            </a:pPr>
            <a:r>
              <a:rPr lang="zh-TW" altLang="en-US" sz="1400" dirty="0"/>
              <a:t>高宇震・薛定</a:t>
            </a:r>
            <a:endParaRPr lang="en-US" altLang="zh-TW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400" dirty="0"/>
              <a:t>陳廷恩・楊豐嘉</a:t>
            </a:r>
            <a:endParaRPr lang="en-TW" altLang="zh-TW" sz="1400" dirty="0"/>
          </a:p>
        </p:txBody>
      </p:sp>
      <p:pic>
        <p:nvPicPr>
          <p:cNvPr id="10" name="Picture 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5CD13F7-3096-1121-4748-0BB973100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07"/>
          <a:stretch/>
        </p:blipFill>
        <p:spPr>
          <a:xfrm>
            <a:off x="7321175" y="2138747"/>
            <a:ext cx="2945487" cy="258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CDB3D-D77D-A53E-6812-3197DA7A3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86896" y="2705459"/>
            <a:ext cx="3709104" cy="33596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1.主題發想</a:t>
            </a:r>
          </a:p>
          <a:p>
            <a:pPr marL="0" indent="0">
              <a:buNone/>
            </a:pPr>
            <a:r>
              <a:rPr lang="en-US" sz="2000" dirty="0"/>
              <a:t>2.「資料分析師」爬蟲流程</a:t>
            </a:r>
          </a:p>
          <a:p>
            <a:pPr marL="0" indent="0">
              <a:buNone/>
            </a:pPr>
            <a:r>
              <a:rPr lang="en-US" altLang="zh-TW" sz="2000" dirty="0"/>
              <a:t>3.</a:t>
            </a:r>
            <a:r>
              <a:rPr lang="zh-TW" altLang="en-US" sz="2000" dirty="0"/>
              <a:t>使用方式</a:t>
            </a:r>
            <a:r>
              <a:rPr lang="en-US" altLang="zh-TW" sz="2000" dirty="0"/>
              <a:t>(1): </a:t>
            </a:r>
            <a:r>
              <a:rPr lang="zh-TW" altLang="en-US" sz="2000" dirty="0"/>
              <a:t>從</a:t>
            </a:r>
            <a:r>
              <a:rPr lang="en-US" altLang="zh-TW" sz="2000" dirty="0"/>
              <a:t>GitHub</a:t>
            </a:r>
            <a:r>
              <a:rPr lang="zh-TW" altLang="en-US" sz="2000" dirty="0"/>
              <a:t>下載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4.</a:t>
            </a:r>
            <a:r>
              <a:rPr lang="zh-TW" altLang="en-US" sz="2000" dirty="0"/>
              <a:t>使用方式</a:t>
            </a:r>
            <a:r>
              <a:rPr lang="en-US" altLang="zh-TW" sz="2000" dirty="0"/>
              <a:t>(2): </a:t>
            </a:r>
            <a:r>
              <a:rPr lang="zh-TW" altLang="en-US" sz="2000" dirty="0"/>
              <a:t>從</a:t>
            </a:r>
            <a:r>
              <a:rPr lang="en-US" altLang="zh-TW" sz="2000" dirty="0" err="1"/>
              <a:t>PyPI</a:t>
            </a:r>
            <a:r>
              <a:rPr lang="zh-TW" altLang="en-US" sz="2000" dirty="0"/>
              <a:t>下載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5.PowerBI資料視覺呈現</a:t>
            </a:r>
            <a:endParaRPr lang="en-US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AACC2-9B09-8C04-38CF-C0A98AD2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4827799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11" name="Vertical Text Placeholder 2">
            <a:extLst>
              <a:ext uri="{FF2B5EF4-FFF2-40B4-BE49-F238E27FC236}">
                <a16:creationId xmlns:a16="http://schemas.microsoft.com/office/drawing/2014/main" id="{CBCC307D-F7A9-1355-C85D-C91B33C1BE9D}"/>
              </a:ext>
            </a:extLst>
          </p:cNvPr>
          <p:cNvSpPr txBox="1">
            <a:spLocks/>
          </p:cNvSpPr>
          <p:nvPr/>
        </p:nvSpPr>
        <p:spPr>
          <a:xfrm>
            <a:off x="6628343" y="2705459"/>
            <a:ext cx="4006253" cy="335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6.概念延伸</a:t>
            </a:r>
            <a:r>
              <a:rPr lang="zh-TW" altLang="en-US" sz="1900" dirty="0"/>
              <a:t> －用機器學習預測職缺 </a:t>
            </a:r>
            <a:endParaRPr lang="en-US" altLang="zh-TW" sz="1900" dirty="0"/>
          </a:p>
          <a:p>
            <a:pPr marL="0" indent="0">
              <a:buNone/>
            </a:pPr>
            <a:r>
              <a:rPr lang="en-US" altLang="zh-TW" sz="1900" dirty="0"/>
              <a:t>    </a:t>
            </a:r>
            <a:r>
              <a:rPr lang="zh-TW" altLang="en-US" sz="1900" dirty="0"/>
              <a:t>需求技能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7.</a:t>
            </a:r>
            <a:r>
              <a:rPr lang="zh-TW" altLang="en-US" sz="1900" dirty="0"/>
              <a:t>小組專案連結</a:t>
            </a:r>
            <a:endParaRPr lang="en-US" altLang="zh-TW" sz="1900" dirty="0"/>
          </a:p>
          <a:p>
            <a:pPr marL="0" indent="0">
              <a:buNone/>
            </a:pPr>
            <a:r>
              <a:rPr lang="en-US" sz="1900" dirty="0"/>
              <a:t>8.</a:t>
            </a:r>
            <a:r>
              <a:rPr lang="zh-TW" altLang="en-US" sz="1900" dirty="0"/>
              <a:t>結論與建議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432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4827799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主題發想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39FE-8B30-820A-74EF-EE91BE9AC32B}"/>
              </a:ext>
            </a:extLst>
          </p:cNvPr>
          <p:cNvSpPr txBox="1"/>
          <p:nvPr/>
        </p:nvSpPr>
        <p:spPr>
          <a:xfrm>
            <a:off x="1429566" y="2533695"/>
            <a:ext cx="9221262" cy="277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SzPct val="85000"/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延伸課堂教授的104爬蟲、jieba斷詞、PyPI等技巧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85000"/>
              <a:buFontTx/>
              <a:buChar char="-"/>
            </a:pPr>
            <a:r>
              <a:rPr lang="zh-TW" altLang="en-US" sz="2400" dirty="0">
                <a:solidFill>
                  <a:schemeClr val="bg1"/>
                </a:solidFill>
              </a:rPr>
              <a:t>提供</a:t>
            </a:r>
            <a:r>
              <a:rPr lang="en-US" altLang="zh-TW" sz="2400" dirty="0">
                <a:solidFill>
                  <a:schemeClr val="bg1"/>
                </a:solidFill>
              </a:rPr>
              <a:t>Python</a:t>
            </a:r>
            <a:r>
              <a:rPr lang="zh-TW" altLang="en-US" sz="2400" dirty="0">
                <a:solidFill>
                  <a:schemeClr val="bg1"/>
                </a:solidFill>
              </a:rPr>
              <a:t>大數據班同學資料分析相關職缺索引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85000"/>
              <a:buFontTx/>
              <a:buChar char="-"/>
            </a:pPr>
            <a:r>
              <a:rPr lang="zh-TW" altLang="en-US" sz="2400" dirty="0">
                <a:solidFill>
                  <a:schemeClr val="bg1"/>
                </a:solidFill>
              </a:rPr>
              <a:t>索引類別：資料科學家、</a:t>
            </a:r>
            <a:r>
              <a:rPr lang="zh-TW" altLang="en-US" sz="2400" dirty="0">
                <a:solidFill>
                  <a:srgbClr val="C00000"/>
                </a:solidFill>
              </a:rPr>
              <a:t>資料分析師</a:t>
            </a:r>
            <a:r>
              <a:rPr lang="zh-TW" altLang="en-US" sz="2400" dirty="0">
                <a:solidFill>
                  <a:schemeClr val="bg1"/>
                </a:solidFill>
              </a:rPr>
              <a:t>、商業分析師、</a:t>
            </a:r>
            <a:endParaRPr lang="en-US" altLang="zh-TW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zh-TW" altLang="en-US" sz="2400" dirty="0">
                <a:solidFill>
                  <a:schemeClr val="bg1"/>
                </a:solidFill>
              </a:rPr>
              <a:t>                            數據</a:t>
            </a:r>
            <a:r>
              <a:rPr lang="en-US" altLang="zh-TW" sz="2400" dirty="0">
                <a:solidFill>
                  <a:schemeClr val="bg1"/>
                </a:solidFill>
              </a:rPr>
              <a:t>PM</a:t>
            </a:r>
            <a:r>
              <a:rPr lang="zh-TW" altLang="en-US" sz="2400" dirty="0">
                <a:solidFill>
                  <a:schemeClr val="bg1"/>
                </a:solidFill>
              </a:rPr>
              <a:t>、數據業務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5254569" cy="103421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「</a:t>
            </a:r>
            <a:r>
              <a:rPr lang="en-US" dirty="0" err="1">
                <a:solidFill>
                  <a:schemeClr val="bg1"/>
                </a:solidFill>
              </a:rPr>
              <a:t>資料分析師」爬蟲流程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CB2AA1CE-539A-F4F8-260A-B7464306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339" y="2075370"/>
            <a:ext cx="7494052" cy="395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5846997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使用方式</a:t>
            </a:r>
            <a:r>
              <a:rPr lang="en-US" altLang="zh-TW" dirty="0">
                <a:solidFill>
                  <a:schemeClr val="bg1"/>
                </a:solidFill>
              </a:rPr>
              <a:t>(1): </a:t>
            </a:r>
            <a:r>
              <a:rPr lang="zh-TW" altLang="en-US" dirty="0">
                <a:solidFill>
                  <a:schemeClr val="bg1"/>
                </a:solidFill>
              </a:rPr>
              <a:t>從</a:t>
            </a:r>
            <a:r>
              <a:rPr lang="en-US" altLang="zh-TW" dirty="0" err="1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下載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39FE-8B30-820A-74EF-EE91BE9AC32B}"/>
              </a:ext>
            </a:extLst>
          </p:cNvPr>
          <p:cNvSpPr txBox="1"/>
          <p:nvPr/>
        </p:nvSpPr>
        <p:spPr>
          <a:xfrm>
            <a:off x="1429566" y="2533695"/>
            <a:ext cx="9221262" cy="277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在任意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IDE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（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Integrated Development Environment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）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如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VScode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Jupyter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……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等，下安裝指令：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None/>
              <a:tabLst/>
              <a:defRPr/>
            </a:pPr>
            <a:r>
              <a:rPr lang="en-US" altLang="zh-TW" sz="2400" dirty="0">
                <a:solidFill>
                  <a:srgbClr val="C00000"/>
                </a:solidFill>
                <a:latin typeface="Trade Gothic Next Light"/>
              </a:rPr>
              <a:t>g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it clone https://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github.com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/yangchia10/group8_python_class.git</a:t>
            </a:r>
          </a:p>
        </p:txBody>
      </p:sp>
    </p:spTree>
    <p:extLst>
      <p:ext uri="{BB962C8B-B14F-4D97-AF65-F5344CB8AC3E}">
        <p14:creationId xmlns:p14="http://schemas.microsoft.com/office/powerpoint/2010/main" val="146250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5846997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使用方式</a:t>
            </a:r>
            <a:r>
              <a:rPr lang="en-US" altLang="zh-TW" dirty="0">
                <a:solidFill>
                  <a:schemeClr val="bg1"/>
                </a:solidFill>
              </a:rPr>
              <a:t>(1): </a:t>
            </a:r>
            <a:r>
              <a:rPr lang="zh-TW" altLang="en-US" dirty="0">
                <a:solidFill>
                  <a:schemeClr val="bg1"/>
                </a:solidFill>
              </a:rPr>
              <a:t>從</a:t>
            </a:r>
            <a:r>
              <a:rPr lang="en-US" altLang="zh-TW" dirty="0" err="1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下載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39FE-8B30-820A-74EF-EE91BE9AC32B}"/>
              </a:ext>
            </a:extLst>
          </p:cNvPr>
          <p:cNvSpPr txBox="1"/>
          <p:nvPr/>
        </p:nvSpPr>
        <p:spPr>
          <a:xfrm>
            <a:off x="1483443" y="2213619"/>
            <a:ext cx="9221262" cy="277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參考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README.md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中的說明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06512E-DC12-21DB-883A-8E2FDA204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983" y="2973781"/>
            <a:ext cx="4172034" cy="2776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40B586-6DA2-7708-8D65-74BA2EE54F4A}"/>
              </a:ext>
            </a:extLst>
          </p:cNvPr>
          <p:cNvSpPr/>
          <p:nvPr/>
        </p:nvSpPr>
        <p:spPr>
          <a:xfrm>
            <a:off x="4009983" y="5447763"/>
            <a:ext cx="1476417" cy="3026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8093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5846997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使用方式</a:t>
            </a:r>
            <a:r>
              <a:rPr lang="en-US" altLang="zh-TW" dirty="0">
                <a:solidFill>
                  <a:schemeClr val="bg1"/>
                </a:solidFill>
              </a:rPr>
              <a:t>(2): </a:t>
            </a:r>
            <a:r>
              <a:rPr lang="zh-TW" altLang="en-US" dirty="0">
                <a:solidFill>
                  <a:schemeClr val="bg1"/>
                </a:solidFill>
              </a:rPr>
              <a:t>從</a:t>
            </a:r>
            <a:r>
              <a:rPr lang="en-US" altLang="zh-TW" dirty="0" err="1">
                <a:solidFill>
                  <a:schemeClr val="bg1"/>
                </a:solidFill>
              </a:rPr>
              <a:t>PyPI</a:t>
            </a:r>
            <a:r>
              <a:rPr lang="zh-TW" altLang="en-US" dirty="0">
                <a:solidFill>
                  <a:schemeClr val="bg1"/>
                </a:solidFill>
              </a:rPr>
              <a:t>下載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39FE-8B30-820A-74EF-EE91BE9AC32B}"/>
              </a:ext>
            </a:extLst>
          </p:cNvPr>
          <p:cNvSpPr txBox="1"/>
          <p:nvPr/>
        </p:nvSpPr>
        <p:spPr>
          <a:xfrm>
            <a:off x="1429566" y="2533695"/>
            <a:ext cx="9221262" cy="277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在任意</a:t>
            </a:r>
            <a:r>
              <a:rPr lang="en-US" altLang="zh-TW" sz="2400" dirty="0">
                <a:solidFill>
                  <a:srgbClr val="000000"/>
                </a:solidFill>
                <a:latin typeface="Trade Gothic Next Light"/>
              </a:rPr>
              <a:t>IDE</a:t>
            </a: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（</a:t>
            </a:r>
            <a:r>
              <a:rPr lang="en-US" altLang="zh-TW" sz="2400" dirty="0">
                <a:solidFill>
                  <a:srgbClr val="000000"/>
                </a:solidFill>
                <a:latin typeface="Trade Gothic Next Light"/>
              </a:rPr>
              <a:t>Integrated Development Environment</a:t>
            </a: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）</a:t>
            </a:r>
            <a:endParaRPr lang="en-US" altLang="zh-TW" sz="2400" dirty="0">
              <a:solidFill>
                <a:srgbClr val="000000"/>
              </a:solidFill>
              <a:latin typeface="Trade Gothic Next Light"/>
            </a:endParaRPr>
          </a:p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如</a:t>
            </a:r>
            <a:r>
              <a:rPr lang="en-US" altLang="zh-TW" sz="2400" dirty="0" err="1">
                <a:solidFill>
                  <a:srgbClr val="000000"/>
                </a:solidFill>
                <a:latin typeface="Trade Gothic Next Light"/>
              </a:rPr>
              <a:t>VScode</a:t>
            </a: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、</a:t>
            </a:r>
            <a:r>
              <a:rPr lang="en-US" altLang="zh-TW" sz="2400" dirty="0" err="1">
                <a:solidFill>
                  <a:srgbClr val="000000"/>
                </a:solidFill>
                <a:latin typeface="Trade Gothic Next Light"/>
              </a:rPr>
              <a:t>Jupyter</a:t>
            </a:r>
            <a:r>
              <a:rPr lang="en-US" altLang="zh-TW" sz="2400" dirty="0">
                <a:solidFill>
                  <a:srgbClr val="000000"/>
                </a:solidFill>
                <a:latin typeface="Trade Gothic Next Light"/>
              </a:rPr>
              <a:t>……</a:t>
            </a: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等，下安裝指令：</a:t>
            </a:r>
            <a:endParaRPr lang="en-US" altLang="zh-TW" sz="2400" dirty="0">
              <a:solidFill>
                <a:srgbClr val="000000"/>
              </a:solidFill>
              <a:latin typeface="Trade Gothic Next Light"/>
            </a:endParaRPr>
          </a:p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endParaRPr lang="en-US" altLang="zh-TW" sz="2400" dirty="0">
              <a:solidFill>
                <a:srgbClr val="000000"/>
              </a:solidFill>
              <a:latin typeface="Trade Gothic Next Light"/>
            </a:endParaRPr>
          </a:p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lang="en-US" altLang="zh-TW" sz="2400" dirty="0">
                <a:solidFill>
                  <a:srgbClr val="C00000"/>
                </a:solidFill>
                <a:latin typeface="Trade Gothic Next Light"/>
              </a:rPr>
              <a:t>pip install </a:t>
            </a:r>
            <a:r>
              <a:rPr lang="en-US" altLang="zh-TW" sz="2400" dirty="0" err="1">
                <a:solidFill>
                  <a:srgbClr val="C00000"/>
                </a:solidFill>
                <a:latin typeface="Trade Gothic Next Light"/>
              </a:rPr>
              <a:t>FindJobsTW</a:t>
            </a:r>
            <a:r>
              <a:rPr lang="en-US" altLang="zh-TW" sz="2400" dirty="0">
                <a:solidFill>
                  <a:srgbClr val="C00000"/>
                </a:solidFill>
                <a:latin typeface="Trade Gothic Next Light"/>
              </a:rPr>
              <a:t>==1.0.7</a:t>
            </a:r>
          </a:p>
        </p:txBody>
      </p:sp>
    </p:spTree>
    <p:extLst>
      <p:ext uri="{BB962C8B-B14F-4D97-AF65-F5344CB8AC3E}">
        <p14:creationId xmlns:p14="http://schemas.microsoft.com/office/powerpoint/2010/main" val="137822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5318964" cy="103421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介紹FindJobsTW工具包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39FE-8B30-820A-74EF-EE91BE9AC32B}"/>
              </a:ext>
            </a:extLst>
          </p:cNvPr>
          <p:cNvSpPr txBox="1"/>
          <p:nvPr/>
        </p:nvSpPr>
        <p:spPr>
          <a:xfrm>
            <a:off x="1429566" y="2533695"/>
            <a:ext cx="9221262" cy="660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輸入以下</a:t>
            </a:r>
            <a:r>
              <a:rPr lang="en-US" altLang="zh-TW" sz="2400" dirty="0">
                <a:solidFill>
                  <a:srgbClr val="000000"/>
                </a:solidFill>
                <a:latin typeface="Trade Gothic Next Light"/>
              </a:rPr>
              <a:t>code:</a:t>
            </a:r>
          </a:p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70C3DF74-3808-1C0E-6384-83E3BC3F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962" y="3193961"/>
            <a:ext cx="8040805" cy="19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1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4827799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Powerbi資料視覺呈現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A476A9-EA37-D362-25D4-1D24A574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27" y="2067423"/>
            <a:ext cx="5627076" cy="39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1995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860</Words>
  <Application>Microsoft Macintosh PowerPoint</Application>
  <PresentationFormat>Widescreen</PresentationFormat>
  <Paragraphs>122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Trade Gothic Next Cond</vt:lpstr>
      <vt:lpstr>Trade Gothic Next Light</vt:lpstr>
      <vt:lpstr>PortalVTI</vt:lpstr>
      <vt:lpstr>Python大數據班 就業指南</vt:lpstr>
      <vt:lpstr>Outline</vt:lpstr>
      <vt:lpstr>主題發想</vt:lpstr>
      <vt:lpstr>「資料分析師」爬蟲流程</vt:lpstr>
      <vt:lpstr>使用方式(1): 從github下載</vt:lpstr>
      <vt:lpstr>使用方式(1): 從github下載</vt:lpstr>
      <vt:lpstr>使用方式(2): 從PyPI下載</vt:lpstr>
      <vt:lpstr>介紹FindJobsTW工具包</vt:lpstr>
      <vt:lpstr>Powerbi資料視覺呈現</vt:lpstr>
      <vt:lpstr>概念延伸 －用機器學習預測職缺需求技能</vt:lpstr>
      <vt:lpstr>小組專案連結</vt:lpstr>
      <vt:lpstr>結論與建議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20ㄢ08-2021全球上片情形分析</dc:title>
  <dc:creator>Ting .en</dc:creator>
  <cp:lastModifiedBy>Ting .en</cp:lastModifiedBy>
  <cp:revision>7</cp:revision>
  <dcterms:created xsi:type="dcterms:W3CDTF">2023-04-24T05:41:02Z</dcterms:created>
  <dcterms:modified xsi:type="dcterms:W3CDTF">2023-07-23T14:14:00Z</dcterms:modified>
</cp:coreProperties>
</file>