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63" r:id="rId3"/>
    <p:sldId id="258" r:id="rId4"/>
    <p:sldId id="265" r:id="rId5"/>
    <p:sldId id="283" r:id="rId6"/>
    <p:sldId id="285" r:id="rId7"/>
    <p:sldId id="264" r:id="rId8"/>
    <p:sldId id="286" r:id="rId9"/>
    <p:sldId id="287" r:id="rId10"/>
    <p:sldId id="288" r:id="rId11"/>
    <p:sldId id="282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F5D2D-C031-4750-8B37-621EE3CB816A}" v="5" dt="2023-06-07T03:33:49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 .en" userId="58e32066d54741da" providerId="LiveId" clId="{5B2F5D2D-C031-4750-8B37-621EE3CB816A}"/>
    <pc:docChg chg="undo custSel addSld delSld modSld">
      <pc:chgData name="Ting .en" userId="58e32066d54741da" providerId="LiveId" clId="{5B2F5D2D-C031-4750-8B37-621EE3CB816A}" dt="2023-06-07T04:06:19.945" v="1672" actId="122"/>
      <pc:docMkLst>
        <pc:docMk/>
      </pc:docMkLst>
      <pc:sldChg chg="modSp mod">
        <pc:chgData name="Ting .en" userId="58e32066d54741da" providerId="LiveId" clId="{5B2F5D2D-C031-4750-8B37-621EE3CB816A}" dt="2023-06-07T03:33:32.275" v="151" actId="20577"/>
        <pc:sldMkLst>
          <pc:docMk/>
          <pc:sldMk cId="884327433" sldId="263"/>
        </pc:sldMkLst>
        <pc:spChg chg="mod">
          <ac:chgData name="Ting .en" userId="58e32066d54741da" providerId="LiveId" clId="{5B2F5D2D-C031-4750-8B37-621EE3CB816A}" dt="2023-06-07T03:33:18.853" v="126" actId="20577"/>
          <ac:spMkLst>
            <pc:docMk/>
            <pc:sldMk cId="884327433" sldId="263"/>
            <ac:spMk id="3" creationId="{11FCDB3D-D77D-A53E-6812-3197DA7A3434}"/>
          </ac:spMkLst>
        </pc:spChg>
        <pc:spChg chg="mod">
          <ac:chgData name="Ting .en" userId="58e32066d54741da" providerId="LiveId" clId="{5B2F5D2D-C031-4750-8B37-621EE3CB816A}" dt="2023-06-07T03:33:32.275" v="151" actId="20577"/>
          <ac:spMkLst>
            <pc:docMk/>
            <pc:sldMk cId="884327433" sldId="263"/>
            <ac:spMk id="11" creationId="{CBCC307D-F7A9-1355-C85D-C91B33C1BE9D}"/>
          </ac:spMkLst>
        </pc:spChg>
      </pc:sldChg>
      <pc:sldChg chg="addSp modSp mod">
        <pc:chgData name="Ting .en" userId="58e32066d54741da" providerId="LiveId" clId="{5B2F5D2D-C031-4750-8B37-621EE3CB816A}" dt="2023-06-07T01:08:01.532" v="6" actId="1076"/>
        <pc:sldMkLst>
          <pc:docMk/>
          <pc:sldMk cId="993119950" sldId="264"/>
        </pc:sldMkLst>
        <pc:picChg chg="add mod">
          <ac:chgData name="Ting .en" userId="58e32066d54741da" providerId="LiveId" clId="{5B2F5D2D-C031-4750-8B37-621EE3CB816A}" dt="2023-06-07T01:08:01.532" v="6" actId="1076"/>
          <ac:picMkLst>
            <pc:docMk/>
            <pc:sldMk cId="993119950" sldId="264"/>
            <ac:picMk id="4" creationId="{E0A476A9-EA37-D362-25D4-1D24A574D969}"/>
          </ac:picMkLst>
        </pc:picChg>
      </pc:sldChg>
      <pc:sldChg chg="modSp mod">
        <pc:chgData name="Ting .en" userId="58e32066d54741da" providerId="LiveId" clId="{5B2F5D2D-C031-4750-8B37-621EE3CB816A}" dt="2023-06-07T01:12:42.540" v="10" actId="20577"/>
        <pc:sldMkLst>
          <pc:docMk/>
          <pc:sldMk cId="1378228381" sldId="283"/>
        </pc:sldMkLst>
        <pc:spChg chg="mod">
          <ac:chgData name="Ting .en" userId="58e32066d54741da" providerId="LiveId" clId="{5B2F5D2D-C031-4750-8B37-621EE3CB816A}" dt="2023-06-07T01:12:42.540" v="10" actId="20577"/>
          <ac:spMkLst>
            <pc:docMk/>
            <pc:sldMk cId="1378228381" sldId="283"/>
            <ac:spMk id="4" creationId="{023839FE-8B30-820A-74EF-EE91BE9AC32B}"/>
          </ac:spMkLst>
        </pc:spChg>
      </pc:sldChg>
      <pc:sldChg chg="modSp mod">
        <pc:chgData name="Ting .en" userId="58e32066d54741da" providerId="LiveId" clId="{5B2F5D2D-C031-4750-8B37-621EE3CB816A}" dt="2023-06-07T03:41:22.156" v="217" actId="1076"/>
        <pc:sldMkLst>
          <pc:docMk/>
          <pc:sldMk cId="4223810515" sldId="286"/>
        </pc:sldMkLst>
        <pc:picChg chg="mod">
          <ac:chgData name="Ting .en" userId="58e32066d54741da" providerId="LiveId" clId="{5B2F5D2D-C031-4750-8B37-621EE3CB816A}" dt="2023-06-07T03:41:22.156" v="217" actId="1076"/>
          <ac:picMkLst>
            <pc:docMk/>
            <pc:sldMk cId="4223810515" sldId="286"/>
            <ac:picMk id="4" creationId="{E0198CCE-73FA-A883-F137-C0076BCFDEE2}"/>
          </ac:picMkLst>
        </pc:picChg>
      </pc:sldChg>
      <pc:sldChg chg="addSp modSp mod">
        <pc:chgData name="Ting .en" userId="58e32066d54741da" providerId="LiveId" clId="{5B2F5D2D-C031-4750-8B37-621EE3CB816A}" dt="2023-06-07T03:30:17.439" v="120" actId="20577"/>
        <pc:sldMkLst>
          <pc:docMk/>
          <pc:sldMk cId="3526272188" sldId="287"/>
        </pc:sldMkLst>
        <pc:spChg chg="mod">
          <ac:chgData name="Ting .en" userId="58e32066d54741da" providerId="LiveId" clId="{5B2F5D2D-C031-4750-8B37-621EE3CB816A}" dt="2023-06-07T01:29:09.245" v="81" actId="14100"/>
          <ac:spMkLst>
            <pc:docMk/>
            <pc:sldMk cId="3526272188" sldId="287"/>
            <ac:spMk id="2" creationId="{E3762773-3065-E1B2-83A3-71D3CDC4A89B}"/>
          </ac:spMkLst>
        </pc:spChg>
        <pc:spChg chg="add mod">
          <ac:chgData name="Ting .en" userId="58e32066d54741da" providerId="LiveId" clId="{5B2F5D2D-C031-4750-8B37-621EE3CB816A}" dt="2023-06-07T03:30:17.439" v="120" actId="20577"/>
          <ac:spMkLst>
            <pc:docMk/>
            <pc:sldMk cId="3526272188" sldId="287"/>
            <ac:spMk id="3" creationId="{0C37E236-EDBD-5DCA-122B-4AF05B3924A6}"/>
          </ac:spMkLst>
        </pc:spChg>
      </pc:sldChg>
      <pc:sldChg chg="modSp add mod">
        <pc:chgData name="Ting .en" userId="58e32066d54741da" providerId="LiveId" clId="{5B2F5D2D-C031-4750-8B37-621EE3CB816A}" dt="2023-06-07T04:06:19.945" v="1672" actId="122"/>
        <pc:sldMkLst>
          <pc:docMk/>
          <pc:sldMk cId="1621455091" sldId="288"/>
        </pc:sldMkLst>
        <pc:spChg chg="mod">
          <ac:chgData name="Ting .en" userId="58e32066d54741da" providerId="LiveId" clId="{5B2F5D2D-C031-4750-8B37-621EE3CB816A}" dt="2023-06-07T03:33:55.181" v="172" actId="20577"/>
          <ac:spMkLst>
            <pc:docMk/>
            <pc:sldMk cId="1621455091" sldId="288"/>
            <ac:spMk id="2" creationId="{E3762773-3065-E1B2-83A3-71D3CDC4A89B}"/>
          </ac:spMkLst>
        </pc:spChg>
        <pc:spChg chg="mod">
          <ac:chgData name="Ting .en" userId="58e32066d54741da" providerId="LiveId" clId="{5B2F5D2D-C031-4750-8B37-621EE3CB816A}" dt="2023-06-07T04:06:19.945" v="1672" actId="122"/>
          <ac:spMkLst>
            <pc:docMk/>
            <pc:sldMk cId="1621455091" sldId="288"/>
            <ac:spMk id="4" creationId="{023839FE-8B30-820A-74EF-EE91BE9AC32B}"/>
          </ac:spMkLst>
        </pc:spChg>
      </pc:sldChg>
      <pc:sldChg chg="addSp delSp add del setBg delDesignElem">
        <pc:chgData name="Ting .en" userId="58e32066d54741da" providerId="LiveId" clId="{5B2F5D2D-C031-4750-8B37-621EE3CB816A}" dt="2023-06-07T03:33:49.717" v="154"/>
        <pc:sldMkLst>
          <pc:docMk/>
          <pc:sldMk cId="2918460470" sldId="288"/>
        </pc:sldMkLst>
        <pc:spChg chg="add del">
          <ac:chgData name="Ting .en" userId="58e32066d54741da" providerId="LiveId" clId="{5B2F5D2D-C031-4750-8B37-621EE3CB816A}" dt="2023-06-07T03:33:49.717" v="154"/>
          <ac:spMkLst>
            <pc:docMk/>
            <pc:sldMk cId="2918460470" sldId="288"/>
            <ac:spMk id="29" creationId="{6A027DD1-A31E-4BED-83B8-ED31F386F011}"/>
          </ac:spMkLst>
        </pc:spChg>
        <pc:spChg chg="add del">
          <ac:chgData name="Ting .en" userId="58e32066d54741da" providerId="LiveId" clId="{5B2F5D2D-C031-4750-8B37-621EE3CB816A}" dt="2023-06-07T03:33:49.717" v="154"/>
          <ac:spMkLst>
            <pc:docMk/>
            <pc:sldMk cId="2918460470" sldId="288"/>
            <ac:spMk id="31" creationId="{961C2FB6-1414-4D9D-BE7A-1FF2A7AAEC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E871-50A9-472A-80B7-A517232A5EFF}" type="datetimeFigureOut">
              <a:t>2023/6/7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C86B8-393D-440B-97D3-0E277F4124BC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0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C86B8-393D-440B-97D3-0E277F4124BC}" type="slidenum"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資料選擇</a:t>
            </a:r>
            <a:endParaRPr lang="zh-TW"/>
          </a:p>
          <a:p>
            <a:r>
              <a:rPr lang="en-US" altLang="zh-TW">
                <a:ea typeface="新細明體"/>
              </a:rPr>
              <a:t>Giloo</a:t>
            </a:r>
            <a:endParaRPr lang="zh-TW">
              <a:ea typeface="新細明體"/>
            </a:endParaRPr>
          </a:p>
          <a:p>
            <a:r>
              <a:rPr lang="en-US" altLang="zh-TW">
                <a:ea typeface="新細明體"/>
              </a:rPr>
              <a:t>Netflix2008-2021</a:t>
            </a:r>
            <a:r>
              <a:rPr lang="zh-TW" altLang="en-US">
                <a:ea typeface="新細明體"/>
              </a:rPr>
              <a:t>年全球的上片分析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Kaggle-Netflixs、IMDB</a:t>
            </a:r>
            <a:r>
              <a:rPr lang="zh-TW" altLang="en-US">
                <a:ea typeface="新細明體"/>
              </a:rPr>
              <a:t>資料</a:t>
            </a:r>
            <a:endParaRPr lang="zh-TW">
              <a:ea typeface="新細明體"/>
            </a:endParaRPr>
          </a:p>
          <a:p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C86B8-393D-440B-97D3-0E277F4124BC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3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45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55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7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為什麼我們要選擇這個主題</a:t>
            </a:r>
            <a:endParaRPr lang="zh-TW"/>
          </a:p>
          <a:p>
            <a:r>
              <a:rPr lang="zh-TW" altLang="en-US">
                <a:ea typeface="新細明體"/>
              </a:rPr>
              <a:t>角色定位</a:t>
            </a:r>
            <a:r>
              <a:rPr lang="en-US" altLang="zh-TW">
                <a:ea typeface="新細明體"/>
              </a:rPr>
              <a:t>-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是什麼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全亞洲第一個紀錄片線上影音平台</a:t>
            </a:r>
            <a:endParaRPr lang="zh-TW">
              <a:ea typeface="新細明體"/>
            </a:endParaRPr>
          </a:p>
          <a:p>
            <a:r>
              <a:rPr lang="en-US" altLang="zh-TW" err="1">
                <a:ea typeface="新細明體"/>
              </a:rPr>
              <a:t>giloo</a:t>
            </a:r>
            <a:r>
              <a:rPr lang="zh-TW" altLang="en-US">
                <a:ea typeface="新細明體"/>
              </a:rPr>
              <a:t>影片內容</a:t>
            </a:r>
            <a:r>
              <a:rPr lang="en-US" altLang="zh-TW" dirty="0">
                <a:ea typeface="新細明體"/>
              </a:rPr>
              <a:t>-</a:t>
            </a:r>
            <a:r>
              <a:rPr lang="zh-TW" altLang="en-US">
                <a:ea typeface="新細明體"/>
              </a:rPr>
              <a:t>紀錄片、經典片、短片</a:t>
            </a:r>
            <a:r>
              <a:rPr lang="en-US" altLang="zh-TW">
                <a:ea typeface="新細明體"/>
              </a:rPr>
              <a:t> (</a:t>
            </a:r>
            <a:r>
              <a:rPr lang="zh-TW" altLang="en-US">
                <a:ea typeface="新細明體"/>
              </a:rPr>
              <a:t>經典片大多都是修復版的影片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</a:endParaRPr>
          </a:p>
          <a:p>
            <a:r>
              <a:rPr lang="en-US" altLang="zh-TW">
                <a:ea typeface="新細明體"/>
              </a:rPr>
              <a:t>2022</a:t>
            </a:r>
            <a:r>
              <a:rPr lang="zh-TW">
                <a:ea typeface="新細明體"/>
              </a:rPr>
              <a:t>接收到</a:t>
            </a:r>
            <a:r>
              <a:rPr lang="en-US" altLang="zh-TW" err="1">
                <a:ea typeface="新細明體"/>
              </a:rPr>
              <a:t>giloo</a:t>
            </a:r>
            <a:r>
              <a:rPr lang="zh-TW">
                <a:ea typeface="新細明體"/>
              </a:rPr>
              <a:t>公司委託分析</a:t>
            </a:r>
            <a:r>
              <a:rPr lang="en-US" altLang="zh-TW">
                <a:ea typeface="新細明體"/>
              </a:rPr>
              <a:t>Netflix</a:t>
            </a:r>
            <a:r>
              <a:rPr lang="zh-TW">
                <a:ea typeface="新細明體"/>
              </a:rPr>
              <a:t>及IMDB的</a:t>
            </a:r>
            <a:endParaRPr lang="zh-TW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</a:rPr>
              <a:t>分析IDBM及netflix的影片類型來給Giloo一些策略的建議</a:t>
            </a:r>
            <a:endParaRPr lang="zh-TW" altLang="en-US" dirty="0" err="1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C86B8-393D-440B-97D3-0E277F4124B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2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3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71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chia10/group8_python_cla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lab.research.google.com/drive/14AJ3CYglFOVZQSh0xTyKkJI3PDHCgOqD#scrollTo=FDCFu8noRWL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367089D-960D-4A84-8D96-E7C43B7A5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4D637-D347-4177-D54C-938ACD9BA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297" y="2108918"/>
            <a:ext cx="4572000" cy="1116168"/>
          </a:xfrm>
        </p:spPr>
        <p:txBody>
          <a:bodyPr anchor="t">
            <a:normAutofit/>
          </a:bodyPr>
          <a:lstStyle/>
          <a:p>
            <a:pPr algn="ctr"/>
            <a:r>
              <a:rPr lang="en-US" dirty="0" err="1"/>
              <a:t>Python大數據班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就業指南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4D0AA-A1FF-DC22-5C63-753BF5731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350"/>
            <a:ext cx="4572000" cy="7893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TW" sz="1400" dirty="0"/>
              <a:t>第</a:t>
            </a:r>
            <a:r>
              <a:rPr lang="en-US" altLang="zh-TW" sz="1400" dirty="0"/>
              <a:t>8</a:t>
            </a:r>
            <a:r>
              <a:rPr lang="zh-TW" altLang="en-US" sz="1400" dirty="0"/>
              <a:t>組</a:t>
            </a:r>
            <a:endParaRPr lang="en-US" altLang="zh-TW" sz="1400" dirty="0"/>
          </a:p>
          <a:p>
            <a:pPr>
              <a:lnSpc>
                <a:spcPct val="120000"/>
              </a:lnSpc>
            </a:pPr>
            <a:r>
              <a:rPr lang="zh-TW" altLang="en-US" sz="1400" dirty="0"/>
              <a:t>高宇震・薛定</a:t>
            </a:r>
            <a:endParaRPr lang="en-US" altLang="zh-TW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400" dirty="0"/>
              <a:t>陳廷恩・楊豐嘉</a:t>
            </a:r>
            <a:endParaRPr lang="en-TW" altLang="zh-TW" sz="1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F51F5D-4685-49E9-A917-F727050718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1776" y="1256820"/>
            <a:ext cx="4336744" cy="433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CD13F7-3096-1121-4748-0BB973100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07"/>
          <a:stretch/>
        </p:blipFill>
        <p:spPr>
          <a:xfrm>
            <a:off x="7321175" y="2138747"/>
            <a:ext cx="2945487" cy="258003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0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結論與建議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868993" y="2146582"/>
            <a:ext cx="10450161" cy="38829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資料分析師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工作內容關鍵字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: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分析數據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, 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相關經驗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,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專案管理</a:t>
            </a:r>
            <a:endParaRPr lang="en-US" altLang="zh-TW" sz="1900" dirty="0">
              <a:solidFill>
                <a:schemeClr val="bg1"/>
              </a:solidFill>
              <a:latin typeface="Trade Gothic Next Light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       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&gt;&gt;&gt;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普遍要求</a:t>
            </a:r>
            <a:r>
              <a:rPr lang="en-US" altLang="zh-TW" sz="1900" dirty="0">
                <a:solidFill>
                  <a:srgbClr val="C00000"/>
                </a:solidFill>
                <a:latin typeface="Trade Gothic Next Light"/>
              </a:rPr>
              <a:t>2</a:t>
            </a:r>
            <a:r>
              <a:rPr lang="zh-TW" altLang="en-US" sz="1900" dirty="0">
                <a:solidFill>
                  <a:srgbClr val="C00000"/>
                </a:solidFill>
                <a:latin typeface="Trade Gothic Next Light"/>
              </a:rPr>
              <a:t>年工作經驗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，除需求專業能力外，亦需有良好的專案管理和團隊能力</a:t>
            </a:r>
            <a:endParaRPr lang="en-US" altLang="zh-TW" sz="1900" dirty="0">
              <a:solidFill>
                <a:schemeClr val="bg1"/>
              </a:solidFill>
              <a:latin typeface="Trade Gothic Next 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談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薪方式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: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63%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面議，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33%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月薪</a:t>
            </a:r>
            <a:endParaRPr lang="en-US" altLang="zh-TW" sz="1900" dirty="0">
              <a:solidFill>
                <a:schemeClr val="bg1"/>
              </a:solidFill>
              <a:latin typeface="Trade Gothic Next Light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      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&gt;&gt;&gt; 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談薪水空間大，以班上多數同學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0~2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年相關工作經驗為例，建議以平均給薪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––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 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月薪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50,000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––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為參考基準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語言要求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: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47%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要求英文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       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&gt;&gt;&gt; 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想找尋相關工作可以精進英文能力；若擔心語言能力，也可以從不需英文的工作練功，增加專業能力</a:t>
            </a:r>
            <a:endParaRPr lang="en-US" altLang="zh-TW" sz="1900" dirty="0">
              <a:solidFill>
                <a:schemeClr val="bg1"/>
              </a:solidFill>
              <a:latin typeface="Trade Gothic Next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擅長工具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: </a:t>
            </a:r>
            <a:r>
              <a:rPr lang="en-US" altLang="zh-TW" sz="1900" dirty="0">
                <a:solidFill>
                  <a:srgbClr val="C00000"/>
                </a:solidFill>
                <a:latin typeface="Trade Gothic Next Light"/>
              </a:rPr>
              <a:t>MS SQL, Python, Excel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 ；工作技能</a:t>
            </a: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: </a:t>
            </a:r>
            <a:r>
              <a:rPr lang="zh-TW" altLang="en-US" sz="1900" dirty="0">
                <a:solidFill>
                  <a:srgbClr val="C00000"/>
                </a:solidFill>
                <a:latin typeface="Trade Gothic Next Light"/>
              </a:rPr>
              <a:t>資料庫軟體應用</a:t>
            </a:r>
            <a:r>
              <a:rPr lang="en-US" altLang="zh-TW" sz="1900" dirty="0">
                <a:solidFill>
                  <a:srgbClr val="C00000"/>
                </a:solidFill>
                <a:latin typeface="Trade Gothic Next Light"/>
              </a:rPr>
              <a:t>, </a:t>
            </a:r>
            <a:r>
              <a:rPr lang="zh-TW" altLang="en-US" sz="1900" dirty="0">
                <a:solidFill>
                  <a:srgbClr val="C00000"/>
                </a:solidFill>
                <a:latin typeface="Trade Gothic Next Light"/>
              </a:rPr>
              <a:t>資料庫程式設計</a:t>
            </a:r>
            <a:r>
              <a:rPr lang="en-US" altLang="zh-TW" sz="1900" dirty="0">
                <a:solidFill>
                  <a:srgbClr val="C00000"/>
                </a:solidFill>
                <a:latin typeface="Trade Gothic Next Light"/>
              </a:rPr>
              <a:t>, </a:t>
            </a:r>
            <a:r>
              <a:rPr lang="zh-TW" altLang="en-US" sz="1900" dirty="0">
                <a:solidFill>
                  <a:srgbClr val="C00000"/>
                </a:solidFill>
                <a:latin typeface="Trade Gothic Next Light"/>
              </a:rPr>
              <a:t>軟體程式設計</a:t>
            </a:r>
            <a:endParaRPr lang="en-US" altLang="zh-TW" sz="1900" dirty="0">
              <a:solidFill>
                <a:srgbClr val="C00000"/>
              </a:solidFill>
              <a:latin typeface="Trade Gothic Next Light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en-US" altLang="zh-TW" sz="1900" dirty="0">
                <a:solidFill>
                  <a:schemeClr val="bg1"/>
                </a:solidFill>
                <a:latin typeface="Trade Gothic Next Light"/>
              </a:rPr>
              <a:t>        &gt;&gt;&gt; </a:t>
            </a:r>
            <a:r>
              <a:rPr lang="zh-TW" altLang="en-US" sz="1900" dirty="0">
                <a:solidFill>
                  <a:schemeClr val="bg1"/>
                </a:solidFill>
                <a:latin typeface="Trade Gothic Next Light"/>
              </a:rPr>
              <a:t>學期前半段為基本功打底，後半段教授資料庫相關技能時需用心學習</a:t>
            </a:r>
            <a:endParaRPr kumimoji="0" lang="en-US" altLang="zh-TW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4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D637-D347-4177-D54C-938ACD9BA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4272"/>
            <a:ext cx="4572000" cy="789300"/>
          </a:xfrm>
        </p:spPr>
        <p:txBody>
          <a:bodyPr anchor="t">
            <a:normAutofit/>
          </a:bodyPr>
          <a:lstStyle/>
          <a:p>
            <a:r>
              <a:rPr lang="en-US" dirty="0"/>
              <a:t>T</a:t>
            </a:r>
            <a:r>
              <a:rPr lang="en-TW" dirty="0"/>
              <a:t>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4D0AA-A1FF-DC22-5C63-753BF5731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350"/>
            <a:ext cx="4572000" cy="7893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TW" sz="1400" dirty="0"/>
              <a:t>第</a:t>
            </a:r>
            <a:r>
              <a:rPr lang="en-US" altLang="zh-TW" sz="1400" dirty="0"/>
              <a:t>8</a:t>
            </a:r>
            <a:r>
              <a:rPr lang="zh-TW" altLang="en-US" sz="1400" dirty="0"/>
              <a:t>組</a:t>
            </a:r>
            <a:endParaRPr lang="en-US" altLang="zh-TW" sz="1400" dirty="0"/>
          </a:p>
          <a:p>
            <a:pPr>
              <a:lnSpc>
                <a:spcPct val="120000"/>
              </a:lnSpc>
            </a:pPr>
            <a:r>
              <a:rPr lang="zh-TW" altLang="en-US" sz="1400" dirty="0"/>
              <a:t>高宇震・薛定</a:t>
            </a:r>
            <a:endParaRPr lang="en-US" altLang="zh-TW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400" dirty="0"/>
              <a:t>陳廷恩・楊豐嘉</a:t>
            </a:r>
            <a:endParaRPr lang="en-TW" altLang="zh-TW" sz="1400" dirty="0"/>
          </a:p>
        </p:txBody>
      </p:sp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CD13F7-3096-1121-4748-0BB973100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07"/>
          <a:stretch/>
        </p:blipFill>
        <p:spPr>
          <a:xfrm>
            <a:off x="7321175" y="2138747"/>
            <a:ext cx="2945487" cy="25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CDB3D-D77D-A53E-6812-3197DA7A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86896" y="2705459"/>
            <a:ext cx="3709104" cy="33596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/>
              <a:t>主題發想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en-US" sz="2000" dirty="0"/>
              <a:t>「</a:t>
            </a:r>
            <a:r>
              <a:rPr lang="en-US" sz="2000" dirty="0" err="1"/>
              <a:t>資料分析師」</a:t>
            </a:r>
            <a:r>
              <a:rPr lang="en-US" sz="2000" dirty="0" err="1" smtClean="0"/>
              <a:t>爬蟲流程</a:t>
            </a:r>
            <a:endParaRPr lang="en-US" sz="2000" dirty="0" smtClean="0"/>
          </a:p>
          <a:p>
            <a:pPr marL="0" indent="0">
              <a:buNone/>
            </a:pPr>
            <a:r>
              <a:rPr lang="en-US" altLang="zh-TW" sz="2000" dirty="0" smtClean="0"/>
              <a:t>3. </a:t>
            </a:r>
            <a:r>
              <a:rPr lang="zh-TW" altLang="en-US" sz="2000" dirty="0"/>
              <a:t>安裝</a:t>
            </a:r>
            <a:r>
              <a:rPr lang="zh-TW" altLang="en-US" sz="2000" dirty="0" smtClean="0"/>
              <a:t>套件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介紹FindJobsTW工具包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5. </a:t>
            </a:r>
            <a:r>
              <a:rPr lang="en-US" sz="2000" dirty="0" err="1"/>
              <a:t>PowerBI資料視覺呈現</a:t>
            </a:r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AACC2-9B09-8C04-38CF-C0A98AD2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CBCC307D-F7A9-1355-C85D-C91B33C1BE9D}"/>
              </a:ext>
            </a:extLst>
          </p:cNvPr>
          <p:cNvSpPr txBox="1">
            <a:spLocks/>
          </p:cNvSpPr>
          <p:nvPr/>
        </p:nvSpPr>
        <p:spPr>
          <a:xfrm>
            <a:off x="6628343" y="2705459"/>
            <a:ext cx="4006253" cy="33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6. </a:t>
            </a:r>
            <a:r>
              <a:rPr lang="en-US" sz="1900" dirty="0" err="1"/>
              <a:t>概念延伸</a:t>
            </a:r>
            <a:r>
              <a:rPr lang="zh-TW" altLang="en-US" sz="1900" dirty="0"/>
              <a:t> －用機器學習預測職缺 </a:t>
            </a:r>
            <a:endParaRPr lang="en-US" altLang="zh-TW" sz="1900" dirty="0"/>
          </a:p>
          <a:p>
            <a:pPr marL="0" indent="0">
              <a:buNone/>
            </a:pPr>
            <a:r>
              <a:rPr lang="en-US" altLang="zh-TW" sz="1900" dirty="0"/>
              <a:t>     </a:t>
            </a:r>
            <a:r>
              <a:rPr lang="zh-TW" altLang="en-US" sz="1900" dirty="0"/>
              <a:t>需求技能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7.</a:t>
            </a:r>
            <a:r>
              <a:rPr lang="zh-TW" altLang="en-US" sz="1900" dirty="0"/>
              <a:t> </a:t>
            </a:r>
            <a:r>
              <a:rPr lang="en-US" altLang="zh-TW" sz="1900" dirty="0"/>
              <a:t>GitHub &amp; Google </a:t>
            </a:r>
            <a:r>
              <a:rPr lang="en-US" altLang="zh-TW" sz="1900" dirty="0" err="1"/>
              <a:t>Colaboratory</a:t>
            </a:r>
            <a:endParaRPr lang="en-US" altLang="zh-TW" sz="1900" dirty="0"/>
          </a:p>
          <a:p>
            <a:pPr marL="0" indent="0">
              <a:buNone/>
            </a:pPr>
            <a:r>
              <a:rPr lang="en-US" sz="1900" dirty="0"/>
              <a:t>8. </a:t>
            </a:r>
            <a:r>
              <a:rPr lang="zh-TW" altLang="en-US" sz="1900" dirty="0"/>
              <a:t>結論與建議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432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主題發想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SzPct val="85000"/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延伸課堂教授的104爬蟲、jieba斷詞、PyPI等技巧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85000"/>
              <a:buFontTx/>
              <a:buChar char="-"/>
            </a:pPr>
            <a:r>
              <a:rPr lang="zh-TW" altLang="en-US" sz="2400" dirty="0">
                <a:solidFill>
                  <a:schemeClr val="bg1"/>
                </a:solidFill>
              </a:rPr>
              <a:t>提供</a:t>
            </a:r>
            <a:r>
              <a:rPr lang="en-US" altLang="zh-TW" sz="2400" dirty="0">
                <a:solidFill>
                  <a:schemeClr val="bg1"/>
                </a:solidFill>
              </a:rPr>
              <a:t>Python</a:t>
            </a:r>
            <a:r>
              <a:rPr lang="zh-TW" altLang="en-US" sz="2400" dirty="0">
                <a:solidFill>
                  <a:schemeClr val="bg1"/>
                </a:solidFill>
              </a:rPr>
              <a:t>大數據班同學資料分析相關職缺索引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85000"/>
              <a:buFontTx/>
              <a:buChar char="-"/>
            </a:pPr>
            <a:r>
              <a:rPr lang="zh-TW" altLang="en-US" sz="2400" dirty="0">
                <a:solidFill>
                  <a:schemeClr val="bg1"/>
                </a:solidFill>
              </a:rPr>
              <a:t>索引類別：資料科學家、</a:t>
            </a:r>
            <a:r>
              <a:rPr lang="zh-TW" altLang="en-US" sz="2400" dirty="0">
                <a:solidFill>
                  <a:srgbClr val="C00000"/>
                </a:solidFill>
              </a:rPr>
              <a:t>資料分析師</a:t>
            </a:r>
            <a:r>
              <a:rPr lang="zh-TW" altLang="en-US" sz="2400" dirty="0">
                <a:solidFill>
                  <a:schemeClr val="bg1"/>
                </a:solidFill>
              </a:rPr>
              <a:t>、商業分析師、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zh-TW" altLang="en-US" sz="2400" dirty="0">
                <a:solidFill>
                  <a:schemeClr val="bg1"/>
                </a:solidFill>
              </a:rPr>
              <a:t>                            數據</a:t>
            </a:r>
            <a:r>
              <a:rPr lang="en-US" altLang="zh-TW" sz="2400" dirty="0">
                <a:solidFill>
                  <a:schemeClr val="bg1"/>
                </a:solidFill>
              </a:rPr>
              <a:t>PM</a:t>
            </a:r>
            <a:r>
              <a:rPr lang="zh-TW" altLang="en-US" sz="2400" dirty="0">
                <a:solidFill>
                  <a:schemeClr val="bg1"/>
                </a:solidFill>
              </a:rPr>
              <a:t>、數據業務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「</a:t>
            </a:r>
            <a:r>
              <a:rPr lang="en-US" sz="2800" dirty="0" err="1">
                <a:solidFill>
                  <a:schemeClr val="bg1"/>
                </a:solidFill>
              </a:rPr>
              <a:t>資料分析師」爬蟲流程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B2AA1CE-539A-F4F8-260A-B7464306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39" y="2075370"/>
            <a:ext cx="7494052" cy="39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5846997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開始之前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– </a:t>
            </a:r>
            <a:r>
              <a:rPr lang="zh-TW" altLang="en-US" sz="2800" dirty="0">
                <a:solidFill>
                  <a:schemeClr val="bg1"/>
                </a:solidFill>
              </a:rPr>
              <a:t>安裝套件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在任意</a:t>
            </a:r>
            <a:r>
              <a:rPr lang="en-US" altLang="zh-TW" sz="2400" dirty="0">
                <a:solidFill>
                  <a:srgbClr val="000000"/>
                </a:solidFill>
                <a:latin typeface="Trade Gothic Next Light"/>
              </a:rPr>
              <a:t>IDE</a:t>
            </a: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（</a:t>
            </a:r>
            <a:r>
              <a:rPr lang="en-US" altLang="zh-TW" sz="2400" dirty="0">
                <a:solidFill>
                  <a:srgbClr val="000000"/>
                </a:solidFill>
                <a:latin typeface="Trade Gothic Next Light"/>
              </a:rPr>
              <a:t>Integrated Development Environment</a:t>
            </a: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）</a:t>
            </a:r>
            <a:endParaRPr lang="en-US" altLang="zh-TW" sz="2400" dirty="0">
              <a:solidFill>
                <a:srgbClr val="000000"/>
              </a:solidFill>
              <a:latin typeface="Trade Gothic Next Light"/>
            </a:endParaRPr>
          </a:p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如</a:t>
            </a:r>
            <a:r>
              <a:rPr lang="en-US" altLang="zh-TW" sz="2400" dirty="0" err="1">
                <a:solidFill>
                  <a:srgbClr val="000000"/>
                </a:solidFill>
                <a:latin typeface="Trade Gothic Next Light"/>
              </a:rPr>
              <a:t>VScode</a:t>
            </a: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、</a:t>
            </a:r>
            <a:r>
              <a:rPr lang="en-US" altLang="zh-TW" sz="2400" dirty="0" err="1">
                <a:solidFill>
                  <a:srgbClr val="000000"/>
                </a:solidFill>
                <a:latin typeface="Trade Gothic Next Light"/>
              </a:rPr>
              <a:t>Jupyter</a:t>
            </a:r>
            <a:r>
              <a:rPr lang="en-US" altLang="zh-TW" sz="2400" dirty="0">
                <a:solidFill>
                  <a:srgbClr val="000000"/>
                </a:solidFill>
                <a:latin typeface="Trade Gothic Next Light"/>
              </a:rPr>
              <a:t>……</a:t>
            </a: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等，下安裝指令：</a:t>
            </a:r>
            <a:endParaRPr lang="en-US" altLang="zh-TW" sz="2400" dirty="0">
              <a:solidFill>
                <a:srgbClr val="000000"/>
              </a:solidFill>
              <a:latin typeface="Trade Gothic Next Light"/>
            </a:endParaRPr>
          </a:p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endParaRPr lang="en-US" altLang="zh-TW" sz="2400" dirty="0">
              <a:solidFill>
                <a:srgbClr val="000000"/>
              </a:solidFill>
              <a:latin typeface="Trade Gothic Next Light"/>
            </a:endParaRPr>
          </a:p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en-US" altLang="zh-TW" sz="2400" dirty="0">
                <a:solidFill>
                  <a:srgbClr val="C00000"/>
                </a:solidFill>
                <a:latin typeface="Trade Gothic Next Light"/>
              </a:rPr>
              <a:t>pip install </a:t>
            </a:r>
            <a:r>
              <a:rPr lang="en-US" altLang="zh-TW" sz="2400" dirty="0" err="1">
                <a:solidFill>
                  <a:srgbClr val="C00000"/>
                </a:solidFill>
                <a:latin typeface="Trade Gothic Next Light"/>
              </a:rPr>
              <a:t>FindJobsTW</a:t>
            </a:r>
            <a:r>
              <a:rPr lang="en-US" altLang="zh-TW" sz="2400" dirty="0">
                <a:solidFill>
                  <a:srgbClr val="C00000"/>
                </a:solidFill>
                <a:latin typeface="Trade Gothic Next Light"/>
              </a:rPr>
              <a:t>==0.3.1</a:t>
            </a:r>
          </a:p>
        </p:txBody>
      </p:sp>
    </p:spTree>
    <p:extLst>
      <p:ext uri="{BB962C8B-B14F-4D97-AF65-F5344CB8AC3E}">
        <p14:creationId xmlns:p14="http://schemas.microsoft.com/office/powerpoint/2010/main" val="137822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介紹FindJobsTW工具包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660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Trade Gothic Next Light"/>
              </a:rPr>
              <a:t>輸入以下</a:t>
            </a:r>
            <a:r>
              <a:rPr lang="en-US" altLang="zh-TW" sz="2400" dirty="0">
                <a:solidFill>
                  <a:srgbClr val="000000"/>
                </a:solidFill>
                <a:latin typeface="Trade Gothic Next Light"/>
              </a:rPr>
              <a:t>code:</a:t>
            </a:r>
          </a:p>
          <a:p>
            <a:pPr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0C3DF74-3808-1C0E-6384-83E3BC3F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62" y="3193961"/>
            <a:ext cx="8040805" cy="19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4827799" cy="1034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Powerbi資料視覺呈現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A476A9-EA37-D362-25D4-1D24A574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27" y="2067423"/>
            <a:ext cx="5627076" cy="39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1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8113679" cy="10342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概念延伸</a:t>
            </a:r>
            <a:r>
              <a:rPr lang="zh-TW" altLang="en-US" dirty="0">
                <a:solidFill>
                  <a:schemeClr val="bg1"/>
                </a:solidFill>
              </a:rPr>
              <a:t> －用機器學習預測職缺需求技能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0198CCE-73FA-A883-F137-C0076BCFD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5"/>
          <a:stretch/>
        </p:blipFill>
        <p:spPr>
          <a:xfrm>
            <a:off x="2398374" y="2093076"/>
            <a:ext cx="7391400" cy="37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1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2773-3065-E1B2-83A3-71D3CDC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970701"/>
            <a:ext cx="6690564" cy="1034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GitHub &amp; Google </a:t>
            </a:r>
            <a:r>
              <a:rPr lang="en-US" altLang="zh-TW" sz="2800" dirty="0" err="1">
                <a:solidFill>
                  <a:schemeClr val="bg1"/>
                </a:solidFill>
              </a:rPr>
              <a:t>Colaboratory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39FE-8B30-820A-74EF-EE91BE9AC32B}"/>
              </a:ext>
            </a:extLst>
          </p:cNvPr>
          <p:cNvSpPr txBox="1"/>
          <p:nvPr/>
        </p:nvSpPr>
        <p:spPr>
          <a:xfrm>
            <a:off x="1429566" y="25336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Pct val="85000"/>
              <a:buFontTx/>
              <a:buChar char="-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C37E236-EDBD-5DCA-122B-4AF05B3924A6}"/>
              </a:ext>
            </a:extLst>
          </p:cNvPr>
          <p:cNvSpPr txBox="1"/>
          <p:nvPr/>
        </p:nvSpPr>
        <p:spPr>
          <a:xfrm>
            <a:off x="1581966" y="2686095"/>
            <a:ext cx="9221262" cy="2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zh-TW" altLang="en-US" sz="2400" dirty="0">
                <a:solidFill>
                  <a:srgbClr val="BF5F3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*</a:t>
            </a:r>
            <a:r>
              <a:rPr lang="en-US" sz="24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GitHub - yangchia10/group8_python_class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zh-TW" altLang="en-US" sz="2400" dirty="0">
                <a:solidFill>
                  <a:srgbClr val="C00000"/>
                </a:solidFill>
                <a:hlinkClick r:id="rId4"/>
              </a:rPr>
              <a:t>*</a:t>
            </a:r>
            <a:r>
              <a:rPr lang="en-US" altLang="zh-TW" sz="2400" dirty="0">
                <a:solidFill>
                  <a:srgbClr val="C00000"/>
                </a:solidFill>
                <a:hlinkClick r:id="rId4"/>
              </a:rPr>
              <a:t>https://colab.research.google.com/drive/14AJ3CYglFOVZQSh0xTyKkJI3PDHCgOqD#scrollTo=FDCFu8noRWL4</a:t>
            </a:r>
            <a:endParaRPr lang="en-US" altLang="zh-TW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7218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685</Words>
  <Application>Microsoft Office PowerPoint</Application>
  <PresentationFormat>寬螢幕</PresentationFormat>
  <Paragraphs>97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Trade Gothic Next Cond</vt:lpstr>
      <vt:lpstr>Trade Gothic Next Light</vt:lpstr>
      <vt:lpstr>Arial</vt:lpstr>
      <vt:lpstr>Calibri</vt:lpstr>
      <vt:lpstr>PortalVTI</vt:lpstr>
      <vt:lpstr>Python大數據班 就業指南</vt:lpstr>
      <vt:lpstr>Outline</vt:lpstr>
      <vt:lpstr>主題發想</vt:lpstr>
      <vt:lpstr>「資料分析師」爬蟲流程</vt:lpstr>
      <vt:lpstr>開始之前 – 安裝套件</vt:lpstr>
      <vt:lpstr>介紹FindJobsTW工具包</vt:lpstr>
      <vt:lpstr>Powerbi資料視覺呈現</vt:lpstr>
      <vt:lpstr>概念延伸 －用機器學習預測職缺需求技能</vt:lpstr>
      <vt:lpstr>GitHub &amp; Google Colaboratory</vt:lpstr>
      <vt:lpstr>結論與建議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20ㄢ08-2021全球上片情形分析</dc:title>
  <dc:creator>Ting .en</dc:creator>
  <cp:lastModifiedBy>CCE</cp:lastModifiedBy>
  <cp:revision>5</cp:revision>
  <dcterms:created xsi:type="dcterms:W3CDTF">2023-04-24T05:41:02Z</dcterms:created>
  <dcterms:modified xsi:type="dcterms:W3CDTF">2023-06-07T05:45:53Z</dcterms:modified>
</cp:coreProperties>
</file>