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1657" autoAdjust="0"/>
  </p:normalViewPr>
  <p:slideViewPr>
    <p:cSldViewPr snapToGrid="0" snapToObjects="1">
      <p:cViewPr varScale="1">
        <p:scale>
          <a:sx n="105" d="100"/>
          <a:sy n="105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5904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861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假設我們求出一個</a:t>
            </a:r>
            <a:r>
              <a:rPr lang="en-US" altLang="zh-TW"/>
              <a:t>state sequence</a:t>
            </a:r>
            <a:r>
              <a:rPr lang="zh-TW" altLang="en-US"/>
              <a:t>後，我們要重新</a:t>
            </a:r>
            <a:r>
              <a:rPr lang="en-US" altLang="zh-TW"/>
              <a:t>modify</a:t>
            </a:r>
            <a:r>
              <a:rPr lang="zh-TW" altLang="en-US"/>
              <a:t>我們的參數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zh-TW"/>
              <a:t>v1, v2 is the content of the observation, i.e., there are only two kinds of observations.</a:t>
            </a:r>
            <a:br>
              <a:rPr lang="zh-TW"/>
            </a:br>
            <a:r>
              <a:rPr lang="zh-TW"/>
              <a:t>state sequence is given, we need to calculate bi(v).</a:t>
            </a:r>
            <a:br>
              <a:rPr lang="zh-TW"/>
            </a:br>
            <a:r>
              <a:rPr lang="zh-TW"/>
              <a:t>state1 has four observations, 3 v1 and 1 v2.  As a result, the</a:t>
            </a: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53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前後不一樣就是不一樣</a:t>
            </a: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6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/>
              <a:t>我們可以把兩個</a:t>
            </a:r>
            <a:r>
              <a:rPr lang="en-US" altLang="zh-TW"/>
              <a:t>data </a:t>
            </a:r>
            <a:r>
              <a:rPr lang="zh-TW" altLang="en-US"/>
              <a:t>量很少的</a:t>
            </a:r>
            <a:r>
              <a:rPr lang="en-US" altLang="zh-TW"/>
              <a:t>tri-phone</a:t>
            </a:r>
            <a:r>
              <a:rPr lang="zh-TW" altLang="en-US"/>
              <a:t>完全綁在一起，當然也可以有彈性的只對其中某幾個</a:t>
            </a:r>
            <a:r>
              <a:rPr lang="en-US" altLang="zh-TW"/>
              <a:t>phone</a:t>
            </a:r>
            <a:r>
              <a:rPr lang="zh-TW" altLang="en-US"/>
              <a:t>做</a:t>
            </a:r>
            <a:r>
              <a:rPr lang="en-US" altLang="zh-TW"/>
              <a:t>binding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TW"/>
          </a:p>
          <a:p>
            <a:pPr lvl="0" rtl="0">
              <a:spcBef>
                <a:spcPts val="0"/>
              </a:spcBef>
              <a:buNone/>
            </a:pPr>
            <a:r>
              <a:rPr lang="zh-TW"/>
              <a:t>~h p1</a:t>
            </a:r>
            <a:br>
              <a:rPr lang="zh-TW"/>
            </a:br>
            <a:r>
              <a:rPr lang="zh-TW"/>
              <a:t>&lt;state1&gt;</a:t>
            </a:r>
            <a:br>
              <a:rPr lang="zh-TW"/>
            </a:br>
            <a:r>
              <a:rPr lang="zh-TW"/>
              <a:t>~s p1p2_1</a:t>
            </a:r>
            <a:br>
              <a:rPr lang="zh-TW"/>
            </a:br>
            <a:r>
              <a:rPr lang="zh-TW"/>
              <a:t>&lt;State2&gt;</a:t>
            </a:r>
            <a:br>
              <a:rPr lang="zh-TW"/>
            </a:br>
            <a:r>
              <a:rPr lang="zh-TW"/>
              <a:t>~s p1p2_2</a:t>
            </a:r>
            <a:br>
              <a:rPr lang="zh-TW"/>
            </a:br>
            <a:r>
              <a:rPr lang="zh-TW"/>
              <a:t>&lt;state3&gt;</a:t>
            </a:r>
            <a:br>
              <a:rPr lang="zh-TW"/>
            </a:br>
            <a:r>
              <a:rPr lang="zh-TW"/>
              <a:t>p1_own_state</a:t>
            </a:r>
            <a:br>
              <a:rPr lang="zh-TW"/>
            </a:br>
            <a:endParaRPr lang="zh-TW"/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~h p2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&lt;state1&gt;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~s p1p2_1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&lt;State2&gt;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~s p1p2_2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&lt;state3&gt;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p2_own_state</a:t>
            </a:r>
            <a:br>
              <a:rPr lang="zh-TW">
                <a:solidFill>
                  <a:schemeClr val="dk1"/>
                </a:solidFill>
              </a:rPr>
            </a:br>
            <a:endParaRPr lang="zh-TW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what happened if we turn on the three free states?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too free, hard to find common feature(the binded states)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might be misleaded by other minor noise</a:t>
            </a:r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244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我們用</a:t>
            </a:r>
            <a:r>
              <a:rPr lang="en-US" altLang="zh-TW"/>
              <a:t>decision</a:t>
            </a:r>
            <a:r>
              <a:rPr lang="en-US" altLang="zh-TW" baseline="0"/>
              <a:t> tree</a:t>
            </a:r>
            <a:r>
              <a:rPr lang="zh-TW" altLang="en-US" baseline="0"/>
              <a:t>來決定哪些</a:t>
            </a:r>
            <a:r>
              <a:rPr lang="en-US" altLang="zh-TW" baseline="0"/>
              <a:t>phone</a:t>
            </a:r>
            <a:r>
              <a:rPr lang="zh-TW" altLang="en-US" baseline="0"/>
              <a:t>該合併</a:t>
            </a: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965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第一次大家平均切，紅色部分</a:t>
            </a:r>
            <a:endParaRPr lang="en-US" altLang="zh-TW"/>
          </a:p>
          <a:p>
            <a:pPr lvl="0">
              <a:spcBef>
                <a:spcPts val="0"/>
              </a:spcBef>
              <a:buNone/>
            </a:pPr>
            <a:r>
              <a:rPr lang="zh-TW" altLang="en-US"/>
              <a:t>之後就開始重新切，黑色曲線</a:t>
            </a: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75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154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接下來就是要講</a:t>
            </a:r>
            <a:r>
              <a:rPr lang="en-US" altLang="zh-TW"/>
              <a:t>acoustic model</a:t>
            </a:r>
            <a:r>
              <a:rPr lang="zh-TW" altLang="en-US"/>
              <a:t>，什麼是</a:t>
            </a:r>
            <a:r>
              <a:rPr lang="en-US" altLang="zh-TW"/>
              <a:t>acoustic model?</a:t>
            </a:r>
            <a:r>
              <a:rPr lang="zh-TW" altLang="en-US"/>
              <a:t>就是前面說的有</a:t>
            </a:r>
            <a:r>
              <a:rPr lang="en-US" altLang="zh-TW"/>
              <a:t>observation</a:t>
            </a:r>
            <a:r>
              <a:rPr lang="en-US" altLang="zh-TW" baseline="0"/>
              <a:t> sequence</a:t>
            </a:r>
            <a:r>
              <a:rPr lang="zh-TW" altLang="en-US" baseline="0"/>
              <a:t>我們要</a:t>
            </a:r>
            <a:r>
              <a:rPr lang="en-US" altLang="zh-TW" baseline="0"/>
              <a:t>decode</a:t>
            </a:r>
            <a:r>
              <a:rPr lang="zh-TW" altLang="en-US" baseline="0"/>
              <a:t>出</a:t>
            </a:r>
            <a:r>
              <a:rPr lang="en-US" altLang="zh-TW" baseline="0"/>
              <a:t>state sequence</a:t>
            </a:r>
            <a:r>
              <a:rPr lang="zh-TW" altLang="en-US" baseline="0"/>
              <a:t>到後面更進一步的</a:t>
            </a:r>
            <a:r>
              <a:rPr lang="en-US" altLang="zh-TW" baseline="0"/>
              <a:t>decoding</a:t>
            </a: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22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6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840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2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975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2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1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29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09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其實不是go to step c, 是做了一次EM後，iteration裡是做gmm-align-compiled</a:t>
            </a:r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63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EM</a:t>
            </a:r>
            <a:br>
              <a:rPr lang="zh-TW"/>
            </a:br>
            <a:r>
              <a:rPr lang="zh-TW"/>
              <a:t>In HMM, the E-step is to estimate gamma and episilon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The M-Step is use gamma and episilon to re-estimate pi, aij, bj</a:t>
            </a:r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4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226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在mono train realign多次一點，在其他像是tri training就可以少一點</a:t>
            </a:r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331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526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pdf occupation counts: basic problem3</a:t>
            </a:r>
            <a:r>
              <a:rPr lang="zh-TW" altLang="en-US" baseline="0"/>
              <a:t> 裡面的</a:t>
            </a:r>
            <a:r>
              <a:rPr lang="en-US" altLang="zh-TW" baseline="0"/>
              <a:t>gamma episilon</a:t>
            </a:r>
            <a:r>
              <a:rPr lang="zh-TW" altLang="en-US" baseline="0"/>
              <a:t>算那些個數的東西出現的個數</a:t>
            </a: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1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711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049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047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745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827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06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如何做</a:t>
            </a:r>
            <a:r>
              <a:rPr lang="en-US" altLang="zh-TW"/>
              <a:t>recognition? </a:t>
            </a:r>
            <a:r>
              <a:rPr lang="zh-TW" altLang="en-US"/>
              <a:t>上面這邊老師上課有講過，要提醒一下的是下面的這兩個式子的意義</a:t>
            </a:r>
            <a:endParaRPr lang="en-US"/>
          </a:p>
          <a:p>
            <a:pPr lvl="0">
              <a:spcBef>
                <a:spcPts val="0"/>
              </a:spcBef>
              <a:buNone/>
            </a:pPr>
            <a:r>
              <a:rPr lang="en-US"/>
              <a:t>P(W) </a:t>
            </a:r>
            <a:r>
              <a:rPr lang="zh-TW" altLang="en-US"/>
              <a:t>算</a:t>
            </a:r>
            <a:r>
              <a:rPr lang="en-US" altLang="zh-TW"/>
              <a:t>word</a:t>
            </a:r>
            <a:r>
              <a:rPr lang="zh-TW" altLang="en-US"/>
              <a:t>機率多少的</a:t>
            </a:r>
            <a:r>
              <a:rPr lang="en-US" altLang="zh-TW"/>
              <a:t>model</a:t>
            </a:r>
            <a:r>
              <a:rPr lang="zh-TW" altLang="en-US"/>
              <a:t>就叫</a:t>
            </a:r>
            <a:r>
              <a:rPr lang="en-US" altLang="zh-TW"/>
              <a:t>language model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/>
              <a:t>把</a:t>
            </a:r>
            <a:r>
              <a:rPr lang="en-US" altLang="zh-TW"/>
              <a:t>observation</a:t>
            </a:r>
            <a:r>
              <a:rPr lang="zh-TW" altLang="en-US"/>
              <a:t>跟</a:t>
            </a:r>
            <a:r>
              <a:rPr lang="en-US" altLang="zh-TW"/>
              <a:t>W</a:t>
            </a:r>
            <a:r>
              <a:rPr lang="zh-TW" altLang="en-US"/>
              <a:t>一起看然後算機率的</a:t>
            </a:r>
            <a:r>
              <a:rPr lang="en-US" altLang="zh-TW"/>
              <a:t>model</a:t>
            </a:r>
            <a:r>
              <a:rPr lang="zh-TW" altLang="en-US"/>
              <a:t>就是叫</a:t>
            </a:r>
            <a:r>
              <a:rPr lang="en-US" altLang="zh-TW"/>
              <a:t>acoustic model</a:t>
            </a: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15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我們用這三籃球來模擬</a:t>
            </a:r>
            <a:r>
              <a:rPr lang="en-US" altLang="zh-TW"/>
              <a:t>HMM</a:t>
            </a:r>
            <a:br>
              <a:rPr lang="en-US" altLang="zh-TW"/>
            </a:br>
            <a:r>
              <a:rPr lang="zh-TW" altLang="en-US"/>
              <a:t>我們被</a:t>
            </a:r>
            <a:r>
              <a:rPr lang="en-US" altLang="zh-TW"/>
              <a:t>given</a:t>
            </a:r>
            <a:r>
              <a:rPr lang="zh-TW" altLang="en-US"/>
              <a:t>的是一串</a:t>
            </a:r>
            <a:r>
              <a:rPr lang="en-US" altLang="zh-TW"/>
              <a:t>observation</a:t>
            </a:r>
            <a:r>
              <a:rPr lang="zh-TW" altLang="en-US"/>
              <a:t>，而且我們不知道每個</a:t>
            </a:r>
            <a:r>
              <a:rPr lang="en-US" altLang="zh-TW"/>
              <a:t>observation</a:t>
            </a:r>
            <a:r>
              <a:rPr lang="zh-TW" altLang="en-US"/>
              <a:t>個別是從哪個籃子抽出，我們需要根據這</a:t>
            </a:r>
            <a:r>
              <a:rPr lang="en-US" altLang="zh-TW"/>
              <a:t>observation</a:t>
            </a:r>
            <a:r>
              <a:rPr lang="zh-TW" altLang="en-US"/>
              <a:t>來推測一個籃子的</a:t>
            </a:r>
            <a:r>
              <a:rPr lang="en-US" altLang="zh-TW"/>
              <a:t>sequence</a:t>
            </a: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39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</a:t>
            </a:r>
            <a:r>
              <a:rPr lang="zh-TW" altLang="en-US"/>
              <a:t>就是籃子內球的分布的情況</a:t>
            </a: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77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48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15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/>
              <a:t>對於一個</a:t>
            </a:r>
            <a:r>
              <a:rPr lang="en-US" altLang="zh-TW"/>
              <a:t>phone</a:t>
            </a:r>
            <a:r>
              <a:rPr lang="zh-TW" altLang="en-US"/>
              <a:t>，比如說ㄋ這音，中間可能就會經過三個</a:t>
            </a:r>
            <a:r>
              <a:rPr lang="en-US" altLang="zh-TW"/>
              <a:t>state</a:t>
            </a:r>
            <a:r>
              <a:rPr lang="zh-TW" altLang="en-US"/>
              <a:t>，每個</a:t>
            </a:r>
            <a:r>
              <a:rPr lang="en-US" altLang="zh-TW"/>
              <a:t>state</a:t>
            </a:r>
            <a:r>
              <a:rPr lang="zh-TW" altLang="en-US"/>
              <a:t>我們都會用</a:t>
            </a:r>
            <a:r>
              <a:rPr lang="en-US" altLang="zh-TW"/>
              <a:t>GMM</a:t>
            </a:r>
            <a:r>
              <a:rPr lang="zh-TW" altLang="en-US"/>
              <a:t>去描述他</a:t>
            </a: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05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  <a:defRPr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500"/>
              </a:spcBef>
              <a:buClr>
                <a:schemeClr val="accent2"/>
              </a:buClr>
              <a:buFont typeface="Noto Symbol"/>
              <a:buNone/>
              <a:def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4"/>
              </a:buClr>
              <a:buFont typeface="Noto Symbo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1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None/>
              <a:defRPr sz="4400" b="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sz="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sz="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None/>
              <a:defRPr sz="1700"/>
            </a:lvl1pPr>
            <a:lvl2pPr lvl="1" rtl="0">
              <a:spcBef>
                <a:spcPts val="0"/>
              </a:spcBef>
              <a:buNone/>
              <a:defRPr sz="1200"/>
            </a:lvl2pPr>
            <a:lvl3pPr lvl="2" rtl="0">
              <a:spcBef>
                <a:spcPts val="0"/>
              </a:spcBef>
              <a:buNone/>
              <a:defRPr sz="1000"/>
            </a:lvl3pPr>
            <a:lvl4pPr lvl="3" rtl="0">
              <a:spcBef>
                <a:spcPts val="0"/>
              </a:spcBef>
              <a:buNone/>
              <a:defRPr sz="900"/>
            </a:lvl4pPr>
            <a:lvl5pPr lvl="4" rtl="0">
              <a:spcBef>
                <a:spcPts val="0"/>
              </a:spcBef>
              <a:buNone/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-9144" y="4572000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-9144" y="4663439"/>
            <a:ext cx="146303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545336" y="4654296"/>
            <a:ext cx="7598663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None/>
              <a:defRPr sz="2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47800" y="0"/>
            <a:ext cx="100584" cy="6867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0" y="4667248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600200" y="624820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23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426207" y="-213359"/>
            <a:ext cx="4526279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823618" y="2339181"/>
            <a:ext cx="551656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480217" y="586581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553200" y="6248401"/>
            <a:ext cx="2209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6248207"/>
            <a:ext cx="55734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6096317" y="0"/>
            <a:ext cx="3200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dk2"/>
              </a:buClr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2pPr>
            <a:lvl3pPr lvl="2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3pPr>
            <a:lvl4pPr lvl="3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4pPr>
            <a:lvl5pPr lvl="4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None/>
              <a:defRPr sz="4400" b="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2185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8200" y="3938587"/>
            <a:ext cx="4038599" cy="218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3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>
                <a:solidFill>
                  <a:schemeClr val="dk1"/>
                </a:solidFill>
              </a:defRPr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>
                <a:solidFill>
                  <a:schemeClr val="dk1"/>
                </a:solidFill>
              </a:defRPr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>
                <a:solidFill>
                  <a:schemeClr val="dk1"/>
                </a:solidFill>
              </a:defRPr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>
                <a:solidFill>
                  <a:schemeClr val="dk1"/>
                </a:solidFill>
              </a:defRPr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None/>
              <a:defRPr sz="20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2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None/>
              <a:defRPr sz="20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2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專題研究</a:t>
            </a:r>
            <a:br>
              <a:rPr lang="zh-TW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WEEK2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1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Lin-</a:t>
            </a:r>
            <a:r>
              <a:rPr lang="en-US" altLang="zh-TW" sz="201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zh-TW" sz="201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han Lee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1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TA.  </a:t>
            </a:r>
            <a:r>
              <a:rPr lang="en-US" altLang="zh-TW" sz="2015" dirty="0" err="1" smtClean="0"/>
              <a:t>Chih</a:t>
            </a:r>
            <a:r>
              <a:rPr lang="en-US" altLang="zh-TW" sz="2015" smtClean="0"/>
              <a:t>-Wei </a:t>
            </a:r>
            <a:r>
              <a:rPr lang="en-US" altLang="zh-TW" sz="2015" smtClean="0"/>
              <a:t>Lee</a:t>
            </a:r>
            <a:endParaRPr lang="zh-TW" sz="2015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example of Mod</a:t>
            </a:r>
            <a:r>
              <a:rPr lang="zh-TW"/>
              <a:t>ifying </a:t>
            </a: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HMM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219199" y="2133599"/>
            <a:ext cx="6781799" cy="1998663"/>
            <a:chOff x="767" y="1343"/>
            <a:chExt cx="4271" cy="1259"/>
          </a:xfrm>
        </p:grpSpPr>
        <p:cxnSp>
          <p:nvCxnSpPr>
            <p:cNvPr id="317" name="Shape 317"/>
            <p:cNvCxnSpPr/>
            <p:nvPr/>
          </p:nvCxnSpPr>
          <p:spPr>
            <a:xfrm rot="10800000">
              <a:off x="1089" y="1343"/>
              <a:ext cx="0" cy="1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18" name="Shape 318"/>
            <p:cNvSpPr/>
            <p:nvPr/>
          </p:nvSpPr>
          <p:spPr>
            <a:xfrm>
              <a:off x="1247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19" name="Shape 319"/>
            <p:cNvCxnSpPr/>
            <p:nvPr/>
          </p:nvCxnSpPr>
          <p:spPr>
            <a:xfrm>
              <a:off x="972" y="2351"/>
              <a:ext cx="406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20" name="Shape 320"/>
            <p:cNvSpPr txBox="1"/>
            <p:nvPr/>
          </p:nvSpPr>
          <p:spPr>
            <a:xfrm>
              <a:off x="767" y="1442"/>
              <a:ext cx="340" cy="1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1584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1920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1103" y="2304"/>
              <a:ext cx="3370" cy="1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1         2          3         4        5        6         7         8         9        10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2252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4272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4272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4272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2592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2592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2592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2726" y="2062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 rot="10800000" flipH="1">
              <a:off x="2726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2726" y="1821"/>
              <a:ext cx="19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4" name="Shape 334"/>
            <p:cNvCxnSpPr/>
            <p:nvPr/>
          </p:nvCxnSpPr>
          <p:spPr>
            <a:xfrm rot="10800000" flipH="1">
              <a:off x="2726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2730" y="1560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6" name="Shape 336"/>
            <p:cNvSpPr/>
            <p:nvPr/>
          </p:nvSpPr>
          <p:spPr>
            <a:xfrm>
              <a:off x="1584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584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1584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39" name="Shape 339"/>
            <p:cNvCxnSpPr/>
            <p:nvPr/>
          </p:nvCxnSpPr>
          <p:spPr>
            <a:xfrm>
              <a:off x="1718" y="2062"/>
              <a:ext cx="19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Shape 340"/>
            <p:cNvCxnSpPr/>
            <p:nvPr/>
          </p:nvCxnSpPr>
          <p:spPr>
            <a:xfrm rot="10800000" flipH="1">
              <a:off x="1718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1718" y="1821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" name="Shape 342"/>
            <p:cNvCxnSpPr/>
            <p:nvPr/>
          </p:nvCxnSpPr>
          <p:spPr>
            <a:xfrm rot="10800000" flipH="1">
              <a:off x="1718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3" name="Shape 343"/>
            <p:cNvCxnSpPr/>
            <p:nvPr/>
          </p:nvCxnSpPr>
          <p:spPr>
            <a:xfrm>
              <a:off x="1722" y="1560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" name="Shape 344"/>
            <p:cNvSpPr/>
            <p:nvPr/>
          </p:nvSpPr>
          <p:spPr>
            <a:xfrm>
              <a:off x="1920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1920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1920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47" name="Shape 347"/>
            <p:cNvCxnSpPr/>
            <p:nvPr/>
          </p:nvCxnSpPr>
          <p:spPr>
            <a:xfrm>
              <a:off x="2054" y="2062"/>
              <a:ext cx="19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" name="Shape 348"/>
            <p:cNvCxnSpPr/>
            <p:nvPr/>
          </p:nvCxnSpPr>
          <p:spPr>
            <a:xfrm rot="10800000" flipH="1">
              <a:off x="2054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2054" y="1821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0" name="Shape 350"/>
            <p:cNvCxnSpPr/>
            <p:nvPr/>
          </p:nvCxnSpPr>
          <p:spPr>
            <a:xfrm rot="10800000" flipH="1">
              <a:off x="2054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x="2059" y="1560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2255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255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2255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55" name="Shape 355"/>
            <p:cNvCxnSpPr/>
            <p:nvPr/>
          </p:nvCxnSpPr>
          <p:spPr>
            <a:xfrm>
              <a:off x="2389" y="2062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Shape 356"/>
            <p:cNvCxnSpPr/>
            <p:nvPr/>
          </p:nvCxnSpPr>
          <p:spPr>
            <a:xfrm rot="10800000" flipH="1">
              <a:off x="2389" y="1822"/>
              <a:ext cx="191" cy="239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Shape 357"/>
            <p:cNvCxnSpPr/>
            <p:nvPr/>
          </p:nvCxnSpPr>
          <p:spPr>
            <a:xfrm>
              <a:off x="2389" y="1821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Shape 358"/>
            <p:cNvCxnSpPr/>
            <p:nvPr/>
          </p:nvCxnSpPr>
          <p:spPr>
            <a:xfrm rot="10800000" flipH="1">
              <a:off x="2389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2395" y="1560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0" name="Shape 360"/>
            <p:cNvSpPr/>
            <p:nvPr/>
          </p:nvSpPr>
          <p:spPr>
            <a:xfrm>
              <a:off x="1247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7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1247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1381" y="2062"/>
              <a:ext cx="19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" name="Shape 364"/>
            <p:cNvCxnSpPr/>
            <p:nvPr/>
          </p:nvCxnSpPr>
          <p:spPr>
            <a:xfrm rot="10800000" flipH="1">
              <a:off x="1381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Shape 365"/>
            <p:cNvCxnSpPr/>
            <p:nvPr/>
          </p:nvCxnSpPr>
          <p:spPr>
            <a:xfrm>
              <a:off x="1381" y="1821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" name="Shape 366"/>
            <p:cNvCxnSpPr/>
            <p:nvPr/>
          </p:nvCxnSpPr>
          <p:spPr>
            <a:xfrm rot="10800000" flipH="1">
              <a:off x="1381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x="1386" y="1560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8" name="Shape 368"/>
            <p:cNvSpPr/>
            <p:nvPr/>
          </p:nvSpPr>
          <p:spPr>
            <a:xfrm>
              <a:off x="2928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928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2928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>
              <a:off x="3062" y="2062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 rot="10800000" flipH="1">
              <a:off x="3062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>
              <a:off x="3062" y="1821"/>
              <a:ext cx="19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 rot="10800000" flipH="1">
              <a:off x="3062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" name="Shape 375"/>
            <p:cNvCxnSpPr/>
            <p:nvPr/>
          </p:nvCxnSpPr>
          <p:spPr>
            <a:xfrm>
              <a:off x="3067" y="1560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6" name="Shape 376"/>
            <p:cNvSpPr/>
            <p:nvPr/>
          </p:nvSpPr>
          <p:spPr>
            <a:xfrm>
              <a:off x="3263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263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3263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3397" y="2062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 flipH="1">
              <a:off x="3397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3397" y="1821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2" name="Shape 382"/>
            <p:cNvCxnSpPr/>
            <p:nvPr/>
          </p:nvCxnSpPr>
          <p:spPr>
            <a:xfrm rot="10800000" flipH="1">
              <a:off x="3397" y="1581"/>
              <a:ext cx="191" cy="239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3402" y="1560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4" name="Shape 384"/>
            <p:cNvSpPr/>
            <p:nvPr/>
          </p:nvSpPr>
          <p:spPr>
            <a:xfrm>
              <a:off x="3600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3600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3600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87" name="Shape 387"/>
            <p:cNvCxnSpPr/>
            <p:nvPr/>
          </p:nvCxnSpPr>
          <p:spPr>
            <a:xfrm>
              <a:off x="3734" y="2062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8" name="Shape 388"/>
            <p:cNvCxnSpPr/>
            <p:nvPr/>
          </p:nvCxnSpPr>
          <p:spPr>
            <a:xfrm rot="10800000" flipH="1">
              <a:off x="3734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" name="Shape 389"/>
            <p:cNvCxnSpPr/>
            <p:nvPr/>
          </p:nvCxnSpPr>
          <p:spPr>
            <a:xfrm>
              <a:off x="3734" y="1821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0" name="Shape 390"/>
            <p:cNvCxnSpPr/>
            <p:nvPr/>
          </p:nvCxnSpPr>
          <p:spPr>
            <a:xfrm rot="10800000" flipH="1">
              <a:off x="3734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1" name="Shape 391"/>
            <p:cNvCxnSpPr/>
            <p:nvPr/>
          </p:nvCxnSpPr>
          <p:spPr>
            <a:xfrm>
              <a:off x="3738" y="1560"/>
              <a:ext cx="19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2" name="Shape 392"/>
            <p:cNvSpPr/>
            <p:nvPr/>
          </p:nvSpPr>
          <p:spPr>
            <a:xfrm>
              <a:off x="3936" y="1745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3936" y="1488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3936" y="2004"/>
              <a:ext cx="145" cy="12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>
              <a:off x="4070" y="2062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6" name="Shape 396"/>
            <p:cNvCxnSpPr/>
            <p:nvPr/>
          </p:nvCxnSpPr>
          <p:spPr>
            <a:xfrm rot="10800000" flipH="1">
              <a:off x="4070" y="1822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" name="Shape 397"/>
            <p:cNvCxnSpPr/>
            <p:nvPr/>
          </p:nvCxnSpPr>
          <p:spPr>
            <a:xfrm>
              <a:off x="4070" y="1821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" name="Shape 398"/>
            <p:cNvCxnSpPr/>
            <p:nvPr/>
          </p:nvCxnSpPr>
          <p:spPr>
            <a:xfrm rot="10800000" flipH="1">
              <a:off x="4070" y="1581"/>
              <a:ext cx="191" cy="2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4075" y="1560"/>
              <a:ext cx="19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0" name="Shape 400"/>
            <p:cNvSpPr/>
            <p:nvPr/>
          </p:nvSpPr>
          <p:spPr>
            <a:xfrm>
              <a:off x="2592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2928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3936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3600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3263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72" y="2447"/>
              <a:ext cx="145" cy="154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zh-TW" sz="12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57799" y="4419600"/>
            <a:ext cx="612775" cy="747712"/>
            <a:chOff x="3311" y="2784"/>
            <a:chExt cx="386" cy="470"/>
          </a:xfrm>
        </p:grpSpPr>
        <p:sp>
          <p:nvSpPr>
            <p:cNvPr id="407" name="Shape 407"/>
            <p:cNvSpPr/>
            <p:nvPr/>
          </p:nvSpPr>
          <p:spPr>
            <a:xfrm>
              <a:off x="3552" y="2831"/>
              <a:ext cx="145" cy="154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552" y="3071"/>
              <a:ext cx="145" cy="154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3311" y="2784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311" y="3023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411" name="Shape 411"/>
          <p:cNvSpPr txBox="1"/>
          <p:nvPr/>
        </p:nvSpPr>
        <p:spPr>
          <a:xfrm>
            <a:off x="612647" y="4676810"/>
            <a:ext cx="716865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)=3/4, b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)=1/4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)=1/3, b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)=2/3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)=2/3, b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)=1/3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Monophone vs. triphone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0" marR="0" lvl="1" indent="-28448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Monophone</a:t>
            </a:r>
          </a:p>
          <a:p>
            <a:pPr marL="640080" marR="0" lvl="2" indent="-5080" algn="l" rtl="0">
              <a:spcBef>
                <a:spcPts val="5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phone model uses only one phone.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Triphone</a:t>
            </a:r>
          </a:p>
          <a:p>
            <a:pPr marL="640080" marR="0" lvl="2" indent="-5080" algn="l" rtl="0">
              <a:spcBef>
                <a:spcPts val="5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phone model taking into consideration both left and right neighboring phones               </a:t>
            </a:r>
            <a:r>
              <a:rPr lang="zh-TW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(60)</a:t>
            </a:r>
            <a:r>
              <a:rPr lang="zh-TW" sz="21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216,000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3">
            <a:alphaModFix/>
          </a:blip>
          <a:srcRect l="35549" r="25081"/>
          <a:stretch/>
        </p:blipFill>
        <p:spPr>
          <a:xfrm>
            <a:off x="1327124" y="4237800"/>
            <a:ext cx="1031580" cy="262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3">
            <a:alphaModFix/>
          </a:blip>
          <a:srcRect l="35549" r="25081"/>
          <a:stretch/>
        </p:blipFill>
        <p:spPr>
          <a:xfrm>
            <a:off x="4591401" y="4237800"/>
            <a:ext cx="1031580" cy="262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l="35549" r="25081"/>
          <a:stretch/>
        </p:blipFill>
        <p:spPr>
          <a:xfrm>
            <a:off x="4743801" y="4390200"/>
            <a:ext cx="1031580" cy="262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l="35549" r="25081"/>
          <a:stretch/>
        </p:blipFill>
        <p:spPr>
          <a:xfrm>
            <a:off x="4896201" y="4542600"/>
            <a:ext cx="1031580" cy="26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Triphone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1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phone model taking into consideration both left and right neighboring phones               </a:t>
            </a:r>
            <a:r>
              <a:rPr lang="zh-TW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(60)</a:t>
            </a:r>
            <a:r>
              <a:rPr lang="zh-TW" sz="2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216,000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Shape 428"/>
          <p:cNvGrpSpPr/>
          <p:nvPr/>
        </p:nvGrpSpPr>
        <p:grpSpPr>
          <a:xfrm>
            <a:off x="487362" y="2446044"/>
            <a:ext cx="8405812" cy="2808287"/>
            <a:chOff x="286" y="928"/>
            <a:chExt cx="5295" cy="1769"/>
          </a:xfrm>
        </p:grpSpPr>
        <p:grpSp>
          <p:nvGrpSpPr>
            <p:cNvPr id="429" name="Shape 429"/>
            <p:cNvGrpSpPr/>
            <p:nvPr/>
          </p:nvGrpSpPr>
          <p:grpSpPr>
            <a:xfrm>
              <a:off x="407" y="1456"/>
              <a:ext cx="5175" cy="1242"/>
              <a:chOff x="407" y="1456"/>
              <a:chExt cx="5175" cy="1242"/>
            </a:xfrm>
          </p:grpSpPr>
          <p:pic>
            <p:nvPicPr>
              <p:cNvPr id="430" name="Shape 43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32" y="1456"/>
                <a:ext cx="1895" cy="927"/>
              </a:xfrm>
              <a:prstGeom prst="rect">
                <a:avLst/>
              </a:prstGeom>
              <a:noFill/>
              <a:ln w="38100" cap="flat" cmpd="sng">
                <a:solidFill>
                  <a:srgbClr val="FF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sp>
            <p:nvSpPr>
              <p:cNvPr id="431" name="Shape 431"/>
              <p:cNvSpPr txBox="1"/>
              <p:nvPr/>
            </p:nvSpPr>
            <p:spPr>
              <a:xfrm>
                <a:off x="407" y="2410"/>
                <a:ext cx="18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zh-TW" sz="2400" b="1" i="1" u="none" strike="noStrike" cap="none">
                    <a:solidFill>
                      <a:srgbClr val="00006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Generalized Triphone</a:t>
                </a:r>
              </a:p>
            </p:txBody>
          </p:sp>
          <p:pic>
            <p:nvPicPr>
              <p:cNvPr id="432" name="Shape 43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574" y="1456"/>
                <a:ext cx="1120" cy="911"/>
              </a:xfrm>
              <a:prstGeom prst="rect">
                <a:avLst/>
              </a:prstGeom>
              <a:noFill/>
              <a:ln w="38100" cap="flat" cmpd="sng">
                <a:solidFill>
                  <a:srgbClr val="FF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sp>
            <p:nvSpPr>
              <p:cNvPr id="433" name="Shape 433"/>
              <p:cNvSpPr txBox="1"/>
              <p:nvPr/>
            </p:nvSpPr>
            <p:spPr>
              <a:xfrm>
                <a:off x="2750" y="2392"/>
                <a:ext cx="283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zh-TW" sz="2400" b="1" i="1" u="none" strike="noStrike" cap="none">
                    <a:solidFill>
                      <a:srgbClr val="00006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Shared Distribution Model (SDM)</a:t>
                </a:r>
              </a:p>
            </p:txBody>
          </p:sp>
        </p:grpSp>
        <p:sp>
          <p:nvSpPr>
            <p:cNvPr id="434" name="Shape 434"/>
            <p:cNvSpPr txBox="1"/>
            <p:nvPr/>
          </p:nvSpPr>
          <p:spPr>
            <a:xfrm>
              <a:off x="286" y="928"/>
              <a:ext cx="2177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180975" marR="0" lvl="0" indent="-180975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Times New Roman"/>
                <a:buChar char="•"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Sharing at Model Level</a:t>
              </a:r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3151" y="931"/>
              <a:ext cx="2177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180975" marR="0" lvl="0" indent="-180975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Times New Roman"/>
                <a:buChar char="•"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Sharing at State Level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zh-TW" sz="33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Tri-phone Models with Decision Trees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4294967295"/>
          </p:nvPr>
        </p:nvSpPr>
        <p:spPr>
          <a:xfrm>
            <a:off x="5095875" y="5141912"/>
            <a:ext cx="4048125" cy="1600199"/>
          </a:xfrm>
          <a:prstGeom prst="rect">
            <a:avLst/>
          </a:prstGeom>
          <a:solidFill>
            <a:srgbClr val="CCECFF">
              <a:alpha val="49803"/>
            </a:srgbClr>
          </a:solidFill>
          <a:ln w="19050" cap="flat" cmpd="sng">
            <a:solidFill>
              <a:srgbClr val="00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Questions:</a:t>
            </a:r>
          </a:p>
          <a:p>
            <a:pPr marL="320040" marR="0" lvl="0" indent="-320040" algn="l" rtl="0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12: Is left context a vowel?</a:t>
            </a:r>
          </a:p>
          <a:p>
            <a:pPr marL="320040" marR="0" lvl="0" indent="-320040" algn="l" rtl="0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24: Is left context a back-vowel?</a:t>
            </a:r>
          </a:p>
          <a:p>
            <a:pPr marL="320040" marR="0" lvl="0" indent="-320040" algn="l" rtl="0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30: Is left context a low-vowel?</a:t>
            </a:r>
          </a:p>
          <a:p>
            <a:pPr marL="320040" marR="0" lvl="0" indent="-320040" algn="l" rtl="0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32: Is left context a rounded-vowel?</a:t>
            </a:r>
          </a:p>
        </p:txBody>
      </p:sp>
      <p:grpSp>
        <p:nvGrpSpPr>
          <p:cNvPr id="442" name="Shape 442"/>
          <p:cNvGrpSpPr/>
          <p:nvPr/>
        </p:nvGrpSpPr>
        <p:grpSpPr>
          <a:xfrm>
            <a:off x="1138238" y="2798763"/>
            <a:ext cx="3743324" cy="3821111"/>
            <a:chOff x="1111250" y="1482725"/>
            <a:chExt cx="3743324" cy="3821112"/>
          </a:xfrm>
        </p:grpSpPr>
        <p:sp>
          <p:nvSpPr>
            <p:cNvPr id="443" name="Shape 443"/>
            <p:cNvSpPr/>
            <p:nvPr/>
          </p:nvSpPr>
          <p:spPr>
            <a:xfrm>
              <a:off x="2436813" y="1482725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1844675" y="2006600"/>
              <a:ext cx="746125" cy="322263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3140075" y="2006600"/>
              <a:ext cx="669925" cy="304799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sil-b+u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1185862" y="2540000"/>
              <a:ext cx="633412" cy="661988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a-b+u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o-b+u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y-b+u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Y-b+u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2514600" y="2540000"/>
              <a:ext cx="719138" cy="322263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1905000" y="3225800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46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3444875" y="3225800"/>
              <a:ext cx="746125" cy="322263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42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1111250" y="3863975"/>
              <a:ext cx="744537" cy="276224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U-b+u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2074863" y="3863975"/>
              <a:ext cx="744537" cy="276224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u-b+u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4059237" y="3857625"/>
              <a:ext cx="795337" cy="263525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i-b+u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3014663" y="3835400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2328863" y="4346575"/>
              <a:ext cx="793749" cy="304799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e-b+u</a:t>
              </a:r>
            </a:p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r-b+u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3567112" y="4346575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3057525" y="4973637"/>
              <a:ext cx="757238" cy="33020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N-b+u</a:t>
              </a:r>
            </a:p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M-b+u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4054475" y="4973637"/>
              <a:ext cx="746125" cy="32385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E-b+u</a:t>
              </a:r>
            </a:p>
          </p:txBody>
        </p:sp>
        <p:cxnSp>
          <p:nvCxnSpPr>
            <p:cNvPr id="458" name="Shape 458"/>
            <p:cNvCxnSpPr/>
            <p:nvPr/>
          </p:nvCxnSpPr>
          <p:spPr>
            <a:xfrm flipH="1">
              <a:off x="2209800" y="1817688"/>
              <a:ext cx="581024" cy="2095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59" name="Shape 459"/>
            <p:cNvCxnSpPr/>
            <p:nvPr/>
          </p:nvCxnSpPr>
          <p:spPr>
            <a:xfrm>
              <a:off x="2790825" y="1808163"/>
              <a:ext cx="623887" cy="20478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0" name="Shape 460"/>
            <p:cNvCxnSpPr/>
            <p:nvPr/>
          </p:nvCxnSpPr>
          <p:spPr>
            <a:xfrm flipH="1">
              <a:off x="1524000" y="2332038"/>
              <a:ext cx="685799" cy="20796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1" name="Shape 461"/>
            <p:cNvCxnSpPr/>
            <p:nvPr/>
          </p:nvCxnSpPr>
          <p:spPr>
            <a:xfrm>
              <a:off x="2209800" y="2332038"/>
              <a:ext cx="685799" cy="2095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2" name="Shape 462"/>
            <p:cNvCxnSpPr/>
            <p:nvPr/>
          </p:nvCxnSpPr>
          <p:spPr>
            <a:xfrm flipH="1">
              <a:off x="2244725" y="2865438"/>
              <a:ext cx="650874" cy="3603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3" name="Shape 463"/>
            <p:cNvCxnSpPr/>
            <p:nvPr/>
          </p:nvCxnSpPr>
          <p:spPr>
            <a:xfrm>
              <a:off x="2895600" y="2865438"/>
              <a:ext cx="838199" cy="3603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4" name="Shape 464"/>
            <p:cNvCxnSpPr/>
            <p:nvPr/>
          </p:nvCxnSpPr>
          <p:spPr>
            <a:xfrm flipH="1">
              <a:off x="1487487" y="3541712"/>
              <a:ext cx="639762" cy="3286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5" name="Shape 465"/>
            <p:cNvCxnSpPr/>
            <p:nvPr/>
          </p:nvCxnSpPr>
          <p:spPr>
            <a:xfrm>
              <a:off x="2149475" y="3543300"/>
              <a:ext cx="411163" cy="31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6" name="Shape 466"/>
            <p:cNvCxnSpPr/>
            <p:nvPr/>
          </p:nvCxnSpPr>
          <p:spPr>
            <a:xfrm flipH="1">
              <a:off x="3387724" y="3551237"/>
              <a:ext cx="422275" cy="2952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7" name="Shape 467"/>
            <p:cNvCxnSpPr/>
            <p:nvPr/>
          </p:nvCxnSpPr>
          <p:spPr>
            <a:xfrm>
              <a:off x="3810000" y="3551237"/>
              <a:ext cx="457200" cy="30638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8" name="Shape 468"/>
            <p:cNvCxnSpPr/>
            <p:nvPr/>
          </p:nvCxnSpPr>
          <p:spPr>
            <a:xfrm flipH="1">
              <a:off x="2920999" y="4162425"/>
              <a:ext cx="446088" cy="1825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9" name="Shape 469"/>
            <p:cNvCxnSpPr/>
            <p:nvPr/>
          </p:nvCxnSpPr>
          <p:spPr>
            <a:xfrm>
              <a:off x="3389312" y="4162425"/>
              <a:ext cx="427037" cy="20161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70" name="Shape 470"/>
            <p:cNvCxnSpPr/>
            <p:nvPr/>
          </p:nvCxnSpPr>
          <p:spPr>
            <a:xfrm flipH="1">
              <a:off x="3505199" y="4673600"/>
              <a:ext cx="450850" cy="3047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71" name="Shape 471"/>
            <p:cNvCxnSpPr/>
            <p:nvPr/>
          </p:nvCxnSpPr>
          <p:spPr>
            <a:xfrm>
              <a:off x="3962400" y="4673600"/>
              <a:ext cx="457200" cy="3047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72" name="Shape 472"/>
            <p:cNvSpPr txBox="1"/>
            <p:nvPr/>
          </p:nvSpPr>
          <p:spPr>
            <a:xfrm>
              <a:off x="1981200" y="1630362"/>
              <a:ext cx="685799" cy="320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500" b="1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3276600" y="1630362"/>
              <a:ext cx="685799" cy="320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500" b="1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</a:p>
          </p:txBody>
        </p:sp>
      </p:grpSp>
      <p:sp>
        <p:nvSpPr>
          <p:cNvPr id="474" name="Shape 474"/>
          <p:cNvSpPr txBox="1"/>
          <p:nvPr/>
        </p:nvSpPr>
        <p:spPr>
          <a:xfrm>
            <a:off x="251519" y="1422804"/>
            <a:ext cx="1440160" cy="1200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75" name="Shape 475"/>
          <p:cNvSpPr/>
          <p:nvPr/>
        </p:nvSpPr>
        <p:spPr>
          <a:xfrm>
            <a:off x="1663700" y="1449387"/>
            <a:ext cx="288925" cy="9397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098675" y="1739900"/>
            <a:ext cx="431799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700338" y="1592262"/>
            <a:ext cx="395287" cy="39528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3311525" y="1592262"/>
            <a:ext cx="396874" cy="39528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533900" y="1590675"/>
            <a:ext cx="396874" cy="39528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3924300" y="1590675"/>
            <a:ext cx="395288" cy="39687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Shape 481"/>
          <p:cNvCxnSpPr>
            <a:stCxn id="477" idx="6"/>
            <a:endCxn id="478" idx="2"/>
          </p:cNvCxnSpPr>
          <p:nvPr/>
        </p:nvCxnSpPr>
        <p:spPr>
          <a:xfrm>
            <a:off x="3095625" y="1789906"/>
            <a:ext cx="2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3708400" y="1789113"/>
            <a:ext cx="2158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>
            <a:off x="4335462" y="1797050"/>
            <a:ext cx="2158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Shape 484"/>
          <p:cNvCxnSpPr/>
          <p:nvPr/>
        </p:nvCxnSpPr>
        <p:spPr>
          <a:xfrm>
            <a:off x="2627313" y="1520825"/>
            <a:ext cx="0" cy="9001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>
            <a:off x="3201988" y="1520825"/>
            <a:ext cx="0" cy="9001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2101850" y="2417763"/>
            <a:ext cx="533399" cy="55086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7" name="Shape 487"/>
          <p:cNvCxnSpPr>
            <a:endCxn id="473" idx="0"/>
          </p:cNvCxnSpPr>
          <p:nvPr/>
        </p:nvCxnSpPr>
        <p:spPr>
          <a:xfrm>
            <a:off x="3187787" y="2406700"/>
            <a:ext cx="458700" cy="539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8" name="Shape 488"/>
          <p:cNvCxnSpPr/>
          <p:nvPr/>
        </p:nvCxnSpPr>
        <p:spPr>
          <a:xfrm>
            <a:off x="4427537" y="1506537"/>
            <a:ext cx="0" cy="9001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>
            <a:off x="5076825" y="1508125"/>
            <a:ext cx="0" cy="9001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0" name="Shape 490"/>
          <p:cNvCxnSpPr/>
          <p:nvPr/>
        </p:nvCxnSpPr>
        <p:spPr>
          <a:xfrm>
            <a:off x="4427537" y="2405063"/>
            <a:ext cx="249237" cy="2666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1" name="Shape 491"/>
          <p:cNvCxnSpPr/>
          <p:nvPr/>
        </p:nvCxnSpPr>
        <p:spPr>
          <a:xfrm flipH="1">
            <a:off x="4397374" y="2671763"/>
            <a:ext cx="288925" cy="27622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92" name="Shape 492"/>
          <p:cNvGrpSpPr/>
          <p:nvPr/>
        </p:nvGrpSpPr>
        <p:grpSpPr>
          <a:xfrm>
            <a:off x="4140199" y="2760663"/>
            <a:ext cx="3019424" cy="2181225"/>
            <a:chOff x="4343610" y="2616515"/>
            <a:chExt cx="3018992" cy="2181454"/>
          </a:xfrm>
        </p:grpSpPr>
        <p:sp>
          <p:nvSpPr>
            <p:cNvPr id="493" name="Shape 493"/>
            <p:cNvSpPr/>
            <p:nvPr/>
          </p:nvSpPr>
          <p:spPr>
            <a:xfrm>
              <a:off x="5135660" y="2616515"/>
              <a:ext cx="288883" cy="28736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4703921" y="2997555"/>
              <a:ext cx="287295" cy="28736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5711839" y="2999141"/>
              <a:ext cx="287296" cy="287368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4343610" y="3359542"/>
              <a:ext cx="287296" cy="28736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5064232" y="3359542"/>
              <a:ext cx="287296" cy="28736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5424544" y="3359542"/>
              <a:ext cx="287295" cy="28736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111832" y="3348428"/>
              <a:ext cx="287296" cy="287368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5651523" y="3716767"/>
              <a:ext cx="288883" cy="28895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673728" y="3723117"/>
              <a:ext cx="287296" cy="28895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254705" y="4091457"/>
              <a:ext cx="287296" cy="28895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6011835" y="4077167"/>
              <a:ext cx="288883" cy="28895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372146" y="4077167"/>
              <a:ext cx="287296" cy="28895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7075307" y="4077167"/>
              <a:ext cx="287295" cy="28895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" name="Shape 506"/>
            <p:cNvCxnSpPr>
              <a:stCxn id="493" idx="3"/>
              <a:endCxn id="494" idx="7"/>
            </p:cNvCxnSpPr>
            <p:nvPr/>
          </p:nvCxnSpPr>
          <p:spPr>
            <a:xfrm flipH="1">
              <a:off x="4949067" y="2861798"/>
              <a:ext cx="228900" cy="1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Shape 507"/>
            <p:cNvCxnSpPr>
              <a:stCxn id="493" idx="5"/>
              <a:endCxn id="495" idx="1"/>
            </p:cNvCxnSpPr>
            <p:nvPr/>
          </p:nvCxnSpPr>
          <p:spPr>
            <a:xfrm>
              <a:off x="5382238" y="2861798"/>
              <a:ext cx="371700" cy="17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Shape 508"/>
            <p:cNvCxnSpPr>
              <a:stCxn id="494" idx="3"/>
              <a:endCxn id="496" idx="7"/>
            </p:cNvCxnSpPr>
            <p:nvPr/>
          </p:nvCxnSpPr>
          <p:spPr>
            <a:xfrm flipH="1">
              <a:off x="4588795" y="3242838"/>
              <a:ext cx="157200" cy="158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Shape 509"/>
            <p:cNvCxnSpPr>
              <a:stCxn id="494" idx="5"/>
              <a:endCxn id="497" idx="1"/>
            </p:cNvCxnSpPr>
            <p:nvPr/>
          </p:nvCxnSpPr>
          <p:spPr>
            <a:xfrm>
              <a:off x="4949144" y="3242838"/>
              <a:ext cx="157200" cy="158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Shape 510"/>
            <p:cNvCxnSpPr>
              <a:stCxn id="495" idx="3"/>
              <a:endCxn id="498" idx="7"/>
            </p:cNvCxnSpPr>
            <p:nvPr/>
          </p:nvCxnSpPr>
          <p:spPr>
            <a:xfrm flipH="1">
              <a:off x="5669613" y="3244425"/>
              <a:ext cx="84300" cy="15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Shape 511"/>
            <p:cNvCxnSpPr>
              <a:stCxn id="495" idx="5"/>
              <a:endCxn id="499" idx="1"/>
            </p:cNvCxnSpPr>
            <p:nvPr/>
          </p:nvCxnSpPr>
          <p:spPr>
            <a:xfrm>
              <a:off x="5957063" y="3244425"/>
              <a:ext cx="196800" cy="14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Shape 512"/>
            <p:cNvCxnSpPr>
              <a:stCxn id="499" idx="3"/>
              <a:endCxn id="500" idx="7"/>
            </p:cNvCxnSpPr>
            <p:nvPr/>
          </p:nvCxnSpPr>
          <p:spPr>
            <a:xfrm flipH="1">
              <a:off x="5898006" y="3593712"/>
              <a:ext cx="255900" cy="165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Shape 513"/>
            <p:cNvCxnSpPr>
              <a:stCxn id="499" idx="5"/>
            </p:cNvCxnSpPr>
            <p:nvPr/>
          </p:nvCxnSpPr>
          <p:spPr>
            <a:xfrm>
              <a:off x="6357056" y="3593712"/>
              <a:ext cx="360299" cy="153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Shape 514"/>
            <p:cNvCxnSpPr>
              <a:stCxn id="500" idx="3"/>
            </p:cNvCxnSpPr>
            <p:nvPr/>
          </p:nvCxnSpPr>
          <p:spPr>
            <a:xfrm flipH="1">
              <a:off x="5463729" y="3963405"/>
              <a:ext cx="230100" cy="15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Shape 515"/>
            <p:cNvCxnSpPr>
              <a:stCxn id="500" idx="5"/>
              <a:endCxn id="503" idx="1"/>
            </p:cNvCxnSpPr>
            <p:nvPr/>
          </p:nvCxnSpPr>
          <p:spPr>
            <a:xfrm>
              <a:off x="5898101" y="3963405"/>
              <a:ext cx="156000" cy="15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Shape 516"/>
            <p:cNvCxnSpPr>
              <a:stCxn id="501" idx="3"/>
            </p:cNvCxnSpPr>
            <p:nvPr/>
          </p:nvCxnSpPr>
          <p:spPr>
            <a:xfrm flipH="1">
              <a:off x="6582301" y="3969756"/>
              <a:ext cx="133500" cy="114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Shape 517"/>
            <p:cNvCxnSpPr>
              <a:stCxn id="501" idx="5"/>
              <a:endCxn id="505" idx="1"/>
            </p:cNvCxnSpPr>
            <p:nvPr/>
          </p:nvCxnSpPr>
          <p:spPr>
            <a:xfrm>
              <a:off x="6918951" y="3969756"/>
              <a:ext cx="198600" cy="149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8" name="Shape 518"/>
            <p:cNvSpPr/>
            <p:nvPr/>
          </p:nvSpPr>
          <p:spPr>
            <a:xfrm>
              <a:off x="6080087" y="4509014"/>
              <a:ext cx="287296" cy="28736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6841978" y="4509014"/>
              <a:ext cx="287296" cy="28895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" name="Shape 520"/>
            <p:cNvCxnSpPr>
              <a:stCxn id="504" idx="3"/>
              <a:endCxn id="518" idx="0"/>
            </p:cNvCxnSpPr>
            <p:nvPr/>
          </p:nvCxnSpPr>
          <p:spPr>
            <a:xfrm flipH="1">
              <a:off x="6223719" y="4323806"/>
              <a:ext cx="1905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Shape 521"/>
            <p:cNvCxnSpPr>
              <a:stCxn id="504" idx="5"/>
              <a:endCxn id="519" idx="0"/>
            </p:cNvCxnSpPr>
            <p:nvPr/>
          </p:nvCxnSpPr>
          <p:spPr>
            <a:xfrm>
              <a:off x="6617369" y="4323806"/>
              <a:ext cx="3684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Shape 522"/>
          <p:cNvSpPr/>
          <p:nvPr/>
        </p:nvSpPr>
        <p:spPr>
          <a:xfrm>
            <a:off x="5148262" y="1589087"/>
            <a:ext cx="395287" cy="39687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4943475" y="1797050"/>
            <a:ext cx="2158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Shape 524"/>
          <p:cNvCxnSpPr/>
          <p:nvPr/>
        </p:nvCxnSpPr>
        <p:spPr>
          <a:xfrm>
            <a:off x="5076825" y="2406650"/>
            <a:ext cx="298450" cy="28733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5" name="Shape 525"/>
          <p:cNvSpPr/>
          <p:nvPr/>
        </p:nvSpPr>
        <p:spPr>
          <a:xfrm>
            <a:off x="0" y="844203"/>
            <a:ext cx="9144000" cy="42544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282575" marR="0" lvl="0" indent="-28257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∙"/>
            </a:pPr>
            <a:r>
              <a:rPr lang="zh-TW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Example: “( _ ‒ ) b ( +_ )”</a:t>
            </a:r>
          </a:p>
        </p:txBody>
      </p:sp>
      <p:cxnSp>
        <p:nvCxnSpPr>
          <p:cNvPr id="526" name="Shape 526"/>
          <p:cNvCxnSpPr>
            <a:endCxn id="443" idx="0"/>
          </p:cNvCxnSpPr>
          <p:nvPr/>
        </p:nvCxnSpPr>
        <p:spPr>
          <a:xfrm flipH="1">
            <a:off x="2836069" y="2538363"/>
            <a:ext cx="204900" cy="26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Segmental K-means</a:t>
            </a:r>
          </a:p>
        </p:txBody>
      </p:sp>
      <p:pic>
        <p:nvPicPr>
          <p:cNvPr id="532" name="Shape 5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2979" r="-32979"/>
          <a:stretch/>
        </p:blipFill>
        <p:spPr>
          <a:xfrm>
            <a:off x="612775" y="1608364"/>
            <a:ext cx="815339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03.mono.train.sh</a:t>
            </a:r>
          </a:p>
          <a:p>
            <a:pPr marL="0" marR="0" lvl="0" indent="0" algn="l" rtl="0"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05.tree.build.sh</a:t>
            </a:r>
          </a:p>
          <a:p>
            <a:pPr marL="0" marR="0" lvl="0" indent="0" algn="l" rtl="0"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06.tri.train.sh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Acoustic Model Training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zh-TW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28650" y="71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Acoustic Model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5612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buClr>
                <a:srgbClr val="A5AB81"/>
              </a:buClr>
              <a:buSzPct val="60000"/>
              <a:buFont typeface="Noto Symbol"/>
              <a:buChar char="●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Markov Model/Gaussian Mixture Model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700"/>
              </a:spcBef>
              <a:buClr>
                <a:srgbClr val="A5AB81"/>
              </a:buClr>
              <a:buSzPct val="60000"/>
              <a:buFont typeface="Noto Symbol"/>
              <a:buChar char="●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states per model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700"/>
              </a:spcBef>
              <a:buClr>
                <a:srgbClr val="A5AB81"/>
              </a:buClr>
              <a:buSzPct val="60000"/>
              <a:buFont typeface="Noto Symbol"/>
              <a:buChar char="●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700"/>
              </a:spcBef>
              <a:buClr>
                <a:srgbClr val="A5AB81"/>
              </a:buClr>
              <a:buSzPct val="6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700"/>
              </a:spcBef>
              <a:buClr>
                <a:srgbClr val="A5AB81"/>
              </a:buClr>
              <a:buSzPct val="6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700"/>
              </a:spcBef>
              <a:buClr>
                <a:srgbClr val="A5AB81"/>
              </a:buClr>
              <a:buSzPct val="25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marR="0" lvl="1" indent="-2463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700"/>
              </a:spcBef>
              <a:buClr>
                <a:srgbClr val="A5AB81"/>
              </a:buClr>
              <a:buSzPct val="6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zh-TW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Shape 547"/>
          <p:cNvGrpSpPr/>
          <p:nvPr/>
        </p:nvGrpSpPr>
        <p:grpSpPr>
          <a:xfrm>
            <a:off x="1908151" y="4173497"/>
            <a:ext cx="5286318" cy="2071672"/>
            <a:chOff x="1774813" y="4149725"/>
            <a:chExt cx="4313249" cy="1484324"/>
          </a:xfrm>
        </p:grpSpPr>
        <p:pic>
          <p:nvPicPr>
            <p:cNvPr id="548" name="Shape 5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51050" y="4149725"/>
              <a:ext cx="4037013" cy="958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9" name="Shape 549"/>
            <p:cNvGrpSpPr/>
            <p:nvPr/>
          </p:nvGrpSpPr>
          <p:grpSpPr>
            <a:xfrm>
              <a:off x="1774813" y="5143511"/>
              <a:ext cx="1225550" cy="490537"/>
              <a:chOff x="1331912" y="5013325"/>
              <a:chExt cx="1225550" cy="490537"/>
            </a:xfrm>
          </p:grpSpPr>
          <p:pic>
            <p:nvPicPr>
              <p:cNvPr id="550" name="Shape 55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331912" y="5013325"/>
                <a:ext cx="649286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1" name="Shape 55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619250" y="5013325"/>
                <a:ext cx="649288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2" name="Shape 55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08175" y="5013325"/>
                <a:ext cx="649288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53" name="Shape 553"/>
            <p:cNvGrpSpPr/>
            <p:nvPr/>
          </p:nvGrpSpPr>
          <p:grpSpPr>
            <a:xfrm>
              <a:off x="3132136" y="5143511"/>
              <a:ext cx="1225549" cy="490537"/>
              <a:chOff x="2627313" y="5229225"/>
              <a:chExt cx="1225549" cy="490537"/>
            </a:xfrm>
          </p:grpSpPr>
          <p:pic>
            <p:nvPicPr>
              <p:cNvPr id="554" name="Shape 55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27313" y="5229225"/>
                <a:ext cx="649286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5" name="Shape 55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914650" y="5229225"/>
                <a:ext cx="649288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6" name="Shape 55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203575" y="5229225"/>
                <a:ext cx="649288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57" name="Shape 557"/>
            <p:cNvGrpSpPr/>
            <p:nvPr/>
          </p:nvGrpSpPr>
          <p:grpSpPr>
            <a:xfrm>
              <a:off x="4418020" y="5143511"/>
              <a:ext cx="1225549" cy="490537"/>
              <a:chOff x="3708400" y="5157787"/>
              <a:chExt cx="1225549" cy="490537"/>
            </a:xfrm>
          </p:grpSpPr>
          <p:pic>
            <p:nvPicPr>
              <p:cNvPr id="558" name="Shape 55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708400" y="5157787"/>
                <a:ext cx="649288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9" name="Shape 55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995737" y="5157787"/>
                <a:ext cx="649286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0" name="Shape 56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284662" y="5157787"/>
                <a:ext cx="649286" cy="4905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61" name="Shape 561"/>
          <p:cNvSpPr txBox="1"/>
          <p:nvPr/>
        </p:nvSpPr>
        <p:spPr>
          <a:xfrm>
            <a:off x="0" y="1271587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zh-TW"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Bash script, HMM training.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Bash script</a:t>
            </a:r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#!/bin/bash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count=99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[ $count -eq 100 ]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echo "Count is 100"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elif [ $count -gt 100 ]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echo "Count is greater than 100"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echo "Count is less than 100"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160"/>
              <a:buFont typeface="Noto Symbol"/>
              <a:buNone/>
            </a:pPr>
            <a:endParaRPr sz="24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3521" y="2977521"/>
            <a:ext cx="3880479" cy="388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Shape 5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8224" y="5307980"/>
            <a:ext cx="1605776" cy="163011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Bash script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61281"/>
              <a:buFont typeface="Noto Symbol"/>
              <a:buChar char="◻"/>
            </a:pPr>
            <a:r>
              <a:rPr lang="zh-TW" sz="22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condition ]  uses ‘test’ to check. Ex. test -e ~/tmp; echo $?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1281"/>
              <a:buFont typeface="Noto Symbol"/>
              <a:buChar char="◻"/>
            </a:pPr>
            <a:r>
              <a:rPr lang="zh-TW" sz="22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[ -e filename ]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		該『檔名』是否存在？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		該『檔名』是否存在且為檔案(file)？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		該『檔名』是否存在且為目錄(directory)？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1281"/>
              <a:buFont typeface="Noto Symbol"/>
              <a:buChar char="◻"/>
            </a:pPr>
            <a:r>
              <a:rPr lang="zh-TW" sz="22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[ n1 -eq n2 ]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-eq	兩數值相等 (equal)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-ne	兩數值不等 (not equal)	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-gt	n1 大於 n2 (greater than)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-lt		n1 小於 n2 (less than)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-ge	n1 大於等於 n2 (greater than or equal)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525"/>
              <a:buFont typeface="Noto Symbol"/>
              <a:buChar char="⬜"/>
            </a:pPr>
            <a:r>
              <a:rPr lang="zh-TW" sz="20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-le		n1 小於等於 n2 (less than or equal)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1281"/>
              <a:buFont typeface="Noto Symbol"/>
              <a:buChar char="◻"/>
            </a:pPr>
            <a:r>
              <a:rPr lang="zh-TW" sz="22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空白不能少！！！！！！！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語音辨識系統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0062" y="2735274"/>
            <a:ext cx="8277225" cy="3267063"/>
            <a:chOff x="191" y="720"/>
            <a:chExt cx="5159" cy="2057"/>
          </a:xfrm>
        </p:grpSpPr>
        <p:sp>
          <p:nvSpPr>
            <p:cNvPr id="117" name="Shape 117"/>
            <p:cNvSpPr/>
            <p:nvPr/>
          </p:nvSpPr>
          <p:spPr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Front-end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Signal Processing</a:t>
              </a:r>
            </a:p>
          </p:txBody>
        </p:sp>
        <p:cxnSp>
          <p:nvCxnSpPr>
            <p:cNvPr id="118" name="Shape 118"/>
            <p:cNvCxnSpPr/>
            <p:nvPr/>
          </p:nvCxnSpPr>
          <p:spPr>
            <a:xfrm>
              <a:off x="840" y="1142"/>
              <a:ext cx="215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1871" y="1168"/>
              <a:ext cx="479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3470" y="1168"/>
              <a:ext cx="75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 rot="10800000">
              <a:off x="2400" y="1360"/>
              <a:ext cx="0" cy="239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pic>
          <p:nvPicPr>
            <p:cNvPr id="122" name="Shape 122"/>
            <p:cNvPicPr preferRelativeResize="0"/>
            <p:nvPr/>
          </p:nvPicPr>
          <p:blipFill rotWithShape="1">
            <a:blip r:embed="rId3">
              <a:alphaModFix/>
            </a:blip>
            <a:srcRect r="50381"/>
            <a:stretch/>
          </p:blipFill>
          <p:spPr>
            <a:xfrm>
              <a:off x="191" y="1072"/>
              <a:ext cx="587" cy="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00" y="864"/>
              <a:ext cx="367" cy="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Shape 124"/>
            <p:cNvSpPr/>
            <p:nvPr/>
          </p:nvSpPr>
          <p:spPr>
            <a:xfrm>
              <a:off x="1981" y="1552"/>
              <a:ext cx="544" cy="479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Acoustic</a:t>
              </a:r>
            </a:p>
            <a:p>
              <a:pPr marL="0" marR="0" lvl="0" indent="0" algn="ctr" rtl="0">
                <a:lnSpc>
                  <a:spcPct val="75000"/>
                </a:lnSpc>
                <a:spcBef>
                  <a:spcPts val="65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Models</a:t>
              </a:r>
            </a:p>
          </p:txBody>
        </p:sp>
        <p:grpSp>
          <p:nvGrpSpPr>
            <p:cNvPr id="125" name="Shape 125"/>
            <p:cNvGrpSpPr/>
            <p:nvPr/>
          </p:nvGrpSpPr>
          <p:grpSpPr>
            <a:xfrm>
              <a:off x="2640" y="1551"/>
              <a:ext cx="527" cy="479"/>
              <a:chOff x="4368" y="2255"/>
              <a:chExt cx="479" cy="479"/>
            </a:xfrm>
          </p:grpSpPr>
          <p:sp>
            <p:nvSpPr>
              <p:cNvPr id="126" name="Shape 126"/>
              <p:cNvSpPr/>
              <p:nvPr/>
            </p:nvSpPr>
            <p:spPr>
              <a:xfrm>
                <a:off x="4368" y="2255"/>
                <a:ext cx="479" cy="479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49803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2000" tIns="46000" rIns="92000" bIns="460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4415" y="2447"/>
                <a:ext cx="432" cy="182"/>
              </a:xfrm>
              <a:prstGeom prst="rect">
                <a:avLst/>
              </a:prstGeom>
              <a:solidFill>
                <a:srgbClr val="CCECFF">
                  <a:alpha val="49803"/>
                </a:srgbClr>
              </a:solidFill>
              <a:ln>
                <a:noFill/>
              </a:ln>
            </p:spPr>
            <p:txBody>
              <a:bodyPr lIns="92000" tIns="46000" rIns="92000" bIns="460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zh-TW" sz="1300" b="1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Lexicon</a:t>
                </a:r>
              </a:p>
            </p:txBody>
          </p:sp>
        </p:grpSp>
        <p:cxnSp>
          <p:nvCxnSpPr>
            <p:cNvPr id="128" name="Shape 128"/>
            <p:cNvCxnSpPr/>
            <p:nvPr/>
          </p:nvCxnSpPr>
          <p:spPr>
            <a:xfrm rot="10800000">
              <a:off x="2900" y="1373"/>
              <a:ext cx="0" cy="239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 rot="10800000">
              <a:off x="3393" y="1368"/>
              <a:ext cx="0" cy="243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30" name="Shape 130"/>
            <p:cNvSpPr txBox="1"/>
            <p:nvPr/>
          </p:nvSpPr>
          <p:spPr>
            <a:xfrm>
              <a:off x="1789" y="720"/>
              <a:ext cx="599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</a:t>
              </a:r>
            </a:p>
            <a:p>
              <a:pPr marL="0" marR="0" lvl="0" indent="0" algn="ctr" rtl="0">
                <a:lnSpc>
                  <a:spcPct val="75000"/>
                </a:lnSpc>
                <a:spcBef>
                  <a:spcPts val="65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Vectors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352" y="913"/>
              <a:ext cx="1116" cy="438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Linguistic Decoding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Search Algorithm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3555" y="822"/>
              <a:ext cx="599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</a:t>
              </a:r>
            </a:p>
            <a:p>
              <a:pPr marL="0" marR="0" lvl="0" indent="0" algn="ctr" rtl="0">
                <a:lnSpc>
                  <a:spcPct val="75000"/>
                </a:lnSpc>
                <a:spcBef>
                  <a:spcPts val="65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Sentence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538" y="1551"/>
              <a:ext cx="599" cy="599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Speech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Corpora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61" y="1550"/>
              <a:ext cx="528" cy="457"/>
            </a:xfrm>
            <a:prstGeom prst="rect">
              <a:avLst/>
            </a:prstGeom>
            <a:solidFill>
              <a:srgbClr val="CCECFF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Acoustic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069" y="1744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789" y="1744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37" name="Shape 137"/>
            <p:cNvSpPr/>
            <p:nvPr/>
          </p:nvSpPr>
          <p:spPr>
            <a:xfrm>
              <a:off x="4031" y="1552"/>
              <a:ext cx="623" cy="467"/>
            </a:xfrm>
            <a:prstGeom prst="rect">
              <a:avLst/>
            </a:prstGeom>
            <a:solidFill>
              <a:srgbClr val="CCECFF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Language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Construction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4847" y="1552"/>
              <a:ext cx="503" cy="479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Text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Corpora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3120" y="2229"/>
              <a:ext cx="864" cy="548"/>
            </a:xfrm>
            <a:prstGeom prst="can">
              <a:avLst>
                <a:gd name="adj" fmla="val 32370"/>
              </a:avLst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Lexical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Knowledge-base</a:t>
              </a:r>
            </a:p>
          </p:txBody>
        </p:sp>
        <p:cxnSp>
          <p:nvCxnSpPr>
            <p:cNvPr id="140" name="Shape 140"/>
            <p:cNvCxnSpPr/>
            <p:nvPr/>
          </p:nvCxnSpPr>
          <p:spPr>
            <a:xfrm rot="10800000">
              <a:off x="2928" y="2031"/>
              <a:ext cx="0" cy="16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2928" y="2192"/>
              <a:ext cx="3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>
              <a:off x="3856" y="2181"/>
              <a:ext cx="0" cy="1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3856" y="2180"/>
              <a:ext cx="38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3256" y="2192"/>
              <a:ext cx="0" cy="11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>
              <a:off x="3839" y="1744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46" name="Shape 146"/>
            <p:cNvCxnSpPr/>
            <p:nvPr/>
          </p:nvCxnSpPr>
          <p:spPr>
            <a:xfrm rot="10800000">
              <a:off x="4655" y="1744"/>
              <a:ext cx="1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7" name="Shape 147"/>
            <p:cNvSpPr/>
            <p:nvPr/>
          </p:nvSpPr>
          <p:spPr>
            <a:xfrm>
              <a:off x="3291" y="1540"/>
              <a:ext cx="565" cy="489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Language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</a:t>
              </a:r>
            </a:p>
          </p:txBody>
        </p:sp>
        <p:cxnSp>
          <p:nvCxnSpPr>
            <p:cNvPr id="148" name="Shape 148"/>
            <p:cNvCxnSpPr/>
            <p:nvPr/>
          </p:nvCxnSpPr>
          <p:spPr>
            <a:xfrm rot="10800000">
              <a:off x="4240" y="203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9" name="Shape 149"/>
            <p:cNvSpPr txBox="1"/>
            <p:nvPr/>
          </p:nvSpPr>
          <p:spPr>
            <a:xfrm>
              <a:off x="383" y="882"/>
              <a:ext cx="719" cy="173"/>
            </a:xfrm>
            <a:prstGeom prst="rect">
              <a:avLst/>
            </a:prstGeom>
            <a:noFill/>
            <a:ln>
              <a:noFill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Speech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4291" y="2243"/>
              <a:ext cx="599" cy="299"/>
            </a:xfrm>
            <a:prstGeom prst="can">
              <a:avLst>
                <a:gd name="adj" fmla="val 24583"/>
              </a:avLst>
            </a:prstGeom>
            <a:solidFill>
              <a:srgbClr val="EAEAE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2000" tIns="46000" rIns="92000" bIns="4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3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Grammar</a:t>
              </a:r>
            </a:p>
          </p:txBody>
        </p:sp>
        <p:cxnSp>
          <p:nvCxnSpPr>
            <p:cNvPr id="151" name="Shape 151"/>
            <p:cNvCxnSpPr/>
            <p:nvPr/>
          </p:nvCxnSpPr>
          <p:spPr>
            <a:xfrm rot="10800000" flipH="1">
              <a:off x="4506" y="2016"/>
              <a:ext cx="4" cy="28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52" name="Shape 152"/>
          <p:cNvSpPr txBox="1"/>
          <p:nvPr/>
        </p:nvSpPr>
        <p:spPr>
          <a:xfrm>
            <a:off x="642937" y="1916113"/>
            <a:ext cx="3286124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Kaldi as tool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zh-TW"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Bash script</a:t>
            </a: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519" y="4934062"/>
            <a:ext cx="2874481" cy="19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	(and)兩狀況同時成立！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	(or)兩狀況任何一個成立！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		反相狀態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"$yn" == "Y" -o "$yn" == "y" ]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"$yn" == "Y" ] || [ "$yn" == "y" ]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雙引號不可少！！！！！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Bash script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i=0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[ $i -lt 10 ] 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echo $i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i=$(($i+1))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endParaRPr sz="224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(( i=1; i&lt;=10; i=i+1 ))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echo $i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1281"/>
              <a:buFont typeface="Noto Symbol"/>
              <a:buChar char="◻"/>
            </a:pPr>
            <a:r>
              <a:rPr lang="zh-TW" sz="224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空白不可少！！！！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1281"/>
              <a:buFont typeface="Noto Symbol"/>
              <a:buNone/>
            </a:pPr>
            <a:endParaRPr sz="224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082" y="1565874"/>
            <a:ext cx="5286165" cy="528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Bash script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filename | head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 -l | grep key | less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program1 | program2 | program3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“hello” | tee log</a:t>
            </a:r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175" y="1600200"/>
            <a:ext cx="2261665" cy="127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6526" y="3751030"/>
            <a:ext cx="3238147" cy="30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47" y="4361376"/>
            <a:ext cx="3929319" cy="24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Bash script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59599"/>
              <a:buFont typeface="Noto Symbol"/>
              <a:buChar char="◻"/>
            </a:pPr>
            <a:r>
              <a:rPr lang="zh-TW" sz="268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 operation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`ls`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my_date=`date`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$my_date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599"/>
              <a:buFont typeface="Noto Symbol"/>
              <a:buChar char="◻"/>
            </a:pPr>
            <a:r>
              <a:rPr lang="zh-TW" sz="268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|| ; operation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hello || echo no~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hello &amp;&amp; echo no~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 -f tmp ] &amp;&amp; cat tmp</a:t>
            </a: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 echo "file not </a:t>
            </a:r>
            <a:r>
              <a:rPr lang="zh-TW" sz="2405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</a:t>
            </a:r>
            <a:r>
              <a:rPr lang="en-US" altLang="zh-TW" sz="2405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2405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zh-TW" sz="2405" dirty="0"/>
              <a:t>”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-f tmp ] ; cat tmp ; echo "file not </a:t>
            </a:r>
            <a:r>
              <a:rPr lang="zh-TW" sz="2405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</a:t>
            </a:r>
            <a:r>
              <a:rPr lang="en-US" altLang="zh-TW" sz="2405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2405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599"/>
              <a:buFont typeface="Noto Symbol"/>
              <a:buChar char="◻"/>
            </a:pPr>
            <a:r>
              <a:rPr lang="zh-TW" sz="268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useful commands.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grep, sed, touch, awk, ln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steps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599"/>
              <a:buFont typeface="Noto Symbol"/>
              <a:buChar char="◻"/>
            </a:pPr>
            <a:r>
              <a:rPr lang="zh-TW" sz="26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features(previous section)</a:t>
            </a:r>
          </a:p>
          <a:p>
            <a:pPr marL="320040" marR="0" lvl="0" indent="-32004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599"/>
              <a:buFont typeface="Noto Symbol"/>
              <a:buChar char="◻"/>
            </a:pPr>
            <a:r>
              <a:rPr lang="zh-TW" sz="26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monophone model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gmm-init-mono		</a:t>
            </a:r>
            <a:r>
              <a:rPr lang="zh-TW" sz="240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monophone model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zh-TW" sz="24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compile-train-graphs</a:t>
            </a:r>
            <a:r>
              <a:rPr lang="zh-TW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sz="2405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get train graph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zh-TW" sz="24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align-equal-compiled</a:t>
            </a:r>
            <a:r>
              <a:rPr lang="zh-TW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sz="2405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model -&gt; decode&amp;align</a:t>
            </a:r>
            <a:endParaRPr lang="en-US" altLang="zh-TW" sz="2405" b="0" i="0" u="none" strike="noStrike" cap="none">
              <a:solidFill>
                <a:srgbClr val="DD8047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84480">
              <a:lnSpc>
                <a:spcPct val="90000"/>
              </a:lnSpc>
              <a:buSzPct val="70145"/>
            </a:pPr>
            <a:r>
              <a:rPr lang="en-US" altLang="zh-TW" sz="2405">
                <a:solidFill>
                  <a:srgbClr val="000000"/>
                </a:solidFill>
              </a:rPr>
              <a:t>   (</a:t>
            </a:r>
            <a:r>
              <a:rPr lang="zh-TW" altLang="zh-TW" sz="2405">
                <a:solidFill>
                  <a:srgbClr val="000000"/>
                </a:solidFill>
              </a:rPr>
              <a:t>gmm-align-compiled</a:t>
            </a:r>
            <a:r>
              <a:rPr lang="en-US" altLang="zh-TW" sz="2405">
                <a:solidFill>
                  <a:srgbClr val="000000"/>
                </a:solidFill>
              </a:rPr>
              <a:t> for later iteration)</a:t>
            </a:r>
            <a:endParaRPr lang="zh-TW" sz="2405">
              <a:solidFill>
                <a:srgbClr val="000000"/>
              </a:solidFill>
            </a:endParaRP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gmm-acc-stats-ali	</a:t>
            </a:r>
            <a:r>
              <a:rPr lang="zh-TW" sz="2405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EM training: E step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145"/>
              <a:buFont typeface="Noto Symbol"/>
              <a:buChar char="⬜"/>
            </a:pPr>
            <a:r>
              <a:rPr lang="zh-TW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gmm-est		</a:t>
            </a:r>
            <a:r>
              <a:rPr lang="zh-TW" sz="2405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EM training: M step</a:t>
            </a:r>
          </a:p>
          <a:p>
            <a:pPr marL="320040" marR="0" lvl="0" indent="-32004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599"/>
              <a:buFont typeface="Noto Symbol"/>
              <a:buChar char="◻"/>
            </a:pPr>
            <a:r>
              <a:rPr lang="zh-TW" sz="26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previous model to build decision tree(for triphone).</a:t>
            </a:r>
          </a:p>
          <a:p>
            <a:pPr marL="320040" marR="0" lvl="0" indent="-32004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599"/>
              <a:buFont typeface="Noto Symbol"/>
              <a:buChar char="◻"/>
            </a:pPr>
            <a:r>
              <a:rPr lang="zh-TW" sz="26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triphone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steps</a:t>
            </a:r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531353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59160"/>
              <a:buFont typeface="Noto Symbol"/>
              <a:buChar char="◻"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features(previous section)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160"/>
              <a:buFont typeface="Noto Symbol"/>
              <a:buChar char="◻"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monophone model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160"/>
              <a:buFont typeface="Noto Symbol"/>
              <a:buChar char="◻"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previous model to build decision tree(for triphone).</a:t>
            </a:r>
          </a:p>
          <a:p>
            <a:pPr marL="320040" marR="0" lvl="0" indent="-32004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160"/>
              <a:buFont typeface="Noto Symbol"/>
              <a:buChar char="◻"/>
            </a:pPr>
            <a:r>
              <a:rPr lang="zh-TW" sz="24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triphone model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gmm-init-model	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Initialize GMM (</a:t>
            </a:r>
            <a:r>
              <a:rPr lang="en-US" alt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decision tree)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gmm-mixup	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Gaussian merging (increase #gaussian)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zh-TW" sz="22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convert-ali</a:t>
            </a: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sz="2210"/>
              <a:t> 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Convert alignments(model &lt;-&gt; decisoin tree)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compile-train-graphs	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get train graph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</a:t>
            </a:r>
            <a:r>
              <a:rPr lang="zh-TW" sz="22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gmm-align-compiled</a:t>
            </a: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model -&gt; decode&amp;align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 gmm-acc-stats-ali	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EM training: E step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g. gmm-est		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EM training: M step</a:t>
            </a:r>
          </a:p>
          <a:p>
            <a:pPr marL="640080" marR="0" lvl="1" indent="-2844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318"/>
              <a:buFont typeface="Noto Symbol"/>
              <a:buChar char="⬜"/>
            </a:pPr>
            <a:r>
              <a:rPr lang="zh-TW" sz="22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h. Goto step e.	</a:t>
            </a:r>
            <a:r>
              <a:rPr lang="zh-TW" sz="2210" b="0" i="0" u="none" strike="noStrike" cap="none">
                <a:solidFill>
                  <a:srgbClr val="DD8047"/>
                </a:solidFill>
                <a:latin typeface="Arial"/>
                <a:ea typeface="Arial"/>
                <a:cs typeface="Arial"/>
                <a:sym typeface="Arial"/>
              </a:rPr>
              <a:t>	train several times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get Kaldi usage?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setup.sh</a:t>
            </a:r>
          </a:p>
          <a:p>
            <a:pPr marL="0" marR="0" lvl="0" indent="0" algn="l" rtl="0"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align-equal-compile</a:t>
            </a:r>
            <a:r>
              <a:rPr lang="zh-TW" sz="29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altLang="zh-TW" sz="29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--help</a:t>
            </a:r>
            <a:endParaRPr lang="zh-TW" sz="2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947573"/>
            <a:ext cx="9144000" cy="302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align-equal-compiled</a:t>
            </a:r>
          </a:p>
        </p:txBody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equally spaced alignment (for getting training started)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 align-equal-compiled &lt;graphs-rspecifier&gt; &lt;features-rspecifier&gt; &lt;alignments-wspecifier&gt;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align-equal-compiled 1.mdl 1.fsts scp:train.scp ark:equal.ali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gmm-align-compiled $scale_opts --beam=$beam --retry-beam=$[$beam*4] &lt;hmm-model*&gt; ark:$dir/train.graph ark,s,cs:$feat ark:&lt;alignment*&gt;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first iteration(in monophone) beamwidth = 6, others = 10;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realign at 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$realign_iters="1 2 3 4 5 6 7 8 9 10 12 14 16 18 20 23 26 29 32 35 38”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2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$realign_iters=“10 20 30”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gmm-acc-stats-ali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Accumulate stats for GMM training.(E step)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 gmm-acc-stats-ali [options] &lt;model-in&gt; &lt;feature-rspecifier&gt; &lt;alignments-rspecifier&gt; &lt;stats-out&gt;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gmm-acc-stats-ali 1.mdl scp:train.scp ark:1.ali 1</a:t>
            </a:r>
            <a:r>
              <a:rPr lang="zh-TW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.acc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rgbClr val="D8B25C"/>
                </a:solidFill>
                <a:latin typeface="Arial"/>
                <a:ea typeface="Arial"/>
                <a:cs typeface="Arial"/>
                <a:sym typeface="Arial"/>
              </a:rPr>
              <a:t> gmm-acc-stats-ali --binary=false &lt;hmm-model*&gt; ark,s,cs:$feat ark,s,cs:&lt;alignment*&gt; &lt;stats&gt;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gmm-est</a:t>
            </a:r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Maximum Likelihood re-estimation of GMM-based acoustic model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 gmm-est [options] &lt;model-in&gt; </a:t>
            </a:r>
            <a:r>
              <a:rPr lang="zh-TW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&lt;stats-in&gt;</a:t>
            </a: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&lt;model-out&gt;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gmm-est 1.mdl 1.acc 2.mdl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rgbClr val="D8B25C"/>
                </a:solidFill>
                <a:latin typeface="Arial"/>
                <a:ea typeface="Arial"/>
                <a:cs typeface="Arial"/>
                <a:sym typeface="Arial"/>
              </a:rPr>
              <a:t>gmm-est --binary=false --write-occs=&lt;*.occs&gt; --mix-up=$numgauss &lt;hmm-model-in&gt; &lt;stats&gt; &lt;hmm-model-out&gt;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--write-occs :</a:t>
            </a:r>
            <a:r>
              <a:rPr lang="zh-TW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File to write pdf occupation counts to</a:t>
            </a: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$numgauss increases every time.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 Extraction </a:t>
            </a:r>
            <a:r>
              <a:rPr lang="zh-TW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(7)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312" y="2571750"/>
            <a:ext cx="6429375" cy="11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Shape 161"/>
          <p:cNvGrpSpPr/>
          <p:nvPr/>
        </p:nvGrpSpPr>
        <p:grpSpPr>
          <a:xfrm>
            <a:off x="1785938" y="3857625"/>
            <a:ext cx="4221162" cy="2401888"/>
            <a:chOff x="3279774" y="1884362"/>
            <a:chExt cx="2738438" cy="1185862"/>
          </a:xfrm>
        </p:grpSpPr>
        <p:grpSp>
          <p:nvGrpSpPr>
            <p:cNvPr id="162" name="Shape 162"/>
            <p:cNvGrpSpPr/>
            <p:nvPr/>
          </p:nvGrpSpPr>
          <p:grpSpPr>
            <a:xfrm>
              <a:off x="3279774" y="1884362"/>
              <a:ext cx="358774" cy="1185862"/>
              <a:chOff x="2063" y="1206"/>
              <a:chExt cx="225" cy="953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2063" y="1206"/>
                <a:ext cx="225" cy="95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2109" y="1297"/>
                <a:ext cx="136" cy="136"/>
              </a:xfrm>
              <a:prstGeom prst="flowChartConnector">
                <a:avLst/>
              </a:prstGeom>
              <a:solidFill>
                <a:srgbClr val="FF006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2109" y="1480"/>
                <a:ext cx="136" cy="136"/>
              </a:xfrm>
              <a:prstGeom prst="flowChartConnector">
                <a:avLst/>
              </a:prstGeom>
              <a:solidFill>
                <a:schemeClr val="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6" name="Shape 166"/>
              <p:cNvCxnSpPr/>
              <p:nvPr/>
            </p:nvCxnSpPr>
            <p:spPr>
              <a:xfrm>
                <a:off x="2169" y="1661"/>
                <a:ext cx="0" cy="273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7" name="Shape 167"/>
              <p:cNvSpPr/>
              <p:nvPr/>
            </p:nvSpPr>
            <p:spPr>
              <a:xfrm>
                <a:off x="2109" y="1979"/>
                <a:ext cx="136" cy="136"/>
              </a:xfrm>
              <a:prstGeom prst="flowChartConnector">
                <a:avLst/>
              </a:prstGeom>
              <a:solidFill>
                <a:schemeClr val="fol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Shape 168"/>
            <p:cNvGrpSpPr/>
            <p:nvPr/>
          </p:nvGrpSpPr>
          <p:grpSpPr>
            <a:xfrm>
              <a:off x="3783012" y="1884362"/>
              <a:ext cx="358774" cy="1185862"/>
              <a:chOff x="2063" y="1206"/>
              <a:chExt cx="225" cy="953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2063" y="1206"/>
                <a:ext cx="225" cy="95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109" y="1297"/>
                <a:ext cx="136" cy="136"/>
              </a:xfrm>
              <a:prstGeom prst="flowChartConnector">
                <a:avLst/>
              </a:prstGeom>
              <a:solidFill>
                <a:srgbClr val="FF006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2109" y="1480"/>
                <a:ext cx="136" cy="136"/>
              </a:xfrm>
              <a:prstGeom prst="flowChartConnector">
                <a:avLst/>
              </a:prstGeom>
              <a:solidFill>
                <a:schemeClr val="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2" name="Shape 172"/>
              <p:cNvCxnSpPr/>
              <p:nvPr/>
            </p:nvCxnSpPr>
            <p:spPr>
              <a:xfrm>
                <a:off x="2169" y="1661"/>
                <a:ext cx="0" cy="273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2109" y="1979"/>
                <a:ext cx="136" cy="136"/>
              </a:xfrm>
              <a:prstGeom prst="flowChartConnector">
                <a:avLst/>
              </a:prstGeom>
              <a:solidFill>
                <a:schemeClr val="fol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4287837" y="1884362"/>
              <a:ext cx="360361" cy="1185862"/>
              <a:chOff x="2063" y="1206"/>
              <a:chExt cx="225" cy="953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2063" y="1206"/>
                <a:ext cx="225" cy="95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2109" y="1297"/>
                <a:ext cx="136" cy="136"/>
              </a:xfrm>
              <a:prstGeom prst="flowChartConnector">
                <a:avLst/>
              </a:prstGeom>
              <a:solidFill>
                <a:srgbClr val="FF006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2109" y="1480"/>
                <a:ext cx="136" cy="136"/>
              </a:xfrm>
              <a:prstGeom prst="flowChartConnector">
                <a:avLst/>
              </a:prstGeom>
              <a:solidFill>
                <a:schemeClr val="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" name="Shape 178"/>
              <p:cNvCxnSpPr/>
              <p:nvPr/>
            </p:nvCxnSpPr>
            <p:spPr>
              <a:xfrm>
                <a:off x="2169" y="1661"/>
                <a:ext cx="0" cy="273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9" name="Shape 179"/>
              <p:cNvSpPr/>
              <p:nvPr/>
            </p:nvSpPr>
            <p:spPr>
              <a:xfrm>
                <a:off x="2109" y="1979"/>
                <a:ext cx="136" cy="136"/>
              </a:xfrm>
              <a:prstGeom prst="flowChartConnector">
                <a:avLst/>
              </a:prstGeom>
              <a:solidFill>
                <a:schemeClr val="fol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Shape 180"/>
            <p:cNvGrpSpPr/>
            <p:nvPr/>
          </p:nvGrpSpPr>
          <p:grpSpPr>
            <a:xfrm>
              <a:off x="4792662" y="1884362"/>
              <a:ext cx="358774" cy="1185862"/>
              <a:chOff x="2063" y="1206"/>
              <a:chExt cx="225" cy="95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063" y="1206"/>
                <a:ext cx="225" cy="95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2109" y="1297"/>
                <a:ext cx="136" cy="136"/>
              </a:xfrm>
              <a:prstGeom prst="flowChartConnector">
                <a:avLst/>
              </a:prstGeom>
              <a:solidFill>
                <a:srgbClr val="FF006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2109" y="1480"/>
                <a:ext cx="136" cy="136"/>
              </a:xfrm>
              <a:prstGeom prst="flowChartConnector">
                <a:avLst/>
              </a:prstGeom>
              <a:solidFill>
                <a:schemeClr val="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" name="Shape 184"/>
              <p:cNvCxnSpPr/>
              <p:nvPr/>
            </p:nvCxnSpPr>
            <p:spPr>
              <a:xfrm>
                <a:off x="2169" y="1661"/>
                <a:ext cx="0" cy="273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5" name="Shape 185"/>
              <p:cNvSpPr/>
              <p:nvPr/>
            </p:nvSpPr>
            <p:spPr>
              <a:xfrm>
                <a:off x="2109" y="1979"/>
                <a:ext cx="136" cy="136"/>
              </a:xfrm>
              <a:prstGeom prst="flowChartConnector">
                <a:avLst/>
              </a:prstGeom>
              <a:solidFill>
                <a:schemeClr val="folHlink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6" name="Shape 186"/>
            <p:cNvCxnSpPr/>
            <p:nvPr/>
          </p:nvCxnSpPr>
          <p:spPr>
            <a:xfrm>
              <a:off x="5368925" y="2505075"/>
              <a:ext cx="649288" cy="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zh-TW"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Hint (extremely important!!)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03.mono.train.sh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variables already defined.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these formula: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marR="0" lvl="1" indent="-284480" algn="l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 for error</a:t>
            </a:r>
          </a:p>
          <a:p>
            <a:pPr marL="9144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Noto Symbol"/>
              <a:buChar char="■"/>
            </a:pPr>
            <a:r>
              <a:rPr lang="zh-TW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compute-mfcc-feats … 2&gt; $log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161" y="2490218"/>
            <a:ext cx="9144000" cy="13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5109" y="4058671"/>
            <a:ext cx="3683099" cy="5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409" y="4831805"/>
            <a:ext cx="7175399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59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HMM training. Unix shell programming.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59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03.mono.train.sh 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59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05.tree.build.sh 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59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06.tri.train.sh 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Homework(Opt)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閱讀：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數位語音概論 ch4, ch5.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Step1. Execute the following commands.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script/03.mono.train.sh | tee log/03.mono.train.log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script/05.tree.build.sh | tee log/05.tree.build.log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script/06.tri.train.sh | tee log/06.tri.train.log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Step2. finish code in ToDo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script/03.mono.train.sh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script/06.tri.train.sh 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Step3. Observe the output and results.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Step4.(Opt.) tune #gaussian and #iteration.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zh-TW"/>
              <a:t>?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/>
              <a:t>Try d</a:t>
            </a: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rawing the workflow of training.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do recognition? </a:t>
            </a:r>
            <a:r>
              <a:rPr lang="zh-TW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(2.8)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map speech O to a word sequence W 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P(O|W): acoustic model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P(W): language model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Shape 198"/>
          <p:cNvGrpSpPr/>
          <p:nvPr/>
        </p:nvGrpSpPr>
        <p:grpSpPr>
          <a:xfrm>
            <a:off x="2209800" y="2428875"/>
            <a:ext cx="4219574" cy="2285999"/>
            <a:chOff x="1643041" y="2857496"/>
            <a:chExt cx="5219704" cy="2857514"/>
          </a:xfrm>
        </p:grpSpPr>
        <p:pic>
          <p:nvPicPr>
            <p:cNvPr id="199" name="Shape 1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43041" y="2857496"/>
              <a:ext cx="4133849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Shape 2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16" y="3714751"/>
              <a:ext cx="4648199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2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14546" y="5000635"/>
              <a:ext cx="4648199" cy="714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zh-TW"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12647" y="4438212"/>
            <a:ext cx="7794624" cy="2303463"/>
            <a:chOff x="611560" y="2051150"/>
            <a:chExt cx="7794252" cy="2303462"/>
          </a:xfrm>
        </p:grpSpPr>
        <p:pic>
          <p:nvPicPr>
            <p:cNvPr id="208" name="Shape 2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4212" y="2051150"/>
              <a:ext cx="7721599" cy="2303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Shape 209"/>
            <p:cNvSpPr txBox="1"/>
            <p:nvPr/>
          </p:nvSpPr>
          <p:spPr>
            <a:xfrm>
              <a:off x="611560" y="3862169"/>
              <a:ext cx="3866677" cy="49244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RGBGGBBGRRR……</a:t>
              </a:r>
            </a:p>
          </p:txBody>
        </p:sp>
      </p:grp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Markov Model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2541581" y="1477937"/>
            <a:ext cx="4244975" cy="2881312"/>
            <a:chOff x="3071" y="864"/>
            <a:chExt cx="2674" cy="1814"/>
          </a:xfrm>
        </p:grpSpPr>
        <p:sp>
          <p:nvSpPr>
            <p:cNvPr id="212" name="Shape 212"/>
            <p:cNvSpPr/>
            <p:nvPr/>
          </p:nvSpPr>
          <p:spPr>
            <a:xfrm>
              <a:off x="3624" y="1968"/>
              <a:ext cx="239" cy="23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00" y="1343"/>
              <a:ext cx="239" cy="23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775" y="1968"/>
              <a:ext cx="239" cy="23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cxnSp>
          <p:nvCxnSpPr>
            <p:cNvPr id="215" name="Shape 215"/>
            <p:cNvCxnSpPr/>
            <p:nvPr/>
          </p:nvCxnSpPr>
          <p:spPr>
            <a:xfrm flipH="1">
              <a:off x="3792" y="1584"/>
              <a:ext cx="432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 rot="10800000" flipH="1">
              <a:off x="3863" y="1583"/>
              <a:ext cx="479" cy="4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3856" y="2095"/>
              <a:ext cx="9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>
              <a:off x="3824" y="2160"/>
              <a:ext cx="95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4343" y="1631"/>
              <a:ext cx="432" cy="3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>
              <a:off x="4392" y="1536"/>
              <a:ext cx="479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21" name="Shape 221"/>
            <p:cNvSpPr/>
            <p:nvPr/>
          </p:nvSpPr>
          <p:spPr>
            <a:xfrm flipH="1">
              <a:off x="4151" y="1056"/>
              <a:ext cx="335" cy="288"/>
            </a:xfrm>
            <a:custGeom>
              <a:avLst/>
              <a:gdLst/>
              <a:ahLst/>
              <a:cxnLst/>
              <a:rect l="0" t="0" r="0" b="0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-6886219" flipH="1">
              <a:off x="4967" y="1872"/>
              <a:ext cx="335" cy="287"/>
            </a:xfrm>
            <a:custGeom>
              <a:avLst/>
              <a:gdLst/>
              <a:ahLst/>
              <a:cxnLst/>
              <a:rect l="0" t="0" r="0" b="0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5973843" flipH="1">
              <a:off x="3335" y="1920"/>
              <a:ext cx="336" cy="287"/>
            </a:xfrm>
            <a:custGeom>
              <a:avLst/>
              <a:gdLst/>
              <a:ahLst/>
              <a:cxnLst/>
              <a:rect l="0" t="0" r="0" b="0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488" y="1439"/>
              <a:ext cx="191" cy="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4622" y="1367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{A: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.3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,B: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.2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,C: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.5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3720" y="2255"/>
              <a:ext cx="95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872" y="2255"/>
              <a:ext cx="95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3311" y="2447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{A: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.7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,B: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.1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,C: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.2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463" y="2447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{A: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.3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,B: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.6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,C: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.1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175" y="864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0.6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3071" y="1968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3791" y="1631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4031" y="1776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175" y="2160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4127" y="1920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4368" y="1776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4608" y="1631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5231" y="1920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</a:t>
              </a:r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x="685304" y="4438212"/>
            <a:ext cx="3116261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32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 HMM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Markov Model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12647" y="1550391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an HMM {S,A,B,π}</a:t>
            </a:r>
          </a:p>
          <a:p>
            <a:pPr marL="640080" marR="0" lvl="1" indent="-284480" algn="l" rtl="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is a set of </a:t>
            </a:r>
            <a:r>
              <a:rPr lang="zh-TW" sz="2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</a:t>
            </a:r>
          </a:p>
          <a:p>
            <a:pPr marL="640080" marR="0" lvl="1" indent="-284480" algn="l" rtl="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lang="zh-TW" sz="2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✕</a:t>
            </a:r>
            <a:r>
              <a:rPr lang="zh-TW" sz="2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 of state transition probabilities</a:t>
            </a:r>
          </a:p>
          <a:p>
            <a:pPr marL="640080" marR="0" lvl="1" indent="-284480" algn="l" rtl="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is a set of </a:t>
            </a:r>
            <a:r>
              <a:rPr lang="zh-TW" sz="2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probability functions, each describing the observation probability with respect to a state</a:t>
            </a:r>
          </a:p>
          <a:p>
            <a:pPr marL="640080" marR="0" lvl="1" indent="-284480" algn="l" rtl="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 </a:t>
            </a:r>
            <a:r>
              <a:rPr lang="zh-TW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vector of initial state probabilities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9719" y="4519612"/>
            <a:ext cx="2349499" cy="1700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Shape 247"/>
          <p:cNvGrpSpPr/>
          <p:nvPr/>
        </p:nvGrpSpPr>
        <p:grpSpPr>
          <a:xfrm>
            <a:off x="1154106" y="4017269"/>
            <a:ext cx="4244975" cy="2881312"/>
            <a:chOff x="3071" y="864"/>
            <a:chExt cx="2674" cy="1814"/>
          </a:xfrm>
        </p:grpSpPr>
        <p:sp>
          <p:nvSpPr>
            <p:cNvPr id="248" name="Shape 248"/>
            <p:cNvSpPr/>
            <p:nvPr/>
          </p:nvSpPr>
          <p:spPr>
            <a:xfrm>
              <a:off x="3624" y="1968"/>
              <a:ext cx="239" cy="23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200" y="1343"/>
              <a:ext cx="239" cy="23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775" y="1968"/>
              <a:ext cx="239" cy="23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zh-TW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cxnSp>
          <p:nvCxnSpPr>
            <p:cNvPr id="251" name="Shape 251"/>
            <p:cNvCxnSpPr/>
            <p:nvPr/>
          </p:nvCxnSpPr>
          <p:spPr>
            <a:xfrm flipH="1">
              <a:off x="3792" y="1584"/>
              <a:ext cx="432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 rot="10800000" flipH="1">
              <a:off x="3863" y="1583"/>
              <a:ext cx="479" cy="4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3856" y="2095"/>
              <a:ext cx="9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4" name="Shape 254"/>
            <p:cNvCxnSpPr/>
            <p:nvPr/>
          </p:nvCxnSpPr>
          <p:spPr>
            <a:xfrm rot="10800000">
              <a:off x="3824" y="2160"/>
              <a:ext cx="95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4343" y="1631"/>
              <a:ext cx="432" cy="3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6" name="Shape 256"/>
            <p:cNvCxnSpPr/>
            <p:nvPr/>
          </p:nvCxnSpPr>
          <p:spPr>
            <a:xfrm rot="10800000">
              <a:off x="4392" y="1536"/>
              <a:ext cx="479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57" name="Shape 257"/>
            <p:cNvSpPr/>
            <p:nvPr/>
          </p:nvSpPr>
          <p:spPr>
            <a:xfrm flipH="1">
              <a:off x="4151" y="1056"/>
              <a:ext cx="335" cy="288"/>
            </a:xfrm>
            <a:custGeom>
              <a:avLst/>
              <a:gdLst/>
              <a:ahLst/>
              <a:cxnLst/>
              <a:rect l="0" t="0" r="0" b="0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 rot="-6886219" flipH="1">
              <a:off x="4967" y="1872"/>
              <a:ext cx="335" cy="287"/>
            </a:xfrm>
            <a:custGeom>
              <a:avLst/>
              <a:gdLst/>
              <a:ahLst/>
              <a:cxnLst/>
              <a:rect l="0" t="0" r="0" b="0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 rot="5973843" flipH="1">
              <a:off x="3335" y="1920"/>
              <a:ext cx="336" cy="287"/>
            </a:xfrm>
            <a:custGeom>
              <a:avLst/>
              <a:gdLst/>
              <a:ahLst/>
              <a:cxnLst/>
              <a:rect l="0" t="0" r="0" b="0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488" y="1439"/>
              <a:ext cx="191" cy="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4622" y="1367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{A: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.3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,B: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.2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,C: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.5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3720" y="2255"/>
              <a:ext cx="95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872" y="2255"/>
              <a:ext cx="95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3311" y="2447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{A: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.7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,B: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.1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,C: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.2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4463" y="2447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{A: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.3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,B: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.6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,C:</a:t>
              </a:r>
              <a:r>
                <a:rPr lang="zh-TW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.1</a:t>
              </a:r>
              <a:r>
                <a:rPr lang="zh-TW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4175" y="864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0.6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3071" y="1968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3791" y="1631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4031" y="1776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4175" y="2160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4127" y="1920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4368" y="1776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</a:t>
              </a:r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4608" y="1631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5231" y="1920"/>
              <a:ext cx="293" cy="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Gaussian Mixture Model (GMM)</a:t>
            </a:r>
          </a:p>
        </p:txBody>
      </p:sp>
      <p:pic>
        <p:nvPicPr>
          <p:cNvPr id="280" name="Shape 2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4082" r="14082"/>
          <a:stretch/>
        </p:blipFill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Acoustic Model P(O|W)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compute P(O|W) 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Shape 287"/>
          <p:cNvGrpSpPr/>
          <p:nvPr/>
        </p:nvGrpSpPr>
        <p:grpSpPr>
          <a:xfrm>
            <a:off x="1214437" y="2714624"/>
            <a:ext cx="6848474" cy="2676525"/>
            <a:chOff x="1214413" y="2714619"/>
            <a:chExt cx="6847762" cy="2676243"/>
          </a:xfrm>
        </p:grpSpPr>
        <p:grpSp>
          <p:nvGrpSpPr>
            <p:cNvPr id="288" name="Shape 288"/>
            <p:cNvGrpSpPr/>
            <p:nvPr/>
          </p:nvGrpSpPr>
          <p:grpSpPr>
            <a:xfrm>
              <a:off x="1214413" y="2714619"/>
              <a:ext cx="6847762" cy="2214578"/>
              <a:chOff x="1356900" y="2571743"/>
              <a:chExt cx="6847762" cy="2214578"/>
            </a:xfrm>
          </p:grpSpPr>
          <p:pic>
            <p:nvPicPr>
              <p:cNvPr id="289" name="Shape 28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356900" y="2571743"/>
                <a:ext cx="6429809" cy="114300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90" name="Shape 290"/>
              <p:cNvGrpSpPr/>
              <p:nvPr/>
            </p:nvGrpSpPr>
            <p:grpSpPr>
              <a:xfrm>
                <a:off x="1428728" y="3929065"/>
                <a:ext cx="6775935" cy="857256"/>
                <a:chOff x="1428728" y="4500569"/>
                <a:chExt cx="6775935" cy="857256"/>
              </a:xfrm>
            </p:grpSpPr>
            <p:pic>
              <p:nvPicPr>
                <p:cNvPr id="291" name="Shape 29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428728" y="4514866"/>
                  <a:ext cx="1632399" cy="8429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2" name="Shape 29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143240" y="4500569"/>
                  <a:ext cx="1632399" cy="8429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3" name="Shape 29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4868426" y="4500569"/>
                  <a:ext cx="1632399" cy="8429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4" name="Shape 29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6572264" y="4500569"/>
                  <a:ext cx="1632399" cy="8429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95" name="Shape 295"/>
            <p:cNvSpPr txBox="1"/>
            <p:nvPr/>
          </p:nvSpPr>
          <p:spPr>
            <a:xfrm>
              <a:off x="1857356" y="4929198"/>
              <a:ext cx="357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ㄐ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3357553" y="4929198"/>
              <a:ext cx="990608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一ㄣ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5357817" y="4929198"/>
              <a:ext cx="357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ㄊ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858015" y="4857760"/>
              <a:ext cx="114300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zh-TW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一ㄢ</a:t>
              </a:r>
            </a:p>
          </p:txBody>
        </p:sp>
      </p:grp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zh-TW"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Acoustic Model P(O|W)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of a phone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7" y="2392363"/>
            <a:ext cx="4872037" cy="289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87" y="5410200"/>
            <a:ext cx="6072187" cy="109061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6572250" y="4286250"/>
            <a:ext cx="1928812" cy="923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Gaussian Mixture Model </a:t>
            </a:r>
            <a:r>
              <a:rPr lang="zh-TW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(2.2)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572250" y="3143250"/>
            <a:ext cx="2071687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Markov Model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(2.1, 4.1-4.5)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zh-TW"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2232</Words>
  <Application>Microsoft Office PowerPoint</Application>
  <PresentationFormat>如螢幕大小 (4:3)</PresentationFormat>
  <Paragraphs>382</Paragraphs>
  <Slides>34</Slides>
  <Notes>34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Median</vt:lpstr>
      <vt:lpstr>專題研究  WEEK2</vt:lpstr>
      <vt:lpstr>語音辨識系統</vt:lpstr>
      <vt:lpstr>Feature Extraction (7)</vt:lpstr>
      <vt:lpstr>How to do recognition? (2.8)</vt:lpstr>
      <vt:lpstr>Hidden Markov Model</vt:lpstr>
      <vt:lpstr>Hidden Markov Model</vt:lpstr>
      <vt:lpstr>Gaussian Mixture Model (GMM)</vt:lpstr>
      <vt:lpstr>Acoustic Model P(O|W)</vt:lpstr>
      <vt:lpstr>Acoustic Model P(O|W)</vt:lpstr>
      <vt:lpstr>An example of Modifying HMM</vt:lpstr>
      <vt:lpstr>Monophone vs. triphone</vt:lpstr>
      <vt:lpstr>Triphone</vt:lpstr>
      <vt:lpstr>Training Tri-phone Models with Decision Trees</vt:lpstr>
      <vt:lpstr>Segmental K-means</vt:lpstr>
      <vt:lpstr>Acoustic Model Training</vt:lpstr>
      <vt:lpstr>Acoustic Model</vt:lpstr>
      <vt:lpstr>Implementation</vt:lpstr>
      <vt:lpstr>Bash script</vt:lpstr>
      <vt:lpstr>Bash script</vt:lpstr>
      <vt:lpstr>Bash script</vt:lpstr>
      <vt:lpstr>Bash script</vt:lpstr>
      <vt:lpstr>Bash script</vt:lpstr>
      <vt:lpstr>Bash script</vt:lpstr>
      <vt:lpstr>Training steps</vt:lpstr>
      <vt:lpstr>Training steps</vt:lpstr>
      <vt:lpstr>How to get Kaldi usage?</vt:lpstr>
      <vt:lpstr>align-equal-compiled</vt:lpstr>
      <vt:lpstr>gmm-acc-stats-ali</vt:lpstr>
      <vt:lpstr>gmm-est</vt:lpstr>
      <vt:lpstr>Hint (extremely important!!)</vt:lpstr>
      <vt:lpstr>Homework</vt:lpstr>
      <vt:lpstr>Homework(Opt)</vt:lpstr>
      <vt:lpstr>ToDo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  WEEK2</dc:title>
  <cp:lastModifiedBy>kevin</cp:lastModifiedBy>
  <cp:revision>16</cp:revision>
  <dcterms:modified xsi:type="dcterms:W3CDTF">2016-09-29T09:35:54Z</dcterms:modified>
</cp:coreProperties>
</file>