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57" r:id="rId6"/>
    <p:sldId id="278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9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9" r:id="rId24"/>
    <p:sldId id="280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45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8.wmf"/><Relationship Id="rId1" Type="http://schemas.openxmlformats.org/officeDocument/2006/relationships/image" Target="../media/image14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8C7B-98E7-4E34-AF69-03766E4A2FB1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50235-64F3-4B4C-A588-ED70469A9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76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Repeat again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62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Repeat again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8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Repeat again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41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You can connect the neurons by other ways you like </a:t>
            </a:r>
            <a:r>
              <a:rPr lang="en-US" altLang="zh-TW" sz="1200" dirty="0" smtClean="0">
                <a:sym typeface="Wingdings" panose="05000000000000000000" pitchFamily="2" charset="2"/>
              </a:rPr>
              <a:t>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ym typeface="Wingdings" panose="05000000000000000000" pitchFamily="2" charset="2"/>
              </a:rPr>
              <a:t>How many</a:t>
            </a:r>
            <a:r>
              <a:rPr lang="en-US" altLang="zh-TW" sz="1200" baseline="0" dirty="0" smtClean="0">
                <a:sym typeface="Wingdings" panose="05000000000000000000" pitchFamily="2" charset="2"/>
              </a:rPr>
              <a:t> layer is deep?</a:t>
            </a:r>
            <a:endParaRPr lang="zh-TW" altLang="en-US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CNN just another way to connect the neuros.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0000FF"/>
                </a:solidFill>
              </a:rPr>
              <a:t>You can always connect the neurons in your own way.</a:t>
            </a:r>
            <a:endParaRPr lang="zh-TW" altLang="en-US" sz="1200" dirty="0" smtClean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“+” is ignored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Each dimension corresponds to a digit (10 dimension is needed)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36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29F4-7071-45B0-BD9A-0572C5F944CD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0052-9AB3-4E43-B482-D679D0515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29F4-7071-45B0-BD9A-0572C5F944CD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0052-9AB3-4E43-B482-D679D0515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99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29F4-7071-45B0-BD9A-0572C5F944CD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0052-9AB3-4E43-B482-D679D0515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40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29F4-7071-45B0-BD9A-0572C5F944CD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0052-9AB3-4E43-B482-D679D0515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4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29F4-7071-45B0-BD9A-0572C5F944CD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0052-9AB3-4E43-B482-D679D0515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29F4-7071-45B0-BD9A-0572C5F944CD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0052-9AB3-4E43-B482-D679D0515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4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29F4-7071-45B0-BD9A-0572C5F944CD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0052-9AB3-4E43-B482-D679D0515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41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29F4-7071-45B0-BD9A-0572C5F944CD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0052-9AB3-4E43-B482-D679D0515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34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29F4-7071-45B0-BD9A-0572C5F944CD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0052-9AB3-4E43-B482-D679D0515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2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29F4-7071-45B0-BD9A-0572C5F944CD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0052-9AB3-4E43-B482-D679D0515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71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29F4-7071-45B0-BD9A-0572C5F944CD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0052-9AB3-4E43-B482-D679D0515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95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29F4-7071-45B0-BD9A-0572C5F944CD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0052-9AB3-4E43-B482-D679D0515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04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jpeg"/><Relationship Id="rId4" Type="http://schemas.openxmlformats.org/officeDocument/2006/relationships/image" Target="../media/image10.wmf"/><Relationship Id="rId9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5.wmf"/><Relationship Id="rId12" Type="http://schemas.openxmlformats.org/officeDocument/2006/relationships/image" Target="../media/image16.wmf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png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w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6.png"/><Relationship Id="rId5" Type="http://schemas.openxmlformats.org/officeDocument/2006/relationships/image" Target="../media/image14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8.png"/><Relationship Id="rId5" Type="http://schemas.openxmlformats.org/officeDocument/2006/relationships/image" Target="../media/image14.wmf"/><Relationship Id="rId15" Type="http://schemas.openxmlformats.org/officeDocument/2006/relationships/image" Target="../media/image22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6.png"/><Relationship Id="rId1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neuralnetworksanddeeplearning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convolutional-network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tw_dsconf/ss-6224535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58963"/>
            <a:ext cx="7772400" cy="2387600"/>
          </a:xfrm>
        </p:spPr>
        <p:txBody>
          <a:bodyPr/>
          <a:lstStyle/>
          <a:p>
            <a:r>
              <a:rPr lang="zh-TW" altLang="en-US" dirty="0"/>
              <a:t>深度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暑期</a:t>
            </a:r>
            <a:r>
              <a:rPr lang="zh-TW" altLang="en-US" dirty="0"/>
              <a:t>訓練 </a:t>
            </a:r>
            <a:r>
              <a:rPr lang="en-US" altLang="zh-TW" dirty="0"/>
              <a:t>(2016)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62970" y="5827594"/>
            <a:ext cx="789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李宏毅</a:t>
            </a:r>
            <a:r>
              <a:rPr lang="zh-TW" altLang="en-US" sz="2800" dirty="0" smtClean="0"/>
              <a:t>專題 </a:t>
            </a:r>
            <a:r>
              <a:rPr lang="en-US" altLang="zh-TW" sz="2800" dirty="0" smtClean="0"/>
              <a:t>Track A, B, C </a:t>
            </a:r>
            <a:r>
              <a:rPr lang="zh-TW" altLang="en-US" sz="2800" dirty="0" smtClean="0"/>
              <a:t>的時間、地點開學前通知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76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Machine Learning </a:t>
            </a:r>
            <a:br>
              <a:rPr lang="en-US" altLang="zh-TW" dirty="0" smtClean="0"/>
            </a:br>
            <a:r>
              <a:rPr lang="en-US" altLang="zh-TW" dirty="0" smtClean="0"/>
              <a:t>≈ Looking for a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9799" y="1823150"/>
            <a:ext cx="7886700" cy="491884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Speech Recognition</a:t>
            </a:r>
          </a:p>
          <a:p>
            <a:endParaRPr lang="en-US" altLang="zh-TW" dirty="0"/>
          </a:p>
          <a:p>
            <a:r>
              <a:rPr lang="en-US" altLang="zh-TW" dirty="0" smtClean="0"/>
              <a:t>Image Recognition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Playing Go</a:t>
            </a:r>
          </a:p>
          <a:p>
            <a:endParaRPr lang="en-US" altLang="zh-TW" dirty="0"/>
          </a:p>
          <a:p>
            <a:r>
              <a:rPr lang="en-US" altLang="zh-TW" dirty="0" smtClean="0"/>
              <a:t>Dialogue System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1863058" y="239052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39052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2615463" y="3462836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方程式" r:id="rId5" imgW="1790640" imgH="215640" progId="Equation.3">
                  <p:embed/>
                </p:oleObj>
              </mc:Choice>
              <mc:Fallback>
                <p:oleObj name="方程式" r:id="rId5" imgW="1790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463" y="3462836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2663581" y="4670243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581" y="4670243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/>
          </p:nvPr>
        </p:nvGraphicFramePr>
        <p:xfrm>
          <a:off x="3303945" y="5774717"/>
          <a:ext cx="35782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方程式" r:id="rId7" imgW="1676160" imgH="215640" progId="Equation.3">
                  <p:embed/>
                </p:oleObj>
              </mc:Choice>
              <mc:Fallback>
                <p:oleObj name="方程式" r:id="rId7" imgW="1676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945" y="5774717"/>
                        <a:ext cx="35782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438163" y="3431413"/>
            <a:ext cx="94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“Cat”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85758" y="2359341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“How are you”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486282" y="4612554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“5-5”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51623" y="5793567"/>
            <a:ext cx="149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“Hello”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334055"/>
            <a:ext cx="2921108" cy="51684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43057" y="5727916"/>
            <a:ext cx="2659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 smtClean="0"/>
              <a:t>“Hi”</a:t>
            </a:r>
            <a:endParaRPr lang="zh-TW" altLang="en-US" sz="2800" dirty="0"/>
          </a:p>
        </p:txBody>
      </p:sp>
      <p:pic>
        <p:nvPicPr>
          <p:cNvPr id="84994" name="Picture 2" descr="http://y2.ifengimg.com/a/2016_11/2c7ef418c72909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079" y="4495707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3664864" y="6208921"/>
            <a:ext cx="277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(what the user said)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81090" y="6208920"/>
            <a:ext cx="277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(system response)</a:t>
            </a:r>
            <a:endParaRPr lang="zh-TW" altLang="en-US" sz="2400" dirty="0"/>
          </a:p>
        </p:txBody>
      </p:sp>
      <p:pic>
        <p:nvPicPr>
          <p:cNvPr id="20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905" y="3317879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7270442" y="4874164"/>
            <a:ext cx="178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(next move)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594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5" grpId="0"/>
      <p:bldP spid="16" grpId="0"/>
      <p:bldP spid="19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Framework 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 set of function</a:t>
            </a:r>
            <a:endParaRPr lang="zh-TW" altLang="en-US" sz="24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2"/>
          <p:cNvGraphicFramePr>
            <a:graphicFrameLocks noChangeAspect="1"/>
          </p:cNvGraphicFramePr>
          <p:nvPr>
            <p:extLst/>
          </p:nvPr>
        </p:nvGraphicFramePr>
        <p:xfrm>
          <a:off x="1539921" y="4008947"/>
          <a:ext cx="21415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方程式" r:id="rId6" imgW="1002960" imgH="215640" progId="Equation.3">
                  <p:embed/>
                </p:oleObj>
              </mc:Choice>
              <mc:Fallback>
                <p:oleObj name="方程式" r:id="rId6" imgW="1002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921" y="4008947"/>
                        <a:ext cx="21415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" name="圖片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0701" y="3668669"/>
            <a:ext cx="899978" cy="1075096"/>
          </a:xfrm>
          <a:prstGeom prst="rect">
            <a:avLst/>
          </a:prstGeom>
        </p:spPr>
      </p:pic>
      <p:sp>
        <p:nvSpPr>
          <p:cNvPr id="61" name="文字方塊 60"/>
          <p:cNvSpPr txBox="1"/>
          <p:nvPr/>
        </p:nvSpPr>
        <p:spPr>
          <a:xfrm>
            <a:off x="3773978" y="3975384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“cat”</a:t>
            </a:r>
            <a:endParaRPr lang="zh-TW" altLang="en-US" sz="2400" dirty="0"/>
          </a:p>
        </p:txBody>
      </p:sp>
      <p:graphicFrame>
        <p:nvGraphicFramePr>
          <p:cNvPr id="64" name="Object 12"/>
          <p:cNvGraphicFramePr>
            <a:graphicFrameLocks noChangeAspect="1"/>
          </p:cNvGraphicFramePr>
          <p:nvPr>
            <p:extLst/>
          </p:nvPr>
        </p:nvGraphicFramePr>
        <p:xfrm>
          <a:off x="1539921" y="5401549"/>
          <a:ext cx="21415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方程式" r:id="rId9" imgW="1002960" imgH="215640" progId="Equation.3">
                  <p:embed/>
                </p:oleObj>
              </mc:Choice>
              <mc:Fallback>
                <p:oleObj name="方程式" r:id="rId9" imgW="1002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921" y="5401549"/>
                        <a:ext cx="21415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文字方塊 65"/>
          <p:cNvSpPr txBox="1"/>
          <p:nvPr/>
        </p:nvSpPr>
        <p:spPr>
          <a:xfrm>
            <a:off x="3773978" y="5367986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“dot”</a:t>
            </a:r>
            <a:endParaRPr lang="zh-TW" altLang="en-US" sz="2400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0701" y="5084043"/>
            <a:ext cx="915693" cy="1181883"/>
          </a:xfrm>
          <a:prstGeom prst="rect">
            <a:avLst/>
          </a:prstGeom>
        </p:spPr>
      </p:pic>
      <p:graphicFrame>
        <p:nvGraphicFramePr>
          <p:cNvPr id="68" name="Object 12"/>
          <p:cNvGraphicFramePr>
            <a:graphicFrameLocks noChangeAspect="1"/>
          </p:cNvGraphicFramePr>
          <p:nvPr>
            <p:extLst/>
          </p:nvPr>
        </p:nvGraphicFramePr>
        <p:xfrm>
          <a:off x="5091113" y="4008438"/>
          <a:ext cx="2168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方程式" r:id="rId11" imgW="1015920" imgH="215640" progId="Equation.3">
                  <p:embed/>
                </p:oleObj>
              </mc:Choice>
              <mc:Fallback>
                <p:oleObj name="方程式" r:id="rId11" imgW="1015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008438"/>
                        <a:ext cx="21685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" name="圖片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5041" y="3668669"/>
            <a:ext cx="899978" cy="1075096"/>
          </a:xfrm>
          <a:prstGeom prst="rect">
            <a:avLst/>
          </a:prstGeom>
        </p:spPr>
      </p:pic>
      <p:sp>
        <p:nvSpPr>
          <p:cNvPr id="70" name="文字方塊 69"/>
          <p:cNvSpPr txBox="1"/>
          <p:nvPr/>
        </p:nvSpPr>
        <p:spPr>
          <a:xfrm>
            <a:off x="7251526" y="3975384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“money”</a:t>
            </a:r>
            <a:endParaRPr lang="zh-TW" altLang="en-US" sz="2400" dirty="0"/>
          </a:p>
        </p:txBody>
      </p:sp>
      <p:graphicFrame>
        <p:nvGraphicFramePr>
          <p:cNvPr id="71" name="Object 12"/>
          <p:cNvGraphicFramePr>
            <a:graphicFrameLocks noChangeAspect="1"/>
          </p:cNvGraphicFramePr>
          <p:nvPr>
            <p:extLst/>
          </p:nvPr>
        </p:nvGraphicFramePr>
        <p:xfrm>
          <a:off x="5091113" y="5402263"/>
          <a:ext cx="2168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方程式" r:id="rId13" imgW="1015920" imgH="215640" progId="Equation.3">
                  <p:embed/>
                </p:oleObj>
              </mc:Choice>
              <mc:Fallback>
                <p:oleObj name="方程式" r:id="rId13" imgW="1015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5402263"/>
                        <a:ext cx="21685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文字方塊 71"/>
          <p:cNvSpPr txBox="1"/>
          <p:nvPr/>
        </p:nvSpPr>
        <p:spPr>
          <a:xfrm>
            <a:off x="7338317" y="5367986"/>
            <a:ext cx="1074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“snake”</a:t>
            </a:r>
            <a:endParaRPr lang="zh-TW" altLang="en-US" sz="2400" dirty="0"/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5041" y="5084043"/>
            <a:ext cx="915693" cy="1181883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Model</a:t>
            </a:r>
            <a:endParaRPr lang="zh-TW" altLang="en-US" sz="2800" dirty="0"/>
          </a:p>
        </p:txBody>
      </p:sp>
      <p:grpSp>
        <p:nvGrpSpPr>
          <p:cNvPr id="78" name="群組 77"/>
          <p:cNvGrpSpPr/>
          <p:nvPr/>
        </p:nvGrpSpPr>
        <p:grpSpPr>
          <a:xfrm>
            <a:off x="5172837" y="760914"/>
            <a:ext cx="3342513" cy="827342"/>
            <a:chOff x="4749800" y="2047360"/>
            <a:chExt cx="3342513" cy="827342"/>
          </a:xfrm>
        </p:grpSpPr>
        <p:graphicFrame>
          <p:nvGraphicFramePr>
            <p:cNvPr id="7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方程式" r:id="rId15" imgW="990360" imgH="215640" progId="Equation.3">
                    <p:embed/>
                  </p:oleObj>
                </mc:Choice>
                <mc:Fallback>
                  <p:oleObj name="方程式" r:id="rId15" imgW="990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文字方塊 79"/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“cat”</a:t>
              </a:r>
              <a:endParaRPr lang="zh-TW" altLang="en-US" sz="2400" dirty="0"/>
            </a:p>
          </p:txBody>
        </p:sp>
        <p:pic>
          <p:nvPicPr>
            <p:cNvPr id="81" name="Picture 12" descr="https://encrypted-tbn1.gstatic.com/images?q=tbn:ANd9GcRcwlRKAlSIaCI4W5PRYVbuBQQXifF-56bFqAjh9DMe-_3Lh8_YKw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文字方塊 81"/>
          <p:cNvSpPr txBox="1"/>
          <p:nvPr/>
        </p:nvSpPr>
        <p:spPr>
          <a:xfrm>
            <a:off x="4368800" y="212137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Image Recognition: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2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1" grpId="0"/>
      <p:bldP spid="66" grpId="0"/>
      <p:bldP spid="70" grpId="0"/>
      <p:bldP spid="72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Framework 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 set of function</a:t>
            </a:r>
            <a:endParaRPr lang="zh-TW" altLang="en-US" sz="24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5172837" y="760914"/>
            <a:ext cx="3342513" cy="827342"/>
            <a:chOff x="4749800" y="2047360"/>
            <a:chExt cx="3342513" cy="827342"/>
          </a:xfrm>
        </p:grpSpPr>
        <p:graphicFrame>
          <p:nvGraphicFramePr>
            <p:cNvPr id="7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" name="方程式" r:id="rId6" imgW="990360" imgH="215640" progId="Equation.3">
                    <p:embed/>
                  </p:oleObj>
                </mc:Choice>
                <mc:Fallback>
                  <p:oleObj name="方程式" r:id="rId6" imgW="990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文字方塊 75"/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“cat”</a:t>
              </a:r>
              <a:endParaRPr lang="zh-TW" altLang="en-US" sz="2400" dirty="0"/>
            </a:p>
          </p:txBody>
        </p:sp>
        <p:pic>
          <p:nvPicPr>
            <p:cNvPr id="77" name="Picture 12" descr="https://encrypted-tbn1.gstatic.com/images?q=tbn:ANd9GcRcwlRKAlSIaCI4W5PRYVbuBQQXifF-56bFqAjh9DMe-_3Lh8_YKw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字方塊 11"/>
          <p:cNvSpPr txBox="1"/>
          <p:nvPr/>
        </p:nvSpPr>
        <p:spPr>
          <a:xfrm>
            <a:off x="4368800" y="212137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Image Recognition: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Model</a:t>
            </a:r>
            <a:endParaRPr lang="zh-TW" altLang="en-US" sz="2800" dirty="0"/>
          </a:p>
        </p:txBody>
      </p:sp>
      <p:sp>
        <p:nvSpPr>
          <p:cNvPr id="23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Training</a:t>
            </a:r>
          </a:p>
          <a:p>
            <a:pPr algn="ctr"/>
            <a:r>
              <a:rPr lang="en-US" altLang="zh-TW" sz="2400" dirty="0" smtClean="0"/>
              <a:t>Data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0628" y="2288164"/>
            <a:ext cx="2008279" cy="167459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4615" y="2288164"/>
            <a:ext cx="2243094" cy="1674596"/>
          </a:xfrm>
          <a:prstGeom prst="rect">
            <a:avLst/>
          </a:prstGeom>
        </p:spPr>
      </p:pic>
      <p:sp>
        <p:nvSpPr>
          <p:cNvPr id="27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Goodness of function f</a:t>
            </a:r>
            <a:endParaRPr lang="en-US" altLang="zh-TW" sz="2400" baseline="30000" dirty="0" smtClean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5209405" y="2848785"/>
            <a:ext cx="120515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Better!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5076620" y="6211397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6342" y="5136313"/>
            <a:ext cx="931280" cy="1051432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9904" y="5136313"/>
            <a:ext cx="899978" cy="1075096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6687680" y="6228763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“cat”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870094" y="6191519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“dog”</a:t>
            </a:r>
            <a:endParaRPr lang="zh-TW" altLang="en-US" sz="2400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62164" y="5148133"/>
            <a:ext cx="823790" cy="1063264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2971073" y="5391876"/>
            <a:ext cx="218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function input: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2897982" y="6187745"/>
            <a:ext cx="2251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function output: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2923907" y="4984330"/>
            <a:ext cx="5947138" cy="172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4313614" y="4473544"/>
            <a:ext cx="32218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Supervised Learning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64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36" grpId="0" animBg="1"/>
      <p:bldP spid="37" grpId="0"/>
      <p:bldP spid="40" grpId="0"/>
      <p:bldP spid="41" grpId="0"/>
      <p:bldP spid="44" grpId="0"/>
      <p:bldP spid="45" grpId="0"/>
      <p:bldP spid="26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Framework 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 set of function</a:t>
            </a:r>
            <a:endParaRPr lang="zh-TW" altLang="en-US" sz="24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5172837" y="760914"/>
            <a:ext cx="3342513" cy="827342"/>
            <a:chOff x="4749800" y="2047360"/>
            <a:chExt cx="3342513" cy="827342"/>
          </a:xfrm>
        </p:grpSpPr>
        <p:graphicFrame>
          <p:nvGraphicFramePr>
            <p:cNvPr id="7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" name="方程式" r:id="rId6" imgW="990360" imgH="215640" progId="Equation.3">
                    <p:embed/>
                  </p:oleObj>
                </mc:Choice>
                <mc:Fallback>
                  <p:oleObj name="方程式" r:id="rId6" imgW="990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文字方塊 75"/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“cat”</a:t>
              </a:r>
              <a:endParaRPr lang="zh-TW" altLang="en-US" sz="2400" dirty="0"/>
            </a:p>
          </p:txBody>
        </p:sp>
        <p:pic>
          <p:nvPicPr>
            <p:cNvPr id="77" name="Picture 12" descr="https://encrypted-tbn1.gstatic.com/images?q=tbn:ANd9GcRcwlRKAlSIaCI4W5PRYVbuBQQXifF-56bFqAjh9DMe-_3Lh8_YKw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字方塊 11"/>
          <p:cNvSpPr txBox="1"/>
          <p:nvPr/>
        </p:nvSpPr>
        <p:spPr>
          <a:xfrm>
            <a:off x="4368800" y="212137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Image Recognition: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Model</a:t>
            </a:r>
            <a:endParaRPr lang="zh-TW" altLang="en-US" sz="2800" dirty="0"/>
          </a:p>
        </p:txBody>
      </p:sp>
      <p:sp>
        <p:nvSpPr>
          <p:cNvPr id="23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Training</a:t>
            </a:r>
          </a:p>
          <a:p>
            <a:pPr algn="ctr"/>
            <a:r>
              <a:rPr lang="en-US" altLang="zh-TW" sz="2400" dirty="0" smtClean="0"/>
              <a:t>Data</a:t>
            </a:r>
            <a:endParaRPr lang="zh-TW" altLang="en-US" sz="2400" dirty="0"/>
          </a:p>
        </p:txBody>
      </p:sp>
      <p:sp>
        <p:nvSpPr>
          <p:cNvPr id="27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Goodness of function f</a:t>
            </a:r>
            <a:endParaRPr lang="en-US" altLang="zh-TW" sz="2400" baseline="30000" dirty="0" smtClean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95794" y="6198774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5516" y="5123690"/>
            <a:ext cx="931280" cy="1051432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9078" y="5123690"/>
            <a:ext cx="899978" cy="1075096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4206854" y="6216140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“cat”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389268" y="6178896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“dog”</a:t>
            </a:r>
            <a:endParaRPr lang="zh-TW" altLang="en-US" sz="2400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1338" y="5135510"/>
            <a:ext cx="823790" cy="1063264"/>
          </a:xfrm>
          <a:prstGeom prst="rect">
            <a:avLst/>
          </a:prstGeom>
        </p:spPr>
      </p:pic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4458150" y="4274938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方程式" r:id="rId12" imgW="203040" imgH="228600" progId="Equation.3">
                  <p:embed/>
                </p:oleObj>
              </mc:Choice>
              <mc:Fallback>
                <p:oleObj name="方程式" r:id="rId12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150" y="4274938"/>
                        <a:ext cx="4333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986656" y="3713905"/>
            <a:ext cx="34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Pick the “Best” Function</a:t>
            </a:r>
            <a:endParaRPr lang="zh-TW" altLang="en-US" sz="2400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2820745" y="4214618"/>
            <a:ext cx="37249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6574354" y="3630138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/>
              <a:t>    Using</a:t>
            </a: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7614083" y="4780282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7590021" y="3132832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Object 12"/>
          <p:cNvGraphicFramePr>
            <a:graphicFrameLocks noChangeAspect="1"/>
          </p:cNvGraphicFramePr>
          <p:nvPr>
            <p:extLst/>
          </p:nvPr>
        </p:nvGraphicFramePr>
        <p:xfrm>
          <a:off x="7875324" y="3931094"/>
          <a:ext cx="4333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方程式" r:id="rId14" imgW="203040" imgH="228600" progId="Equation.3">
                  <p:embed/>
                </p:oleObj>
              </mc:Choice>
              <mc:Fallback>
                <p:oleObj name="方程式" r:id="rId14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324" y="3931094"/>
                        <a:ext cx="4333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968" y="5432555"/>
            <a:ext cx="1089847" cy="8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文字方塊 45"/>
          <p:cNvSpPr txBox="1"/>
          <p:nvPr/>
        </p:nvSpPr>
        <p:spPr>
          <a:xfrm>
            <a:off x="6871330" y="2622023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“cat”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87400" y="1878529"/>
            <a:ext cx="5689842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6474765" y="1878529"/>
            <a:ext cx="2341328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5091127" y="2036495"/>
            <a:ext cx="120515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Training 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6655726" y="2019444"/>
            <a:ext cx="120515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Testing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901936" y="1974280"/>
            <a:ext cx="3233978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901936" y="3651658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176509" y="3639760"/>
            <a:ext cx="3062771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278070" y="283389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Step 1</a:t>
            </a:r>
            <a:endParaRPr lang="zh-TW" altLang="en-US" sz="2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89343" y="4500315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Step 2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020140" y="4513755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Step 3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44036" y="2003057"/>
            <a:ext cx="1587467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Neural Network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989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 animBg="1"/>
      <p:bldP spid="46" grpId="0"/>
      <p:bldP spid="8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1"/>
          <p:nvPr/>
        </p:nvSpPr>
        <p:spPr>
          <a:xfrm>
            <a:off x="5908610" y="5053105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Output Layer</a:t>
            </a:r>
            <a:endParaRPr lang="zh-TW" altLang="en-US" sz="2400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955356" y="5400685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Hidden Layers</a:t>
            </a:r>
            <a:endParaRPr lang="zh-TW" altLang="en-US" sz="2400" b="1" dirty="0"/>
          </a:p>
        </p:txBody>
      </p:sp>
      <p:sp>
        <p:nvSpPr>
          <p:cNvPr id="66" name="右大括弧 65"/>
          <p:cNvSpPr/>
          <p:nvPr/>
        </p:nvSpPr>
        <p:spPr>
          <a:xfrm rot="5400000">
            <a:off x="3916276" y="3753413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392902" y="2481119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1192190" y="5058084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Input Layer</a:t>
            </a:r>
            <a:endParaRPr lang="zh-TW" altLang="en-US" sz="24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Neural  Network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65416" y="1999335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Input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09458" y="1999335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505176" y="3501898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614492" y="4747788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481292" y="2723095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61290" y="3198812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467108" y="262848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/>
          </p:nvPr>
        </p:nvGraphicFramePr>
        <p:xfrm>
          <a:off x="1479807" y="2533233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807" y="2533233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/>
          </p:nvPr>
        </p:nvGraphicFramePr>
        <p:xfrm>
          <a:off x="1485103" y="3115962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03" y="3115962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群組 77"/>
          <p:cNvGrpSpPr/>
          <p:nvPr/>
        </p:nvGrpSpPr>
        <p:grpSpPr>
          <a:xfrm>
            <a:off x="2403577" y="1999335"/>
            <a:ext cx="1134648" cy="3130011"/>
            <a:chOff x="2332137" y="1770729"/>
            <a:chExt cx="1134648" cy="3130011"/>
          </a:xfrm>
        </p:grpSpPr>
        <p:sp>
          <p:nvSpPr>
            <p:cNvPr id="61" name="矩形 60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Layer 1</a:t>
              </a:r>
              <a:endParaRPr lang="zh-TW" altLang="en-US" sz="24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1470815" y="459656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1467699" y="4500315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699" y="4500315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 rot="5400000">
            <a:off x="1346747" y="38815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3728475" y="1999335"/>
            <a:ext cx="1134648" cy="3113664"/>
            <a:chOff x="3657035" y="1770729"/>
            <a:chExt cx="1134648" cy="3113664"/>
          </a:xfrm>
        </p:grpSpPr>
        <p:sp>
          <p:nvSpPr>
            <p:cNvPr id="62" name="矩形 61"/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Layer 2</a:t>
              </a:r>
              <a:endParaRPr lang="zh-TW" altLang="en-US" sz="2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939821" y="1999335"/>
            <a:ext cx="1134648" cy="3130011"/>
            <a:chOff x="5868381" y="1770729"/>
            <a:chExt cx="1134648" cy="3130011"/>
          </a:xfrm>
        </p:grpSpPr>
        <p:sp>
          <p:nvSpPr>
            <p:cNvPr id="63" name="矩形 62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68381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Layer L</a:t>
              </a:r>
              <a:endParaRPr lang="zh-TW" altLang="en-US" sz="24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671563" y="242046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78512" y="318145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07528" y="439679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grpSp>
        <p:nvGrpSpPr>
          <p:cNvPr id="81" name="群組 80"/>
          <p:cNvGrpSpPr/>
          <p:nvPr/>
        </p:nvGrpSpPr>
        <p:grpSpPr>
          <a:xfrm>
            <a:off x="3223694" y="2751559"/>
            <a:ext cx="764983" cy="2013721"/>
            <a:chOff x="3152254" y="2522953"/>
            <a:chExt cx="764983" cy="2013721"/>
          </a:xfrm>
        </p:grpSpPr>
        <p:cxnSp>
          <p:nvCxnSpPr>
            <p:cNvPr id="36" name="直線單箭頭接點 35"/>
            <p:cNvCxnSpPr>
              <a:stCxn id="18" idx="6"/>
              <a:endCxn id="25" idx="2"/>
            </p:cNvCxnSpPr>
            <p:nvPr/>
          </p:nvCxnSpPr>
          <p:spPr>
            <a:xfrm>
              <a:off x="3161545" y="2522953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9" idx="6"/>
              <a:endCxn id="25" idx="2"/>
            </p:cNvCxnSpPr>
            <p:nvPr/>
          </p:nvCxnSpPr>
          <p:spPr>
            <a:xfrm flipV="1">
              <a:off x="3163887" y="2522953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6"/>
              <a:endCxn id="26" idx="2"/>
            </p:cNvCxnSpPr>
            <p:nvPr/>
          </p:nvCxnSpPr>
          <p:spPr>
            <a:xfrm>
              <a:off x="3161545" y="2522953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7" idx="2"/>
            </p:cNvCxnSpPr>
            <p:nvPr/>
          </p:nvCxnSpPr>
          <p:spPr>
            <a:xfrm>
              <a:off x="3161545" y="2522953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19" idx="6"/>
              <a:endCxn id="27" idx="2"/>
            </p:cNvCxnSpPr>
            <p:nvPr/>
          </p:nvCxnSpPr>
          <p:spPr>
            <a:xfrm>
              <a:off x="3163887" y="3301523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20" idx="6"/>
              <a:endCxn id="25" idx="2"/>
            </p:cNvCxnSpPr>
            <p:nvPr/>
          </p:nvCxnSpPr>
          <p:spPr>
            <a:xfrm flipV="1">
              <a:off x="3152254" y="2522953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0" idx="6"/>
              <a:endCxn id="26" idx="2"/>
            </p:cNvCxnSpPr>
            <p:nvPr/>
          </p:nvCxnSpPr>
          <p:spPr>
            <a:xfrm flipV="1">
              <a:off x="3152254" y="3301523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>
            <a:endCxn id="18" idx="2"/>
          </p:cNvCxnSpPr>
          <p:nvPr/>
        </p:nvCxnSpPr>
        <p:spPr>
          <a:xfrm flipV="1">
            <a:off x="1813715" y="2751559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5" idx="3"/>
            <a:endCxn id="19" idx="2"/>
          </p:cNvCxnSpPr>
          <p:nvPr/>
        </p:nvCxnSpPr>
        <p:spPr>
          <a:xfrm>
            <a:off x="1810008" y="2799933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5" idx="3"/>
            <a:endCxn id="20" idx="2"/>
          </p:cNvCxnSpPr>
          <p:nvPr/>
        </p:nvCxnSpPr>
        <p:spPr>
          <a:xfrm>
            <a:off x="1810008" y="2799933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7" idx="3"/>
            <a:endCxn id="18" idx="2"/>
          </p:cNvCxnSpPr>
          <p:nvPr/>
        </p:nvCxnSpPr>
        <p:spPr>
          <a:xfrm flipV="1">
            <a:off x="1837528" y="2751559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4" idx="3"/>
            <a:endCxn id="19" idx="2"/>
          </p:cNvCxnSpPr>
          <p:nvPr/>
        </p:nvCxnSpPr>
        <p:spPr>
          <a:xfrm>
            <a:off x="1804190" y="3370262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4" idx="3"/>
            <a:endCxn id="20" idx="2"/>
          </p:cNvCxnSpPr>
          <p:nvPr/>
        </p:nvCxnSpPr>
        <p:spPr>
          <a:xfrm>
            <a:off x="1804190" y="3370262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3"/>
            <a:endCxn id="18" idx="2"/>
          </p:cNvCxnSpPr>
          <p:nvPr/>
        </p:nvCxnSpPr>
        <p:spPr>
          <a:xfrm flipV="1">
            <a:off x="1875687" y="2751559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3"/>
            <a:endCxn id="19" idx="2"/>
          </p:cNvCxnSpPr>
          <p:nvPr/>
        </p:nvCxnSpPr>
        <p:spPr>
          <a:xfrm flipV="1">
            <a:off x="1849318" y="3530129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3" idx="3"/>
            <a:endCxn id="20" idx="2"/>
          </p:cNvCxnSpPr>
          <p:nvPr/>
        </p:nvCxnSpPr>
        <p:spPr>
          <a:xfrm>
            <a:off x="1849318" y="4744735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5400000">
            <a:off x="7473854" y="390205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542947" y="2383235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1</a:t>
            </a:r>
            <a:endParaRPr lang="zh-TW" altLang="en-US" sz="28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531664" y="3181455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2</a:t>
            </a:r>
            <a:endParaRPr lang="zh-TW" altLang="en-US" sz="2800" baseline="-25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531664" y="444768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2208289" y="5979108"/>
            <a:ext cx="523901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Deep means many hidden layers</a:t>
            </a:r>
            <a:endParaRPr lang="zh-TW" altLang="en-US" sz="2800" dirty="0"/>
          </a:p>
        </p:txBody>
      </p:sp>
      <p:grpSp>
        <p:nvGrpSpPr>
          <p:cNvPr id="82" name="群組 81"/>
          <p:cNvGrpSpPr/>
          <p:nvPr/>
        </p:nvGrpSpPr>
        <p:grpSpPr>
          <a:xfrm>
            <a:off x="5428534" y="2744420"/>
            <a:ext cx="753037" cy="2013721"/>
            <a:chOff x="5357094" y="2515814"/>
            <a:chExt cx="753037" cy="2013721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5056191" y="1394450"/>
            <a:ext cx="118158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neuron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3" idx="2"/>
          </p:cNvCxnSpPr>
          <p:nvPr/>
        </p:nvCxnSpPr>
        <p:spPr>
          <a:xfrm flipV="1">
            <a:off x="4231064" y="1856115"/>
            <a:ext cx="1415920" cy="94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4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 animBg="1"/>
      <p:bldP spid="59" grpId="0" animBg="1"/>
      <p:bldP spid="60" grpId="0"/>
      <p:bldP spid="7" grpId="0"/>
      <p:bldP spid="8" grpId="0"/>
      <p:bldP spid="14" grpId="0" animBg="1"/>
      <p:bldP spid="15" grpId="0" animBg="1"/>
      <p:bldP spid="22" grpId="0" animBg="1"/>
      <p:bldP spid="24" grpId="0"/>
      <p:bldP spid="33" grpId="0"/>
      <p:bldP spid="34" grpId="0"/>
      <p:bldP spid="35" grpId="0"/>
      <p:bldP spid="54" grpId="0"/>
      <p:bldP spid="55" grpId="0"/>
      <p:bldP spid="56" grpId="0"/>
      <p:bldP spid="57" grpId="0"/>
      <p:bldP spid="68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教材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lecture 1, lecture 2</a:t>
            </a:r>
          </a:p>
          <a:p>
            <a:r>
              <a:rPr lang="en-US" altLang="zh-TW" dirty="0" smtClean="0"/>
              <a:t>Task 1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62" y="2809630"/>
            <a:ext cx="4920102" cy="1300988"/>
          </a:xfrm>
          <a:prstGeom prst="rect">
            <a:avLst/>
          </a:prstGeom>
        </p:spPr>
      </p:pic>
      <p:pic>
        <p:nvPicPr>
          <p:cNvPr id="5" name="圖片 4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86" y="453363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圖片 5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15779" y="453363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圖片 6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840672" y="453363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圖片 7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465564" y="453363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2307757" y="4693123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“5”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33693" y="4681573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“0”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584151" y="4681573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“4”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201328" y="4679045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“1”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168396" y="5643955"/>
            <a:ext cx="696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basic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higher than a specific accuracy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等助教公布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168395" y="6105620"/>
            <a:ext cx="603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option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analyze the output of each layer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85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教材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lecture 1, lecture 2</a:t>
            </a:r>
          </a:p>
          <a:p>
            <a:r>
              <a:rPr lang="en-US" altLang="zh-TW" dirty="0" smtClean="0"/>
              <a:t>Task 2</a:t>
            </a:r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26923" y="5685575"/>
            <a:ext cx="696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basic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higher than a specific accuracy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等助教公布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426922" y="6147240"/>
            <a:ext cx="603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option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analyze the output of each layer</a:t>
            </a:r>
            <a:endParaRPr lang="zh-TW" altLang="en-US" sz="2400" dirty="0"/>
          </a:p>
        </p:txBody>
      </p:sp>
      <p:grpSp>
        <p:nvGrpSpPr>
          <p:cNvPr id="39" name="群組 38"/>
          <p:cNvGrpSpPr/>
          <p:nvPr/>
        </p:nvGrpSpPr>
        <p:grpSpPr>
          <a:xfrm>
            <a:off x="499696" y="3402441"/>
            <a:ext cx="4590072" cy="2017994"/>
            <a:chOff x="346428" y="4744515"/>
            <a:chExt cx="8841677" cy="3887183"/>
          </a:xfrm>
        </p:grpSpPr>
        <p:pic>
          <p:nvPicPr>
            <p:cNvPr id="15" name="Picture 2" descr="http://top-breaking-news.com/wp-content/uploads/2016/03/Twitter-new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28" y="4744515"/>
              <a:ext cx="5002893" cy="3752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4519771" y="7386696"/>
              <a:ext cx="4668334" cy="12450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http://top-breaking-news.com/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4337131" y="2666170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  <p:sp>
        <p:nvSpPr>
          <p:cNvPr id="18" name="向右箭號 17"/>
          <p:cNvSpPr/>
          <p:nvPr/>
        </p:nvSpPr>
        <p:spPr>
          <a:xfrm>
            <a:off x="6143493" y="3007650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500" y="2540848"/>
            <a:ext cx="274307" cy="1494693"/>
          </a:xfrm>
          <a:prstGeom prst="rect">
            <a:avLst/>
          </a:prstGeom>
        </p:spPr>
      </p:pic>
      <p:sp>
        <p:nvSpPr>
          <p:cNvPr id="20" name="向右箭號 19"/>
          <p:cNvSpPr/>
          <p:nvPr/>
        </p:nvSpPr>
        <p:spPr>
          <a:xfrm>
            <a:off x="3837814" y="3007651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607596" y="3029088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政</a:t>
            </a:r>
            <a:r>
              <a:rPr lang="zh-TW" altLang="en-US" sz="2400" dirty="0"/>
              <a:t>治</a:t>
            </a:r>
          </a:p>
        </p:txBody>
      </p:sp>
      <p:sp>
        <p:nvSpPr>
          <p:cNvPr id="28" name="手繪多邊形 27"/>
          <p:cNvSpPr/>
          <p:nvPr/>
        </p:nvSpPr>
        <p:spPr>
          <a:xfrm>
            <a:off x="2440673" y="3029088"/>
            <a:ext cx="971011" cy="550862"/>
          </a:xfrm>
          <a:custGeom>
            <a:avLst/>
            <a:gdLst>
              <a:gd name="connsiteX0" fmla="*/ 245297 w 971011"/>
              <a:gd name="connsiteY0" fmla="*/ 550862 h 550862"/>
              <a:gd name="connsiteX1" fmla="*/ 42097 w 971011"/>
              <a:gd name="connsiteY1" fmla="*/ 42862 h 550862"/>
              <a:gd name="connsiteX2" fmla="*/ 971011 w 971011"/>
              <a:gd name="connsiteY2" fmla="*/ 28348 h 55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1" h="550862">
                <a:moveTo>
                  <a:pt x="245297" y="550862"/>
                </a:moveTo>
                <a:cubicBezTo>
                  <a:pt x="83221" y="340405"/>
                  <a:pt x="-78855" y="129948"/>
                  <a:pt x="42097" y="42862"/>
                </a:cubicBezTo>
                <a:cubicBezTo>
                  <a:pt x="163049" y="-44224"/>
                  <a:pt x="971011" y="28348"/>
                  <a:pt x="971011" y="28348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Picture 6" descr="https://i-gkh.ru/images/doc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41" y="4141317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https://i-gkh.ru/images/doc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005" y="4154314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s://i-gkh.ru/images/doc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35" y="4172161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字方塊 35"/>
          <p:cNvSpPr txBox="1"/>
          <p:nvPr/>
        </p:nvSpPr>
        <p:spPr>
          <a:xfrm>
            <a:off x="4983066" y="4457409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體</a:t>
            </a:r>
            <a:r>
              <a:rPr lang="zh-TW" altLang="en-US" sz="2400" dirty="0"/>
              <a:t>育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6336086" y="447580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政治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645896" y="447580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財經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783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2" grpId="0"/>
      <p:bldP spid="28" grpId="0" animBg="1"/>
      <p:bldP spid="36" grpId="0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教材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lecture 1, lecture 2</a:t>
            </a:r>
          </a:p>
          <a:p>
            <a:r>
              <a:rPr lang="en-US" altLang="zh-TW" dirty="0" smtClean="0"/>
              <a:t>More reference:</a:t>
            </a:r>
          </a:p>
          <a:p>
            <a:pPr lvl="1"/>
            <a:r>
              <a:rPr lang="en-US" altLang="zh-TW" dirty="0" smtClean="0"/>
              <a:t>Example code of task 1:</a:t>
            </a:r>
            <a:r>
              <a:rPr lang="zh-TW" altLang="en-US" dirty="0" smtClean="0"/>
              <a:t> </a:t>
            </a:r>
            <a:r>
              <a:rPr lang="en-US" altLang="zh-TW" dirty="0"/>
              <a:t>https://github.com/fchollet/keras/blob/master/examples/mnist_mlp.py</a:t>
            </a:r>
            <a:endParaRPr lang="en-US" altLang="zh-TW" dirty="0" smtClean="0"/>
          </a:p>
          <a:p>
            <a:pPr lvl="1"/>
            <a:r>
              <a:rPr lang="en-US" altLang="zh-TW" dirty="0"/>
              <a:t>Example code of task 2: https://</a:t>
            </a:r>
            <a:r>
              <a:rPr lang="en-US" altLang="zh-TW" dirty="0" smtClean="0"/>
              <a:t>github.com/fchollet/keras/blob/master/examples/reuters_mlp.py</a:t>
            </a:r>
          </a:p>
          <a:p>
            <a:pPr lvl="1"/>
            <a:r>
              <a:rPr lang="en-US" altLang="zh-TW" b="1" dirty="0"/>
              <a:t>Neural Networks and Deep Learning</a:t>
            </a:r>
          </a:p>
          <a:p>
            <a:pPr lvl="2"/>
            <a:r>
              <a:rPr lang="en-US" altLang="zh-TW" dirty="0">
                <a:hlinkClick r:id="rId2"/>
              </a:rPr>
              <a:t>http://neuralnetworksanddeeplearning.com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Chapter 1 - 3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82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教材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lecture 3 – Convolutional Neural Network</a:t>
            </a:r>
          </a:p>
          <a:p>
            <a:r>
              <a:rPr lang="en-US" altLang="zh-TW" dirty="0" smtClean="0"/>
              <a:t>Image Recognition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15045" y="3281485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Network</a:t>
            </a:r>
            <a:endParaRPr lang="zh-TW" altLang="en-US" sz="2800" dirty="0"/>
          </a:p>
        </p:txBody>
      </p:sp>
      <p:sp>
        <p:nvSpPr>
          <p:cNvPr id="6" name="向右箭號 5"/>
          <p:cNvSpPr/>
          <p:nvPr/>
        </p:nvSpPr>
        <p:spPr>
          <a:xfrm>
            <a:off x="3921407" y="3622965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14" y="3156163"/>
            <a:ext cx="274307" cy="149469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1615728" y="362296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920" y="3193966"/>
            <a:ext cx="292260" cy="151093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450806" y="2848898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550" y="2595440"/>
            <a:ext cx="931280" cy="105143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550" y="3852215"/>
            <a:ext cx="899978" cy="107509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468744" y="4197487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“cat”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80830" y="5492762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“dog”</a:t>
            </a:r>
            <a:endParaRPr lang="zh-TW" altLang="en-US" sz="2400" dirty="0"/>
          </a:p>
        </p:txBody>
      </p:sp>
      <p:pic>
        <p:nvPicPr>
          <p:cNvPr id="15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414" y="5132654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051" y="5132654"/>
            <a:ext cx="915693" cy="1181883"/>
          </a:xfrm>
          <a:prstGeom prst="rect">
            <a:avLst/>
          </a:prstGeom>
        </p:spPr>
      </p:pic>
      <p:sp>
        <p:nvSpPr>
          <p:cNvPr id="17" name="弧形向右箭號 16"/>
          <p:cNvSpPr/>
          <p:nvPr/>
        </p:nvSpPr>
        <p:spPr>
          <a:xfrm flipV="1">
            <a:off x="628650" y="3797718"/>
            <a:ext cx="630014" cy="19173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95571" y="2484450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“monkey”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223436" y="3307293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“cat”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073802" y="4658585"/>
            <a:ext cx="122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“dog”</a:t>
            </a:r>
            <a:endParaRPr lang="zh-TW" altLang="en-US" sz="2400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4552300" y="2946115"/>
            <a:ext cx="457200" cy="461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9" idx="1"/>
          </p:cNvCxnSpPr>
          <p:nvPr/>
        </p:nvCxnSpPr>
        <p:spPr>
          <a:xfrm flipV="1">
            <a:off x="4539268" y="3538126"/>
            <a:ext cx="684168" cy="21578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552300" y="4525597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2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7" grpId="0" animBg="1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教材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lecture 3 – Convolutional Neural Network</a:t>
            </a:r>
          </a:p>
          <a:p>
            <a:r>
              <a:rPr lang="en-US" altLang="zh-TW" dirty="0" smtClean="0"/>
              <a:t>Basic</a:t>
            </a:r>
            <a:r>
              <a:rPr lang="zh-TW" altLang="en-US" dirty="0" smtClean="0"/>
              <a:t>：</a:t>
            </a:r>
            <a:r>
              <a:rPr lang="en-US" altLang="zh-TW" dirty="0"/>
              <a:t>higher than a specific accuracy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等助教公布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option</a:t>
            </a:r>
            <a:r>
              <a:rPr lang="zh-TW" altLang="en-US" dirty="0"/>
              <a:t>：</a:t>
            </a:r>
            <a:r>
              <a:rPr lang="en-US" altLang="zh-TW" dirty="0"/>
              <a:t>analyze the </a:t>
            </a:r>
            <a:r>
              <a:rPr lang="en-US" altLang="zh-TW" dirty="0" smtClean="0"/>
              <a:t>functionality of “filter”</a:t>
            </a:r>
            <a:endParaRPr lang="zh-TW" altLang="en-US" dirty="0"/>
          </a:p>
          <a:p>
            <a:r>
              <a:rPr lang="en-US" altLang="zh-TW" dirty="0"/>
              <a:t>More </a:t>
            </a:r>
            <a:r>
              <a:rPr lang="en-US" altLang="zh-TW" dirty="0" smtClean="0"/>
              <a:t>Reference:</a:t>
            </a:r>
          </a:p>
          <a:p>
            <a:pPr lvl="1"/>
            <a:r>
              <a:rPr lang="en-US" altLang="zh-TW" dirty="0"/>
              <a:t>Example code: https://github.com/fchollet/keras/blob/master/examples/cifar10_cnn.py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://cs231n.github.io/convolutional-networks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b="1" dirty="0"/>
              <a:t>Neural Networks and Deep </a:t>
            </a:r>
            <a:r>
              <a:rPr lang="en-US" altLang="zh-TW" b="1" dirty="0" smtClean="0"/>
              <a:t>Learning (Chapter 6)</a:t>
            </a:r>
            <a:endParaRPr lang="en-US" altLang="zh-TW" b="1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61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作業繳交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5376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四個</a:t>
            </a:r>
            <a:r>
              <a:rPr lang="zh-TW" altLang="en-US" sz="2400" dirty="0"/>
              <a:t>作業</a:t>
            </a:r>
            <a:endParaRPr lang="en-US" altLang="zh-TW" sz="2400" dirty="0" smtClean="0"/>
          </a:p>
          <a:p>
            <a:pPr lvl="1"/>
            <a:r>
              <a:rPr lang="zh-TW" altLang="en-US" dirty="0" smtClean="0"/>
              <a:t>因為</a:t>
            </a:r>
            <a:r>
              <a:rPr lang="zh-TW" altLang="en-US" dirty="0"/>
              <a:t>是暑假，所以並不強迫繳交</a:t>
            </a:r>
            <a:endParaRPr lang="en-US" altLang="zh-TW" dirty="0"/>
          </a:p>
          <a:p>
            <a:r>
              <a:rPr lang="zh-TW" altLang="en-US" sz="2400" dirty="0" smtClean="0"/>
              <a:t>請加入 </a:t>
            </a:r>
            <a:r>
              <a:rPr lang="en-US" altLang="zh-TW" sz="2400" dirty="0" smtClean="0"/>
              <a:t>FB</a:t>
            </a:r>
            <a:r>
              <a:rPr lang="zh-TW" altLang="en-US" sz="2400" dirty="0" smtClean="0"/>
              <a:t> 社團「深度</a:t>
            </a:r>
            <a:r>
              <a:rPr lang="zh-TW" altLang="en-US" sz="2400" dirty="0"/>
              <a:t>學習暑期訓練 </a:t>
            </a:r>
            <a:r>
              <a:rPr lang="en-US" altLang="zh-TW" sz="2400" dirty="0"/>
              <a:t>(2016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」</a:t>
            </a:r>
            <a:endParaRPr lang="en-US" altLang="zh-TW" sz="2400" dirty="0" smtClean="0"/>
          </a:p>
          <a:p>
            <a:r>
              <a:rPr lang="zh-TW" altLang="en-US" sz="2400" dirty="0" smtClean="0"/>
              <a:t>如果有做的話，可以上傳到</a:t>
            </a:r>
            <a:r>
              <a:rPr lang="en-US" altLang="zh-TW" sz="2400" dirty="0"/>
              <a:t>FB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社團給助教、同學、老師看</a:t>
            </a:r>
            <a:endParaRPr lang="en-US" altLang="zh-TW" sz="2400" dirty="0" smtClean="0"/>
          </a:p>
          <a:p>
            <a:r>
              <a:rPr lang="zh-TW" altLang="en-US" sz="2400" dirty="0" smtClean="0"/>
              <a:t>建議修李宏毅專題的同學如果對</a:t>
            </a:r>
            <a:r>
              <a:rPr lang="en-US" altLang="zh-TW" sz="2400" dirty="0" smtClean="0"/>
              <a:t>deep learning </a:t>
            </a:r>
            <a:r>
              <a:rPr lang="zh-TW" altLang="en-US" sz="2400" dirty="0" smtClean="0"/>
              <a:t>沒有概念的話一定要做</a:t>
            </a:r>
            <a:endParaRPr lang="en-US" altLang="zh-TW" sz="2400" dirty="0" smtClean="0"/>
          </a:p>
          <a:p>
            <a:r>
              <a:rPr lang="zh-TW" altLang="en-US" sz="2400" dirty="0" smtClean="0"/>
              <a:t>等一下會講作業大概的內容</a:t>
            </a:r>
            <a:endParaRPr lang="en-US" altLang="zh-TW" sz="2400" dirty="0" smtClean="0"/>
          </a:p>
          <a:p>
            <a:pPr lvl="1"/>
            <a:r>
              <a:rPr lang="zh-TW" altLang="en-US" dirty="0" smtClean="0"/>
              <a:t>都很簡單</a:t>
            </a:r>
            <a:endParaRPr lang="en-US" altLang="zh-TW" dirty="0" smtClean="0"/>
          </a:p>
          <a:p>
            <a:r>
              <a:rPr lang="zh-TW" altLang="en-US" sz="2400" dirty="0" smtClean="0"/>
              <a:t>作業詳細內容和做法提</a:t>
            </a:r>
            <a:r>
              <a:rPr lang="zh-TW" altLang="en-US" sz="2400" dirty="0"/>
              <a:t>示</a:t>
            </a:r>
            <a:r>
              <a:rPr lang="zh-TW" altLang="en-US" sz="2400" dirty="0" smtClean="0"/>
              <a:t>預計下周二</a:t>
            </a:r>
            <a:r>
              <a:rPr lang="en-US" altLang="zh-TW" sz="2400" dirty="0" smtClean="0"/>
              <a:t>(8/09)</a:t>
            </a:r>
            <a:r>
              <a:rPr lang="zh-TW" altLang="en-US" sz="2400" dirty="0" smtClean="0"/>
              <a:t>公告在社團上</a:t>
            </a:r>
            <a:endParaRPr lang="en-US" altLang="zh-TW" sz="2400" dirty="0" smtClean="0"/>
          </a:p>
          <a:p>
            <a:pPr lvl="1"/>
            <a:r>
              <a:rPr lang="zh-TW" altLang="en-US" dirty="0" smtClean="0"/>
              <a:t>會使用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zh-TW" altLang="en-US" dirty="0" smtClean="0"/>
              <a:t>這套工具 </a:t>
            </a:r>
            <a:r>
              <a:rPr lang="en-US" altLang="zh-TW" dirty="0" smtClean="0"/>
              <a:t>(</a:t>
            </a:r>
            <a:r>
              <a:rPr lang="zh-TW" altLang="en-US" dirty="0" smtClean="0"/>
              <a:t>歡迎自學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395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zh-TW" altLang="en-US" dirty="0"/>
              <a:t>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教材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lecture 3 – </a:t>
            </a:r>
            <a:r>
              <a:rPr lang="en-US" altLang="zh-TW" dirty="0" smtClean="0"/>
              <a:t>Recurrent neural network</a:t>
            </a:r>
          </a:p>
          <a:p>
            <a:r>
              <a:rPr lang="en-US" altLang="zh-TW" dirty="0" smtClean="0"/>
              <a:t>Machine learns human language 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3239" y="3066882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1286585" y="3602170"/>
            <a:ext cx="3938159" cy="1039595"/>
          </a:xfrm>
          <a:prstGeom prst="wedgeRoundRectCallout">
            <a:avLst>
              <a:gd name="adj1" fmla="val 86079"/>
              <a:gd name="adj2" fmla="val -5147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The life is …….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12492" y="4783521"/>
            <a:ext cx="3912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 do not have to teach machine  grammars …….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13994" y="3066882"/>
            <a:ext cx="392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Machine writes documents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150" y="5736762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Basic: Let machine generate an English sentence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53694" y="6207500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Option: Let machine generate a Chinese sentence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15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zh-TW" altLang="en-US" dirty="0"/>
              <a:t>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教材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lecture 3 – Recurrent neural network</a:t>
            </a:r>
          </a:p>
          <a:p>
            <a:r>
              <a:rPr lang="en-US" altLang="zh-TW" dirty="0"/>
              <a:t>Machine learns human language </a:t>
            </a:r>
            <a:endParaRPr lang="en-US" altLang="zh-TW" dirty="0" smtClean="0"/>
          </a:p>
          <a:p>
            <a:r>
              <a:rPr lang="en-US" altLang="zh-TW" dirty="0" smtClean="0"/>
              <a:t>More reference</a:t>
            </a:r>
          </a:p>
          <a:p>
            <a:pPr lvl="1"/>
            <a:r>
              <a:rPr lang="en-US" altLang="zh-TW" sz="2800" dirty="0" smtClean="0"/>
              <a:t>Example code</a:t>
            </a:r>
            <a:r>
              <a:rPr lang="en-US" altLang="zh-TW" sz="2800" dirty="0"/>
              <a:t>: https://github.com/fchollet/keras/blob/master/examples/lstm_text_generation.py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http</a:t>
            </a:r>
            <a:r>
              <a:rPr lang="en-US" altLang="zh-TW" sz="2800" dirty="0"/>
              <a:t>://karpathy.github.io/2015/05/21/rnn-effectiveness/</a:t>
            </a:r>
          </a:p>
          <a:p>
            <a:pPr lvl="1"/>
            <a:r>
              <a:rPr lang="en-US" altLang="zh-TW" sz="2800" dirty="0" smtClean="0"/>
              <a:t>http</a:t>
            </a:r>
            <a:r>
              <a:rPr lang="en-US" altLang="zh-TW" sz="2800" dirty="0"/>
              <a:t>://colah.github.io/posts/2015-08-Understanding-LSTMs/</a:t>
            </a:r>
          </a:p>
          <a:p>
            <a:pPr lvl="1"/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1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zh-TW" altLang="en-US" dirty="0"/>
              <a:t>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教材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lecture </a:t>
            </a:r>
            <a:r>
              <a:rPr lang="en-US" altLang="zh-TW" dirty="0" smtClean="0"/>
              <a:t>4 </a:t>
            </a:r>
          </a:p>
          <a:p>
            <a:r>
              <a:rPr lang="en-US" altLang="zh-TW" dirty="0" smtClean="0"/>
              <a:t>Auto-encoder:</a:t>
            </a:r>
            <a:r>
              <a:rPr lang="zh-TW" altLang="en-US" dirty="0" smtClean="0"/>
              <a:t> </a:t>
            </a:r>
            <a:r>
              <a:rPr lang="en-US" altLang="zh-TW" dirty="0" smtClean="0"/>
              <a:t>unsupervised learning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39593" y="2945474"/>
            <a:ext cx="1308100" cy="10022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</a:p>
          <a:p>
            <a:pPr algn="ctr"/>
            <a:r>
              <a:rPr lang="en-US" altLang="zh-TW" sz="2400" dirty="0" smtClean="0"/>
              <a:t>Encoder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 rot="5400000">
            <a:off x="7160262" y="3234593"/>
            <a:ext cx="766087" cy="3200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733679" y="3163800"/>
            <a:ext cx="789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 u="sng" dirty="0" smtClean="0"/>
              <a:t>code</a:t>
            </a:r>
            <a:endParaRPr lang="zh-TW" altLang="en-US" sz="2400" b="1" i="1" u="sng" dirty="0"/>
          </a:p>
        </p:txBody>
      </p:sp>
      <p:sp>
        <p:nvSpPr>
          <p:cNvPr id="7" name="向右箭號 6"/>
          <p:cNvSpPr/>
          <p:nvPr/>
        </p:nvSpPr>
        <p:spPr>
          <a:xfrm>
            <a:off x="4919141" y="3203080"/>
            <a:ext cx="47316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828896" y="3215780"/>
            <a:ext cx="47316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2" name="Picture 4" descr="http://daniel-e.github.io/rustml/digits_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97" y="3186342"/>
            <a:ext cx="234315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is-scam.com/wp-content/uploads/2014/12/question-rob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" y="3905613"/>
            <a:ext cx="1969208" cy="25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5312308" y="4894984"/>
            <a:ext cx="1308100" cy="981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</a:p>
          <a:p>
            <a:pPr algn="ctr"/>
            <a:r>
              <a:rPr lang="en-US" altLang="zh-TW" sz="2400" dirty="0" smtClean="0"/>
              <a:t>Decoder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 rot="5400000">
            <a:off x="4167569" y="5190779"/>
            <a:ext cx="766087" cy="3200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3504294" y="5119986"/>
            <a:ext cx="789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 u="sng" dirty="0" smtClean="0"/>
              <a:t>code</a:t>
            </a:r>
            <a:endParaRPr lang="zh-TW" altLang="en-US" sz="2400" b="1" i="1" u="sng" dirty="0"/>
          </a:p>
        </p:txBody>
      </p:sp>
      <p:sp>
        <p:nvSpPr>
          <p:cNvPr id="16" name="向右箭號 15"/>
          <p:cNvSpPr/>
          <p:nvPr/>
        </p:nvSpPr>
        <p:spPr>
          <a:xfrm>
            <a:off x="4791856" y="5115711"/>
            <a:ext cx="47316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701611" y="5128411"/>
            <a:ext cx="47316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544437" y="3954168"/>
            <a:ext cx="5547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Basic: visualize the “code”. Does different digits represent by different “code”?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04294" y="5896400"/>
            <a:ext cx="5547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Option: Given a “code”, can machine write a digit?</a:t>
            </a:r>
            <a:endParaRPr lang="zh-TW" altLang="en-US" sz="2400" dirty="0"/>
          </a:p>
        </p:txBody>
      </p:sp>
      <p:pic>
        <p:nvPicPr>
          <p:cNvPr id="21" name="圖片 20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89124" y="2993489"/>
            <a:ext cx="914897" cy="9062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2" name="圖片 21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302061" y="4906120"/>
            <a:ext cx="914897" cy="9062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293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13" grpId="0" animBg="1"/>
      <p:bldP spid="14" grpId="0" animBg="1"/>
      <p:bldP spid="15" grpId="0"/>
      <p:bldP spid="16" grpId="0" animBg="1"/>
      <p:bldP spid="17" grpId="0" animBg="1"/>
      <p:bldP spid="10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r>
              <a:rPr lang="zh-TW" altLang="en-US" dirty="0"/>
              <a:t>教材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lecture 4 </a:t>
            </a:r>
          </a:p>
          <a:p>
            <a:r>
              <a:rPr lang="en-US" altLang="zh-TW" dirty="0"/>
              <a:t>Auto-encoder:</a:t>
            </a:r>
            <a:r>
              <a:rPr lang="zh-TW" altLang="en-US" dirty="0"/>
              <a:t> </a:t>
            </a:r>
            <a:r>
              <a:rPr lang="en-US" altLang="zh-TW" dirty="0"/>
              <a:t>unsupervised learning</a:t>
            </a:r>
          </a:p>
          <a:p>
            <a:r>
              <a:rPr lang="en-US" altLang="zh-TW" dirty="0" smtClean="0"/>
              <a:t>More reference:</a:t>
            </a:r>
          </a:p>
          <a:p>
            <a:pPr lvl="1"/>
            <a:r>
              <a:rPr lang="en-US" altLang="zh-TW" sz="2800" dirty="0" smtClean="0"/>
              <a:t>https</a:t>
            </a:r>
            <a:r>
              <a:rPr lang="en-US" altLang="zh-TW" sz="2800" dirty="0"/>
              <a:t>://</a:t>
            </a:r>
            <a:r>
              <a:rPr lang="en-US" altLang="zh-TW" sz="2800" dirty="0" smtClean="0"/>
              <a:t>blog.keras.io/building-autoencoders-in-keras.html</a:t>
            </a:r>
          </a:p>
          <a:p>
            <a:r>
              <a:rPr lang="en-US" altLang="zh-TW" dirty="0" smtClean="0"/>
              <a:t>Advanced:</a:t>
            </a:r>
          </a:p>
          <a:p>
            <a:pPr lvl="1"/>
            <a:r>
              <a:rPr lang="en-US" altLang="zh-TW" b="1" dirty="0" smtClean="0"/>
              <a:t>Auto-Encoding </a:t>
            </a:r>
            <a:r>
              <a:rPr lang="en-US" altLang="zh-TW" b="1" dirty="0" err="1"/>
              <a:t>Variational</a:t>
            </a:r>
            <a:r>
              <a:rPr lang="en-US" altLang="zh-TW" b="1" dirty="0"/>
              <a:t> Bayes, https://</a:t>
            </a:r>
            <a:r>
              <a:rPr lang="en-US" altLang="zh-TW" b="1" dirty="0" smtClean="0"/>
              <a:t>arxiv.org/abs/1312.6114	</a:t>
            </a:r>
            <a:endParaRPr lang="en-US" altLang="zh-TW" b="1" dirty="0"/>
          </a:p>
          <a:p>
            <a:pPr lvl="1"/>
            <a:r>
              <a:rPr lang="en-US" altLang="zh-TW" b="1" dirty="0" smtClean="0"/>
              <a:t>Generative </a:t>
            </a:r>
            <a:r>
              <a:rPr lang="en-US" altLang="zh-TW" b="1" dirty="0"/>
              <a:t>Adversarial Networks, http://</a:t>
            </a:r>
            <a:r>
              <a:rPr lang="en-US" altLang="zh-TW" b="1" dirty="0" smtClean="0"/>
              <a:t>arxiv.org/abs/1406.2661</a:t>
            </a:r>
          </a:p>
          <a:p>
            <a:pPr lvl="1"/>
            <a:r>
              <a:rPr lang="en-US" altLang="zh-TW" b="1" dirty="0" smtClean="0"/>
              <a:t>Replacing “digits” with “images”</a:t>
            </a:r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45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Have Fun! 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</a:t>
            </a:r>
            <a:r>
              <a:rPr lang="zh-TW" altLang="en-US" dirty="0"/>
              <a:t>教材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「資料科學愛好者年會」六小時演講錄影</a:t>
            </a:r>
            <a:endParaRPr lang="en-US" altLang="zh-TW" dirty="0" smtClean="0"/>
          </a:p>
          <a:p>
            <a:r>
              <a:rPr lang="zh-TW" altLang="en-US" dirty="0" smtClean="0"/>
              <a:t>嚴禁</a:t>
            </a:r>
            <a:r>
              <a:rPr lang="zh-TW" altLang="en-US" dirty="0" smtClean="0"/>
              <a:t>外流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</a:t>
            </a:r>
            <a:r>
              <a:rPr lang="zh-TW" altLang="en-US" dirty="0"/>
              <a:t>教材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7275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Lecture 1</a:t>
            </a:r>
          </a:p>
          <a:p>
            <a:pPr lvl="1"/>
            <a:r>
              <a:rPr lang="zh-TW" altLang="en-US" dirty="0" smtClean="0"/>
              <a:t>深度學習簡介</a:t>
            </a:r>
            <a:endParaRPr lang="en-US" altLang="zh-TW" dirty="0" smtClean="0"/>
          </a:p>
          <a:p>
            <a:r>
              <a:rPr lang="en-US" altLang="zh-TW" sz="2400" dirty="0"/>
              <a:t>Lecture </a:t>
            </a:r>
            <a:r>
              <a:rPr lang="en-US" altLang="zh-TW" sz="2400" dirty="0" smtClean="0"/>
              <a:t>2</a:t>
            </a:r>
            <a:endParaRPr lang="en-US" altLang="zh-TW" sz="2400" dirty="0"/>
          </a:p>
          <a:p>
            <a:pPr lvl="1"/>
            <a:r>
              <a:rPr lang="zh-TW" altLang="en-US" dirty="0" smtClean="0"/>
              <a:t>深度學習技巧</a:t>
            </a:r>
            <a:endParaRPr lang="en-US" altLang="zh-TW" dirty="0" smtClean="0"/>
          </a:p>
          <a:p>
            <a:r>
              <a:rPr lang="en-US" altLang="zh-TW" sz="2400" dirty="0"/>
              <a:t>Lecture </a:t>
            </a:r>
            <a:r>
              <a:rPr lang="en-US" altLang="zh-TW" sz="2400" dirty="0" smtClean="0"/>
              <a:t>3</a:t>
            </a:r>
            <a:endParaRPr lang="en-US" altLang="zh-TW" sz="2400" dirty="0"/>
          </a:p>
          <a:p>
            <a:pPr lvl="1"/>
            <a:r>
              <a:rPr lang="en-US" altLang="zh-TW" dirty="0" smtClean="0"/>
              <a:t>Convolutional Neural Network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(CNN)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Recurrent Neural Network (RNN)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r>
              <a:rPr lang="en-US" altLang="zh-TW" sz="2400" dirty="0"/>
              <a:t>Lecture </a:t>
            </a:r>
            <a:r>
              <a:rPr lang="en-US" altLang="zh-TW" sz="2400" dirty="0" smtClean="0"/>
              <a:t>4</a:t>
            </a:r>
            <a:endParaRPr lang="en-US" altLang="zh-TW" sz="2400" dirty="0"/>
          </a:p>
          <a:p>
            <a:pPr lvl="1"/>
            <a:r>
              <a:rPr lang="zh-TW" altLang="en-US" dirty="0" smtClean="0"/>
              <a:t>深度學習應用與展望</a:t>
            </a:r>
            <a:endParaRPr lang="en-US" altLang="zh-TW" dirty="0" smtClean="0"/>
          </a:p>
          <a:p>
            <a:r>
              <a:rPr lang="zh-TW" altLang="en-US" sz="2400" dirty="0" smtClean="0"/>
              <a:t>投影片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hlinkClick r:id="rId2"/>
              </a:rPr>
              <a:t>http://</a:t>
            </a:r>
            <a:r>
              <a:rPr lang="en-US" altLang="zh-TW" sz="2400" dirty="0" smtClean="0">
                <a:hlinkClick r:id="rId2"/>
              </a:rPr>
              <a:t>www.slideshare.net/tw_dsconf/ss-62245351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可公開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20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助教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作業一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zh-TW" dirty="0"/>
              <a:t>盧柏儒</a:t>
            </a:r>
            <a:endParaRPr lang="en-US" altLang="zh-TW" dirty="0"/>
          </a:p>
          <a:p>
            <a:r>
              <a:rPr lang="zh-TW" altLang="en-US" dirty="0"/>
              <a:t>作業二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黃邦齊</a:t>
            </a:r>
          </a:p>
          <a:p>
            <a:r>
              <a:rPr lang="zh-TW" altLang="en-US" dirty="0"/>
              <a:t>作業三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李致緯 </a:t>
            </a:r>
          </a:p>
          <a:p>
            <a:r>
              <a:rPr lang="zh-TW" altLang="en-US" dirty="0"/>
              <a:t>作業四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萬家宏 </a:t>
            </a:r>
            <a:endParaRPr lang="en-US" altLang="zh-TW" dirty="0" smtClean="0"/>
          </a:p>
          <a:p>
            <a:r>
              <a:rPr lang="zh-TW" altLang="en-US" dirty="0" smtClean="0"/>
              <a:t>其他助教：莊舜博、鍾佩宏、張瓊之、</a:t>
            </a:r>
            <a:r>
              <a:rPr lang="zh-TW" altLang="en-US" dirty="0"/>
              <a:t>楊棋</a:t>
            </a:r>
            <a:r>
              <a:rPr lang="zh-TW" altLang="en-US" dirty="0" smtClean="0"/>
              <a:t>宇</a:t>
            </a:r>
            <a:endParaRPr lang="en-US" altLang="zh-TW" dirty="0" smtClean="0"/>
          </a:p>
          <a:p>
            <a:r>
              <a:rPr lang="zh-TW" altLang="en-US" dirty="0"/>
              <a:t>作業</a:t>
            </a:r>
            <a:r>
              <a:rPr lang="zh-TW" altLang="en-US" dirty="0" smtClean="0"/>
              <a:t>問題在</a:t>
            </a:r>
            <a:r>
              <a:rPr lang="zh-TW" altLang="en-US" dirty="0"/>
              <a:t>社團上討論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24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專題</a:t>
            </a:r>
            <a:r>
              <a:rPr lang="zh-TW" altLang="en-US" sz="2400" dirty="0" smtClean="0"/>
              <a:t>工作站</a:t>
            </a:r>
            <a:endParaRPr lang="en-US" altLang="zh-TW" sz="2400" dirty="0"/>
          </a:p>
          <a:p>
            <a:pPr lvl="1"/>
            <a:r>
              <a:rPr lang="zh-TW" altLang="en-US" dirty="0" smtClean="0"/>
              <a:t>在</a:t>
            </a:r>
            <a:r>
              <a:rPr lang="zh-TW" altLang="en-US" dirty="0" smtClean="0"/>
              <a:t>週四 </a:t>
            </a:r>
            <a:r>
              <a:rPr lang="en-US" altLang="zh-TW" dirty="0" smtClean="0"/>
              <a:t>(8/04) </a:t>
            </a:r>
            <a:r>
              <a:rPr lang="zh-TW" altLang="en-US" dirty="0" smtClean="0"/>
              <a:t>中午前以下 </a:t>
            </a:r>
            <a:r>
              <a:rPr lang="en-US" altLang="zh-TW" dirty="0" smtClean="0"/>
              <a:t>google doc </a:t>
            </a:r>
            <a:r>
              <a:rPr lang="zh-TW" altLang="en-US" dirty="0" smtClean="0"/>
              <a:t>登記</a:t>
            </a:r>
            <a:endParaRPr lang="en-US" altLang="zh-TW" dirty="0" smtClean="0"/>
          </a:p>
          <a:p>
            <a:pPr lvl="2"/>
            <a:r>
              <a:rPr lang="zh-TW" altLang="en-US" sz="2400" dirty="0" smtClean="0"/>
              <a:t>下</a:t>
            </a:r>
            <a:r>
              <a:rPr lang="zh-TW" altLang="en-US" sz="2400" dirty="0" smtClean="0"/>
              <a:t>週二前</a:t>
            </a:r>
            <a:r>
              <a:rPr lang="en-US" altLang="zh-TW" sz="2400" dirty="0"/>
              <a:t>(8/09)</a:t>
            </a:r>
            <a:r>
              <a:rPr lang="zh-TW" altLang="en-US" sz="2400" dirty="0" smtClean="0"/>
              <a:t>開帳號</a:t>
            </a:r>
            <a:endParaRPr lang="en-US" altLang="zh-TW" sz="2400" dirty="0" smtClean="0"/>
          </a:p>
          <a:p>
            <a:r>
              <a:rPr lang="zh-TW" altLang="en-US" sz="2400" dirty="0" smtClean="0"/>
              <a:t>如果每組自己有 </a:t>
            </a:r>
            <a:r>
              <a:rPr lang="en-US" altLang="zh-TW" sz="2400" dirty="0" err="1" smtClean="0"/>
              <a:t>linux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系統會比較快樂</a:t>
            </a:r>
            <a:endParaRPr lang="en-US" altLang="zh-TW" sz="2400" dirty="0" smtClean="0"/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每組</a:t>
            </a:r>
            <a:r>
              <a:rPr lang="zh-TW" altLang="en-US" dirty="0" smtClean="0"/>
              <a:t>自己有 </a:t>
            </a:r>
            <a:r>
              <a:rPr lang="en-US" altLang="zh-TW" dirty="0" smtClean="0"/>
              <a:t>GPU</a:t>
            </a:r>
            <a:r>
              <a:rPr lang="zh-TW" altLang="en-US" dirty="0" smtClean="0"/>
              <a:t> 會更快</a:t>
            </a:r>
            <a:r>
              <a:rPr lang="zh-TW" altLang="en-US" dirty="0"/>
              <a:t>樂</a:t>
            </a:r>
            <a:endParaRPr lang="en-US" altLang="zh-TW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574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8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62757" y="2146199"/>
            <a:ext cx="1323975" cy="2247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46" y="2017693"/>
            <a:ext cx="2172858" cy="102193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83" y="3162315"/>
            <a:ext cx="2164221" cy="96278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26" y="4185604"/>
            <a:ext cx="2195537" cy="117672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020432" y="2314285"/>
            <a:ext cx="136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“Hi”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20432" y="3412874"/>
            <a:ext cx="199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“How are you”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020432" y="4593954"/>
            <a:ext cx="170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“Good bye”</a:t>
            </a:r>
            <a:endParaRPr lang="zh-TW" altLang="en-US" sz="2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9" y="2215295"/>
            <a:ext cx="1800000" cy="134759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44855" y="3923994"/>
            <a:ext cx="297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You said “Hello”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263686" y="5440795"/>
            <a:ext cx="2683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 large amount of audio data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14939" y="5362325"/>
            <a:ext cx="294995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 write the program for learning.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4396620" y="4394099"/>
            <a:ext cx="0" cy="980253"/>
          </a:xfrm>
          <a:prstGeom prst="straightConnector1">
            <a:avLst/>
          </a:prstGeom>
          <a:ln w="38100">
            <a:solidFill>
              <a:srgbClr val="00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箭號 (下彎) 19"/>
          <p:cNvSpPr/>
          <p:nvPr/>
        </p:nvSpPr>
        <p:spPr>
          <a:xfrm rot="1607239">
            <a:off x="2540832" y="1757919"/>
            <a:ext cx="1498166" cy="700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弧形箭號 (下彎) 20"/>
          <p:cNvSpPr/>
          <p:nvPr/>
        </p:nvSpPr>
        <p:spPr>
          <a:xfrm rot="9648183">
            <a:off x="2601425" y="4196342"/>
            <a:ext cx="1488693" cy="7382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70101" y="1768322"/>
            <a:ext cx="209941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Learning ......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68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7" grpId="0" animBg="1"/>
      <p:bldP spid="20" grpId="0" animBg="1"/>
      <p:bldP spid="21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409313" y="2094244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057" y="1840786"/>
            <a:ext cx="931280" cy="1051432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057" y="3097561"/>
            <a:ext cx="899978" cy="1075096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427251" y="3442833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“cat”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439337" y="4738108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“dog”</a:t>
            </a:r>
            <a:endParaRPr lang="zh-TW" altLang="en-US" sz="2400" dirty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58" y="4378000"/>
            <a:ext cx="915693" cy="11818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762757" y="2146199"/>
            <a:ext cx="1323975" cy="224790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44855" y="3923994"/>
            <a:ext cx="297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This is “cat”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66394" y="5671198"/>
            <a:ext cx="2683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 large amount of images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14939" y="5362325"/>
            <a:ext cx="294995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 write the program for learning.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4396620" y="4394099"/>
            <a:ext cx="0" cy="980253"/>
          </a:xfrm>
          <a:prstGeom prst="straightConnector1">
            <a:avLst/>
          </a:prstGeom>
          <a:ln w="38100">
            <a:solidFill>
              <a:srgbClr val="00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箭號 (下彎) 19"/>
          <p:cNvSpPr/>
          <p:nvPr/>
        </p:nvSpPr>
        <p:spPr>
          <a:xfrm rot="1607239">
            <a:off x="2540832" y="1757919"/>
            <a:ext cx="1498166" cy="700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弧形箭號 (下彎) 20"/>
          <p:cNvSpPr/>
          <p:nvPr/>
        </p:nvSpPr>
        <p:spPr>
          <a:xfrm rot="9648183">
            <a:off x="2601425" y="4196342"/>
            <a:ext cx="1488693" cy="7382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70101" y="1768322"/>
            <a:ext cx="209941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Learning ......</a:t>
            </a:r>
            <a:endParaRPr lang="zh-TW" altLang="en-US" sz="2400" dirty="0"/>
          </a:p>
        </p:txBody>
      </p:sp>
      <p:pic>
        <p:nvPicPr>
          <p:cNvPr id="28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50" y="2325077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24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15" grpId="0"/>
      <p:bldP spid="16" grpId="0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842</Words>
  <Application>Microsoft Office PowerPoint</Application>
  <PresentationFormat>如螢幕大小 (4:3)</PresentationFormat>
  <Paragraphs>240</Paragraphs>
  <Slides>24</Slides>
  <Notes>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6" baseType="lpstr">
      <vt:lpstr>Office 佈景主題</vt:lpstr>
      <vt:lpstr>方程式</vt:lpstr>
      <vt:lpstr>深度學習 暑期訓練 (2016)</vt:lpstr>
      <vt:lpstr>作業繳交</vt:lpstr>
      <vt:lpstr>學習教材</vt:lpstr>
      <vt:lpstr>學習教材</vt:lpstr>
      <vt:lpstr>助教</vt:lpstr>
      <vt:lpstr>工作站</vt:lpstr>
      <vt:lpstr>作業說明</vt:lpstr>
      <vt:lpstr>Machine Learning</vt:lpstr>
      <vt:lpstr>Machine Learning</vt:lpstr>
      <vt:lpstr>Machine Learning  ≈ Looking for a Function</vt:lpstr>
      <vt:lpstr>Framework </vt:lpstr>
      <vt:lpstr>Framework </vt:lpstr>
      <vt:lpstr>Framework </vt:lpstr>
      <vt:lpstr>Neural  Network</vt:lpstr>
      <vt:lpstr>作業一</vt:lpstr>
      <vt:lpstr>作業一</vt:lpstr>
      <vt:lpstr>作業一</vt:lpstr>
      <vt:lpstr>作業二</vt:lpstr>
      <vt:lpstr>作業二</vt:lpstr>
      <vt:lpstr>作業三</vt:lpstr>
      <vt:lpstr>作業三</vt:lpstr>
      <vt:lpstr>作業四</vt:lpstr>
      <vt:lpstr>作業四</vt:lpstr>
      <vt:lpstr>Have Fun!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Lab531</cp:lastModifiedBy>
  <cp:revision>24</cp:revision>
  <dcterms:created xsi:type="dcterms:W3CDTF">2016-08-02T00:51:43Z</dcterms:created>
  <dcterms:modified xsi:type="dcterms:W3CDTF">2016-08-30T01:20:59Z</dcterms:modified>
</cp:coreProperties>
</file>