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68" r:id="rId4"/>
    <p:sldId id="296" r:id="rId5"/>
    <p:sldId id="264" r:id="rId6"/>
    <p:sldId id="297" r:id="rId7"/>
    <p:sldId id="298" r:id="rId8"/>
    <p:sldId id="299" r:id="rId9"/>
    <p:sldId id="300" r:id="rId10"/>
    <p:sldId id="301" r:id="rId11"/>
    <p:sldId id="303" r:id="rId12"/>
    <p:sldId id="302" r:id="rId13"/>
    <p:sldId id="322" r:id="rId14"/>
    <p:sldId id="310" r:id="rId15"/>
    <p:sldId id="323" r:id="rId16"/>
    <p:sldId id="306" r:id="rId17"/>
    <p:sldId id="308" r:id="rId18"/>
    <p:sldId id="311" r:id="rId19"/>
    <p:sldId id="312" r:id="rId20"/>
    <p:sldId id="315" r:id="rId21"/>
    <p:sldId id="314" r:id="rId22"/>
    <p:sldId id="324" r:id="rId23"/>
    <p:sldId id="316" r:id="rId24"/>
    <p:sldId id="319" r:id="rId25"/>
    <p:sldId id="290" r:id="rId26"/>
    <p:sldId id="293" r:id="rId27"/>
    <p:sldId id="320" r:id="rId28"/>
    <p:sldId id="32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61" autoAdjust="0"/>
  </p:normalViewPr>
  <p:slideViewPr>
    <p:cSldViewPr snapToGrid="0" snapToObjects="1"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3248-220A-42F7-98AD-390B4AFB3164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D512A-CE21-4CF1-9336-FA7C94ABB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9B24E-DD01-4322-89E6-277F515C7180}" type="slidenum">
              <a:rPr lang="en-US" altLang="zh-TW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4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25FB5DC-9226-421D-B738-9298441D9F72}" type="slidenum">
              <a:rPr lang="zh-TW" altLang="en-US" sz="1200"/>
              <a:pPr/>
              <a:t>17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3117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2458D3-0769-446F-AF43-CF25C4533008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9643-888D-4D3C-81BA-05A1415DAD7C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599389-7D01-4479-97E5-EDAC6E85E94D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0D0D599-47DC-4A8A-99A6-6C6633C709EA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F0BF3EB-C97D-457B-BA2C-C0329A0939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4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8A648FA-AD96-47E6-ADE7-2F84DA25FE30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7221F4A-D04E-4C9E-A217-0198084DF1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3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9347DB7-7732-415E-9B20-4DB239232042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EE42C20-5F55-4CF2-B407-5650BFB551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95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9D69EAFE-006F-443B-84E1-1AC06F2D7C9C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0BAF785-2488-41B6-BBB0-BDA3DC1271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6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C6046F0-2EDF-4076-98C5-B6376852A861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A092C45-E3DC-4AFD-BC5D-B280FAB06C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536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5707DD1-1F0D-4F75-A4A3-730851F1CDDC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778C1DF-94C9-4AD4-81B4-A320FA1DAC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4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0E596DE-9DDE-49D0-8666-12BB2D9CE36C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E069C0-6CCC-49E1-9808-333EC56E71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52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8A45E3B-D0FC-4CD9-8EB0-EC7C1BAE7B1D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B427821-A8FB-4784-A200-43DB3E8E17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9C9C-C19E-49FE-85F7-236ACDF366A4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BE5C6BF-AF8B-40C7-B27B-7E4326206933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A65AA01-BC45-4D24-AF7D-E8D415E22F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55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0DA4EDF-3714-4050-8162-BEDC7BF871F8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7D8D6D3-4180-4E14-BE71-F149E99E92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22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05815EC-3054-4113-9FB7-70D828F7DEEF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C0727E0-0380-4685-BC2A-2D7D1F1C7D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3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8BD7-9987-4072-97F0-E8E539D86E3B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1F89D2-8F8B-46B1-B006-7AD89ABC5D27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26E25E-214A-4CDF-BB76-2963ADB445EC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B8A5-B73F-4F88-B13D-C8817E438E18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380E-F27A-4D81-8E4E-7E06B9966342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828-3DE6-413C-BB9A-6AB976B0F94F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924F09-018E-412D-B483-297BCD2C375E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9F6560-4F46-4F0F-BBAD-25B0D468DA35}" type="datetime1">
              <a:rPr lang="en-US" altLang="zh-TW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 defTabSz="914400">
              <a:defRPr/>
            </a:pPr>
            <a:fld id="{25F9EDE3-416A-4F40-B130-13CE14B1CCA1}" type="datetime1">
              <a:rPr lang="en-US" altLang="zh-TW" smtClean="0"/>
              <a:t>10/2/2016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 defTabSz="914400">
              <a:defRPr/>
            </a:pPr>
            <a:fld id="{61DFCB46-E59A-47C6-AFE2-9E4F42E7BF95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ech.sri.com/projects/srilm/manpages/ngram-count.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專題研究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week3</a:t>
            </a:r>
            <a:br>
              <a:rPr lang="en-US" altLang="zh-TW" dirty="0" smtClean="0"/>
            </a:br>
            <a:r>
              <a:rPr lang="en-US" altLang="zh-TW" dirty="0" smtClean="0"/>
              <a:t>	Language Model and 	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 smtClean="0"/>
              <a:t>P</a:t>
            </a:r>
            <a:r>
              <a:rPr lang="en-US" altLang="zh-TW" dirty="0" err="1" smtClean="0"/>
              <a:t>rof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Lin-Shan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Lee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TA.</a:t>
            </a:r>
            <a:r>
              <a:rPr lang="zh-TW" altLang="en-US" dirty="0" smtClean="0"/>
              <a:t>  </a:t>
            </a:r>
            <a:r>
              <a:rPr lang="zh-TW" altLang="en-US" dirty="0"/>
              <a:t>張瀞婷</a:t>
            </a:r>
            <a:r>
              <a:rPr lang="en-US" altLang="zh-TW" dirty="0" smtClean="0"/>
              <a:t>, r05942066@ntu.edu.tw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01.format.sh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Try to replace with </a:t>
            </a:r>
            <a:r>
              <a:rPr lang="en-US" altLang="zh-TW" dirty="0" smtClean="0">
                <a:solidFill>
                  <a:srgbClr val="FF0000"/>
                </a:solidFill>
              </a:rPr>
              <a:t>YOUR</a:t>
            </a:r>
            <a:r>
              <a:rPr lang="en-US" altLang="zh-TW" dirty="0" smtClean="0"/>
              <a:t> language model !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6354" r="64641" b="43576"/>
          <a:stretch/>
        </p:blipFill>
        <p:spPr>
          <a:xfrm>
            <a:off x="1076325" y="3575050"/>
            <a:ext cx="7229475" cy="11575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版面配置區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683000"/>
          </a:xfrm>
        </p:spPr>
        <p:txBody>
          <a:bodyPr>
            <a:normAutofit/>
          </a:bodyPr>
          <a:lstStyle/>
          <a:p>
            <a:endParaRPr lang="en-US" altLang="zh-TW" dirty="0" smtClean="0">
              <a:solidFill>
                <a:schemeClr val="tx1"/>
              </a:solidFill>
              <a:latin typeface="Tw Cen MT" charset="0"/>
              <a:ea typeface="微軟正黑體" charset="0"/>
            </a:endParaRPr>
          </a:p>
        </p:txBody>
      </p:sp>
      <p:sp>
        <p:nvSpPr>
          <p:cNvPr id="17411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w Cen MT" charset="0"/>
                <a:ea typeface="微軟正黑體" charset="0"/>
              </a:rPr>
              <a:t>Decoding</a:t>
            </a:r>
            <a:endParaRPr kumimoji="0" lang="zh-TW" altLang="en-US" dirty="0">
              <a:latin typeface="Tw Cen MT" charset="0"/>
              <a:ea typeface="微軟正黑體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5648" y="1600200"/>
                <a:ext cx="8153400" cy="4914900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Find the most probable word sequence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sz="2400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</a:t>
                </a:r>
                <a:r>
                  <a:rPr lang="en-US" altLang="zh-TW" sz="2400" dirty="0" smtClean="0"/>
                  <a:t>given the acoustic observations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5648" y="1600200"/>
                <a:ext cx="8153400" cy="4914900"/>
              </a:xfrm>
              <a:blipFill rotWithShape="0"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691" t="31771" r="52147" b="28819"/>
          <a:stretch/>
        </p:blipFill>
        <p:spPr>
          <a:xfrm>
            <a:off x="2295483" y="1689100"/>
            <a:ext cx="4787730" cy="351719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/>
              <a:t>Framework for Speech Recognition</a:t>
            </a:r>
            <a:endParaRPr lang="zh-TW" altLang="en-US" smtClean="0"/>
          </a:p>
        </p:txBody>
      </p:sp>
      <p:sp>
        <p:nvSpPr>
          <p:cNvPr id="33795" name="內容版面配置區 5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zh-TW" altLang="en-US" dirty="0" smtClean="0"/>
          </a:p>
        </p:txBody>
      </p:sp>
      <p:pic>
        <p:nvPicPr>
          <p:cNvPr id="33796" name="內容版面配置區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" y="1600200"/>
            <a:ext cx="75723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548313" y="1778000"/>
                <a:ext cx="3217862" cy="83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altLang="zh-TW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313" y="1778000"/>
                <a:ext cx="3217862" cy="830548"/>
              </a:xfrm>
              <a:prstGeom prst="rect">
                <a:avLst/>
              </a:prstGeom>
              <a:blipFill rotWithShape="0">
                <a:blip r:embed="rId3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235200" y="5135848"/>
            <a:ext cx="97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(Lexicon)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版面配置區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62300"/>
          </a:xfrm>
        </p:spPr>
        <p:txBody>
          <a:bodyPr>
            <a:normAutofit/>
          </a:bodyPr>
          <a:lstStyle/>
          <a:p>
            <a:r>
              <a:rPr lang="en-US" altLang="zh-TW" dirty="0"/>
              <a:t>WFST Decoding</a:t>
            </a:r>
          </a:p>
          <a:p>
            <a:r>
              <a:rPr lang="en-US" altLang="zh-TW" dirty="0"/>
              <a:t>	04a.01.mono.mkgraph.sh</a:t>
            </a:r>
          </a:p>
          <a:p>
            <a:r>
              <a:rPr lang="en-US" altLang="zh-TW" dirty="0"/>
              <a:t>	04a.02.mono.fst.sh</a:t>
            </a:r>
          </a:p>
          <a:p>
            <a:r>
              <a:rPr lang="en-US" altLang="zh-TW" dirty="0"/>
              <a:t>	07a.01.tri.mkgraph.sh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07a.02.tri.fst.sh</a:t>
            </a:r>
            <a:endParaRPr lang="en-US" altLang="zh-TW" dirty="0"/>
          </a:p>
        </p:txBody>
      </p:sp>
      <p:sp>
        <p:nvSpPr>
          <p:cNvPr id="17411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w Cen MT" charset="0"/>
                <a:ea typeface="微軟正黑體" charset="0"/>
              </a:rPr>
              <a:t>Decoding</a:t>
            </a:r>
            <a:endParaRPr kumimoji="0" lang="zh-TW" altLang="en-US" dirty="0">
              <a:latin typeface="Tw Cen MT" charset="0"/>
              <a:ea typeface="微軟正黑體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WFST </a:t>
            </a:r>
            <a:r>
              <a:rPr lang="en-US" altLang="zh-TW" dirty="0" smtClean="0"/>
              <a:t>Decoder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49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WFST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Like a weighted FSA but with two tapes : input and output.</a:t>
            </a:r>
          </a:p>
          <a:p>
            <a:r>
              <a:rPr lang="en-US" altLang="zh-TW" dirty="0"/>
              <a:t>Ex. Input tape : “ac”  </a:t>
            </a:r>
            <a:r>
              <a:rPr lang="en-US" altLang="zh-TW" dirty="0">
                <a:sym typeface="Wingdings" panose="05000000000000000000" pitchFamily="2" charset="2"/>
              </a:rPr>
              <a:t>  Output tape : “</a:t>
            </a:r>
            <a:r>
              <a:rPr lang="en-US" altLang="zh-TW" dirty="0" err="1">
                <a:sym typeface="Wingdings" panose="05000000000000000000" pitchFamily="2" charset="2"/>
              </a:rPr>
              <a:t>xz</a:t>
            </a:r>
            <a:r>
              <a:rPr lang="en-US" altLang="zh-TW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Cost = 0.5 + 2.5 + 3.5 = 6.5</a:t>
            </a:r>
            <a:endParaRPr lang="en-US" altLang="zh-TW" dirty="0" smtClean="0"/>
          </a:p>
          <a:p>
            <a:r>
              <a:rPr lang="en-US" altLang="zh-TW" dirty="0"/>
              <a:t>Ex. Input tape :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bc</a:t>
            </a:r>
            <a:r>
              <a:rPr lang="en-US" altLang="zh-TW" dirty="0"/>
              <a:t>”  </a:t>
            </a:r>
            <a:r>
              <a:rPr lang="en-US" altLang="zh-TW" dirty="0">
                <a:sym typeface="Wingdings" panose="05000000000000000000" pitchFamily="2" charset="2"/>
              </a:rPr>
              <a:t>  Output tape : </a:t>
            </a:r>
            <a:r>
              <a:rPr lang="en-US" altLang="zh-TW" dirty="0" smtClean="0">
                <a:sym typeface="Wingdings" panose="05000000000000000000" pitchFamily="2" charset="2"/>
              </a:rPr>
              <a:t>“</a:t>
            </a:r>
            <a:r>
              <a:rPr lang="en-US" altLang="zh-TW" dirty="0" err="1" smtClean="0">
                <a:sym typeface="Wingdings" panose="05000000000000000000" pitchFamily="2" charset="2"/>
              </a:rPr>
              <a:t>yz</a:t>
            </a:r>
            <a:r>
              <a:rPr lang="en-US" altLang="zh-TW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Cost = </a:t>
            </a:r>
            <a:r>
              <a:rPr lang="en-US" altLang="zh-TW" dirty="0" smtClean="0">
                <a:sym typeface="Wingdings" panose="05000000000000000000" pitchFamily="2" charset="2"/>
              </a:rPr>
              <a:t>1.5 </a:t>
            </a:r>
            <a:r>
              <a:rPr lang="en-US" altLang="zh-TW" dirty="0">
                <a:sym typeface="Wingdings" panose="05000000000000000000" pitchFamily="2" charset="2"/>
              </a:rPr>
              <a:t>+ 2.5 + 3.5 = 7</a:t>
            </a:r>
            <a:r>
              <a:rPr lang="en-US" altLang="zh-TW" dirty="0" smtClean="0">
                <a:sym typeface="Wingdings" panose="05000000000000000000" pitchFamily="2" charset="2"/>
              </a:rPr>
              <a:t>.5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08" y="1765300"/>
            <a:ext cx="5347280" cy="138216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WFST </a:t>
            </a:r>
            <a:r>
              <a:rPr lang="en-US" altLang="zh-TW" dirty="0" smtClean="0"/>
              <a:t>Decoder: 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HCLG = H</a:t>
            </a:r>
            <a:r>
              <a:rPr lang="zh-TW" altLang="en-US" dirty="0"/>
              <a:t>。</a:t>
            </a:r>
            <a:r>
              <a:rPr lang="en-US" altLang="zh-TW" dirty="0"/>
              <a:t>C</a:t>
            </a:r>
            <a:r>
              <a:rPr lang="zh-TW" altLang="en-US" dirty="0"/>
              <a:t>。</a:t>
            </a:r>
            <a:r>
              <a:rPr lang="en-US" altLang="zh-TW" dirty="0"/>
              <a:t>L</a:t>
            </a:r>
            <a:r>
              <a:rPr lang="zh-TW" altLang="en-US" dirty="0"/>
              <a:t>。</a:t>
            </a:r>
            <a:r>
              <a:rPr lang="en-US" altLang="zh-TW" dirty="0"/>
              <a:t>G</a:t>
            </a:r>
          </a:p>
          <a:p>
            <a:r>
              <a:rPr lang="en-US" altLang="zh-TW" dirty="0"/>
              <a:t>H: HMM structure</a:t>
            </a:r>
          </a:p>
          <a:p>
            <a:r>
              <a:rPr lang="en-US" altLang="zh-TW" dirty="0"/>
              <a:t>C: Context-dependent relabeling</a:t>
            </a:r>
          </a:p>
          <a:p>
            <a:r>
              <a:rPr lang="en-US" altLang="zh-TW" dirty="0"/>
              <a:t>L: Lexicon</a:t>
            </a:r>
          </a:p>
          <a:p>
            <a:r>
              <a:rPr lang="en-US" altLang="zh-TW" dirty="0"/>
              <a:t>G: language model acceptor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67" y="4313338"/>
            <a:ext cx="3578662" cy="2066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4398738"/>
            <a:ext cx="3760746" cy="154627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/>
              <a:t>WFST Component</a:t>
            </a:r>
            <a:endParaRPr lang="zh-TW" altLang="en-US" smtClean="0"/>
          </a:p>
        </p:txBody>
      </p:sp>
      <p:pic>
        <p:nvPicPr>
          <p:cNvPr id="34820" name="內容版面配置區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700213"/>
            <a:ext cx="75723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831850" y="4508500"/>
            <a:ext cx="5108575" cy="18002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rgbClr val="FFC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L(Lexicon)</a:t>
            </a:r>
            <a:endParaRPr lang="zh-TW" altLang="en-US" sz="3200">
              <a:solidFill>
                <a:srgbClr val="FFC00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556375" y="2781300"/>
            <a:ext cx="1960563" cy="18002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B0F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H (HMM)</a:t>
            </a:r>
          </a:p>
          <a:p>
            <a:pPr algn="ctr" eaLnBrk="1" hangingPunct="1"/>
            <a:endParaRPr lang="en-US" altLang="zh-TW" sz="1800">
              <a:solidFill>
                <a:srgbClr val="00B0F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en-US" altLang="zh-TW" sz="1800">
              <a:solidFill>
                <a:srgbClr val="00B0F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en-US" altLang="zh-TW" sz="1800">
              <a:solidFill>
                <a:srgbClr val="00B0F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zh-TW" altLang="en-US" sz="1800">
              <a:solidFill>
                <a:srgbClr val="00B0F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556375" y="4760913"/>
            <a:ext cx="2209800" cy="18002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7030A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G (Language Model)</a:t>
            </a:r>
          </a:p>
          <a:p>
            <a:pPr algn="ctr" eaLnBrk="1" hangingPunct="1"/>
            <a:endParaRPr lang="en-US" altLang="zh-TW" sz="1800">
              <a:solidFill>
                <a:srgbClr val="7030A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en-US" altLang="zh-TW" sz="1800">
              <a:solidFill>
                <a:srgbClr val="7030A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en-US" altLang="zh-TW" sz="1800">
              <a:solidFill>
                <a:srgbClr val="7030A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algn="ctr" eaLnBrk="1" hangingPunct="1"/>
            <a:endParaRPr lang="zh-TW" altLang="en-US" sz="1800">
              <a:solidFill>
                <a:srgbClr val="7030A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35525" y="1865313"/>
            <a:ext cx="2209800" cy="650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rgbClr val="00B050"/>
                </a:solidFill>
              </a:rPr>
              <a:t>Where is C ?</a:t>
            </a:r>
          </a:p>
          <a:p>
            <a:pPr algn="ctr" eaLnBrk="1" hangingPunct="1">
              <a:defRPr/>
            </a:pPr>
            <a:r>
              <a:rPr lang="en-US" altLang="zh-TW" dirty="0">
                <a:solidFill>
                  <a:srgbClr val="00B050"/>
                </a:solidFill>
              </a:rPr>
              <a:t>(Context-Dependent)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WFST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04a.01.mono.mkgraph.sh</a:t>
            </a:r>
          </a:p>
          <a:p>
            <a:r>
              <a:rPr lang="en-US" altLang="zh-TW" dirty="0"/>
              <a:t>07a.01.tri.mkgraph.sh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9167" r="36432" b="15451"/>
          <a:stretch/>
        </p:blipFill>
        <p:spPr>
          <a:xfrm>
            <a:off x="1063593" y="2792845"/>
            <a:ext cx="6743509" cy="330315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Decoding WFST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04a.02.mono.fst.sh</a:t>
            </a:r>
          </a:p>
          <a:p>
            <a:r>
              <a:rPr lang="en-US" altLang="zh-TW" dirty="0"/>
              <a:t>07a.02.tri.fst.sh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2500" r="40044" b="35417"/>
          <a:stretch/>
        </p:blipFill>
        <p:spPr>
          <a:xfrm>
            <a:off x="995172" y="2768600"/>
            <a:ext cx="7134352" cy="348442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kumimoji="0" lang="zh-TW" altLang="en-US" dirty="0">
                <a:latin typeface="Tw Cen MT" charset="0"/>
                <a:ea typeface="微軟正黑體" charset="0"/>
              </a:rPr>
              <a:t>語音辨識系統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500063" y="2963863"/>
            <a:ext cx="8277225" cy="3036887"/>
            <a:chOff x="192" y="864"/>
            <a:chExt cx="5160" cy="1913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全真魏碑體" charset="0"/>
                  <a:cs typeface="全真魏碑體" charset="0"/>
                </a:rPr>
                <a:t>Front-end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全真魏碑體" charset="0"/>
                  <a:cs typeface="全真魏碑體" charset="0"/>
                </a:rPr>
                <a:t>Signal Processing</a:t>
              </a:r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pic>
          <p:nvPicPr>
            <p:cNvPr id="16395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96" name="Object 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name="Equation" r:id="rId4" imgW="126890" imgH="241091" progId="Equation.3">
                    <p:embed/>
                  </p:oleObj>
                </mc:Choice>
                <mc:Fallback>
                  <p:oleObj name="Equation" r:id="rId4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919191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Acoustic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Models</a:t>
              </a:r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16423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01" tIns="46002" rIns="92001" bIns="46002" anchor="ctr"/>
              <a:lstStyle/>
              <a:p>
                <a:pPr eaLnBrk="1" hangingPunct="1"/>
                <a:endParaRPr lang="zh-TW" altLang="en-US"/>
              </a:p>
            </p:txBody>
          </p:sp>
          <p:sp>
            <p:nvSpPr>
              <p:cNvPr id="16424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 eaLnBrk="1" hangingPunct="1"/>
                <a:r>
                  <a:rPr lang="en-US" altLang="zh-TW" sz="1300" b="1">
                    <a:solidFill>
                      <a:srgbClr val="000000"/>
                    </a:solidFill>
                    <a:latin typeface="Times New Roman" charset="0"/>
                    <a:ea typeface="全真魏碑體" charset="0"/>
                    <a:cs typeface="全真魏碑體" charset="0"/>
                  </a:rPr>
                  <a:t>Lexicon</a:t>
                </a:r>
              </a:p>
            </p:txBody>
          </p:sp>
        </p:grp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01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01" tIns="46002" rIns="92001" bIns="46002" anchor="ctr"/>
            <a:lstStyle>
              <a:lvl1pPr>
                <a:defRPr kumimoji="1" sz="29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2pPr>
              <a:lvl3pPr marL="1143000">
                <a:defRPr kumimoji="1" sz="23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3pPr>
              <a:lvl4pPr marL="16002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4pPr>
              <a:lvl5pPr marL="20574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Vectors</a:t>
              </a:r>
            </a:p>
          </p:txBody>
        </p:sp>
        <p:sp>
          <p:nvSpPr>
            <p:cNvPr id="16402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01" tIns="46002" rIns="92001" bIns="46002" anchor="ctr"/>
            <a:lstStyle>
              <a:lvl1pPr>
                <a:defRPr kumimoji="1" sz="29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2pPr>
              <a:lvl3pPr marL="1143000">
                <a:defRPr kumimoji="1" sz="23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3pPr>
              <a:lvl4pPr marL="16002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4pPr>
              <a:lvl5pPr marL="20574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Search Algorithm</a:t>
              </a:r>
            </a:p>
          </p:txBody>
        </p:sp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01" tIns="46002" rIns="92001" bIns="46002" anchor="ctr"/>
            <a:lstStyle>
              <a:lvl1pPr>
                <a:defRPr kumimoji="1" sz="29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2pPr>
              <a:lvl3pPr marL="1143000">
                <a:defRPr kumimoji="1" sz="23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3pPr>
              <a:lvl4pPr marL="16002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4pPr>
              <a:lvl5pPr marL="20574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Sentence</a:t>
              </a:r>
            </a:p>
          </p:txBody>
        </p:sp>
        <p:sp>
          <p:nvSpPr>
            <p:cNvPr id="16404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Speech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Corpora</a:t>
              </a:r>
            </a:p>
          </p:txBody>
        </p:sp>
        <p:sp>
          <p:nvSpPr>
            <p:cNvPr id="16405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Acoustic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Training</a:t>
              </a:r>
            </a:p>
          </p:txBody>
        </p:sp>
        <p:sp>
          <p:nvSpPr>
            <p:cNvPr id="16406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07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08" name="Rectangle 26"/>
            <p:cNvSpPr>
              <a:spLocks noChangeArrowheads="1"/>
            </p:cNvSpPr>
            <p:nvPr/>
          </p:nvSpPr>
          <p:spPr bwMode="auto">
            <a:xfrm>
              <a:off x="4032" y="1552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Construction</a:t>
              </a:r>
            </a:p>
          </p:txBody>
        </p:sp>
        <p:sp>
          <p:nvSpPr>
            <p:cNvPr id="16409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Text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Corpora</a:t>
              </a:r>
            </a:p>
          </p:txBody>
        </p:sp>
        <p:sp>
          <p:nvSpPr>
            <p:cNvPr id="16410" name="AutoShape 28"/>
            <p:cNvSpPr>
              <a:spLocks noChangeArrowheads="1"/>
            </p:cNvSpPr>
            <p:nvPr/>
          </p:nvSpPr>
          <p:spPr bwMode="auto">
            <a:xfrm>
              <a:off x="3120" y="2229"/>
              <a:ext cx="864" cy="548"/>
            </a:xfrm>
            <a:prstGeom prst="can">
              <a:avLst>
                <a:gd name="adj" fmla="val 3237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Lexical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Knowledge-base</a:t>
              </a:r>
            </a:p>
          </p:txBody>
        </p:sp>
        <p:sp>
          <p:nvSpPr>
            <p:cNvPr id="16411" name="Line 29"/>
            <p:cNvSpPr>
              <a:spLocks noChangeShapeType="1"/>
            </p:cNvSpPr>
            <p:nvPr/>
          </p:nvSpPr>
          <p:spPr bwMode="auto">
            <a:xfrm flipV="1">
              <a:off x="2928" y="203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2" name="Line 30"/>
            <p:cNvSpPr>
              <a:spLocks noChangeShapeType="1"/>
            </p:cNvSpPr>
            <p:nvPr/>
          </p:nvSpPr>
          <p:spPr bwMode="auto">
            <a:xfrm>
              <a:off x="2928" y="2192"/>
              <a:ext cx="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3" name="Line 31"/>
            <p:cNvSpPr>
              <a:spLocks noChangeShapeType="1"/>
            </p:cNvSpPr>
            <p:nvPr/>
          </p:nvSpPr>
          <p:spPr bwMode="auto">
            <a:xfrm flipV="1">
              <a:off x="3856" y="2181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4" name="Line 32"/>
            <p:cNvSpPr>
              <a:spLocks noChangeShapeType="1"/>
            </p:cNvSpPr>
            <p:nvPr/>
          </p:nvSpPr>
          <p:spPr bwMode="auto">
            <a:xfrm>
              <a:off x="3856" y="21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5" name="Line 33"/>
            <p:cNvSpPr>
              <a:spLocks noChangeShapeType="1"/>
            </p:cNvSpPr>
            <p:nvPr/>
          </p:nvSpPr>
          <p:spPr bwMode="auto">
            <a:xfrm>
              <a:off x="3256" y="2192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6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7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18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Model</a:t>
              </a:r>
            </a:p>
          </p:txBody>
        </p:sp>
        <p:sp>
          <p:nvSpPr>
            <p:cNvPr id="16419" name="Line 37"/>
            <p:cNvSpPr>
              <a:spLocks noChangeShapeType="1"/>
            </p:cNvSpPr>
            <p:nvPr/>
          </p:nvSpPr>
          <p:spPr bwMode="auto">
            <a:xfrm flipV="1">
              <a:off x="4240" y="20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  <p:sp>
          <p:nvSpPr>
            <p:cNvPr id="16420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01" tIns="46002" rIns="92001" bIns="46002" anchor="ctr"/>
            <a:lstStyle>
              <a:lvl1pPr>
                <a:defRPr kumimoji="1" sz="29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2pPr>
              <a:lvl3pPr marL="1143000">
                <a:defRPr kumimoji="1" sz="23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3pPr>
              <a:lvl4pPr marL="16002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4pPr>
              <a:lvl5pPr marL="2057400"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kumimoji="1" sz="2000">
                  <a:solidFill>
                    <a:schemeClr val="tx1"/>
                  </a:solidFill>
                  <a:latin typeface="Tw Cen MT" charset="0"/>
                  <a:ea typeface="微軟正黑體" charset="0"/>
                  <a:cs typeface="微軟正黑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charset="0"/>
                  <a:ea typeface="全真魏碑體" charset="0"/>
                  <a:cs typeface="全真魏碑體" charset="0"/>
                </a:rPr>
                <a:t>Input Speech</a:t>
              </a:r>
            </a:p>
          </p:txBody>
        </p:sp>
        <p:sp>
          <p:nvSpPr>
            <p:cNvPr id="16421" name="AutoShape 39"/>
            <p:cNvSpPr>
              <a:spLocks noChangeArrowheads="1"/>
            </p:cNvSpPr>
            <p:nvPr/>
          </p:nvSpPr>
          <p:spPr bwMode="auto">
            <a:xfrm>
              <a:off x="4292" y="2243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01" tIns="46002" rIns="92001" bIns="46002" anchor="ctr"/>
            <a:lstStyle/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charset="0"/>
                  <a:ea typeface="華康儷金黑" charset="0"/>
                  <a:cs typeface="華康儷金黑" charset="0"/>
                </a:rPr>
                <a:t>Grammar</a:t>
              </a:r>
            </a:p>
          </p:txBody>
        </p:sp>
        <p:sp>
          <p:nvSpPr>
            <p:cNvPr id="16422" name="Line 40"/>
            <p:cNvSpPr>
              <a:spLocks noChangeShapeType="1"/>
            </p:cNvSpPr>
            <p:nvPr/>
          </p:nvSpPr>
          <p:spPr bwMode="auto">
            <a:xfrm flipV="1">
              <a:off x="4507" y="2016"/>
              <a:ext cx="5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01" tIns="46002" rIns="92001" bIns="46002" anchor="ctr"/>
            <a:lstStyle/>
            <a:p>
              <a:endParaRPr lang="en-US"/>
            </a:p>
          </p:txBody>
        </p:sp>
      </p:grpSp>
      <p:sp>
        <p:nvSpPr>
          <p:cNvPr id="16388" name="文字方塊 41"/>
          <p:cNvSpPr txBox="1">
            <a:spLocks noChangeArrowheads="1"/>
          </p:cNvSpPr>
          <p:nvPr/>
        </p:nvSpPr>
        <p:spPr bwMode="auto">
          <a:xfrm>
            <a:off x="642938" y="1916113"/>
            <a:ext cx="3601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9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2pPr>
            <a:lvl3pPr marL="1143000">
              <a:defRPr kumimoji="1" sz="23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3pPr>
            <a:lvl4pPr marL="1600200"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4pPr>
            <a:lvl5pPr marL="2057400"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kumimoji="1" sz="2000">
                <a:solidFill>
                  <a:schemeClr val="tx1"/>
                </a:solidFill>
                <a:latin typeface="Tw Cen MT" charset="0"/>
                <a:ea typeface="微軟正黑體" charset="0"/>
                <a:cs typeface="微軟正黑體" charset="0"/>
              </a:defRPr>
            </a:lvl9pPr>
          </a:lstStyle>
          <a:p>
            <a:pPr eaLnBrk="1" hangingPunct="1"/>
            <a:r>
              <a:rPr lang="en-US" altLang="zh-TW" sz="3200">
                <a:latin typeface="Arial" charset="0"/>
                <a:ea typeface="新細明體" charset="0"/>
                <a:cs typeface="新細明體" charset="0"/>
              </a:rPr>
              <a:t>Use </a:t>
            </a:r>
            <a:r>
              <a:rPr lang="en-US" altLang="zh-TW" sz="3200" smtClean="0">
                <a:latin typeface="Arial" charset="0"/>
                <a:ea typeface="新細明體" charset="0"/>
                <a:cs typeface="新細明體" charset="0"/>
              </a:rPr>
              <a:t>Kaldi</a:t>
            </a:r>
            <a:endParaRPr lang="zh-TW" altLang="en-US" sz="3200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22509" y="2821565"/>
            <a:ext cx="3078473" cy="1006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74576" y="2487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Hw</a:t>
            </a:r>
            <a:r>
              <a:rPr lang="en-US" altLang="zh-TW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1</a:t>
            </a:r>
            <a:endParaRPr lang="zh-TW" altLang="en-US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2060812" y="3927657"/>
            <a:ext cx="2252353" cy="1006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921814" y="50683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Hw</a:t>
            </a:r>
            <a:r>
              <a:rPr lang="en-US" altLang="zh-TW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2</a:t>
            </a:r>
            <a:endParaRPr lang="zh-TW" altLang="en-US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 smtClean="0"/>
              <a:t>Decoding WFST (2/2)</a:t>
            </a:r>
            <a:endParaRPr lang="zh-TW" altLang="en-US" dirty="0" smtClean="0"/>
          </a:p>
        </p:txBody>
      </p:sp>
      <p:sp>
        <p:nvSpPr>
          <p:cNvPr id="40962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smtClean="0"/>
              <a:t>During decoding, we need to specify the weight respectively for acoustic model and language model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Split the corpus to Train, Test, Dev set</a:t>
            </a:r>
          </a:p>
          <a:p>
            <a:pPr lvl="1"/>
            <a:r>
              <a:rPr lang="en-US" altLang="zh-TW" sz="2100" smtClean="0"/>
              <a:t>Training set used to training acoustic model</a:t>
            </a:r>
          </a:p>
          <a:p>
            <a:pPr lvl="1"/>
            <a:r>
              <a:rPr lang="en-US" altLang="zh-TW" sz="2100" smtClean="0"/>
              <a:t>Test all of the acoustic model weight on Dev set, and use the best</a:t>
            </a:r>
          </a:p>
          <a:p>
            <a:pPr lvl="1"/>
            <a:r>
              <a:rPr lang="en-US" altLang="zh-TW" sz="2100" smtClean="0"/>
              <a:t>Test set used to test our performance (Word Error Rate, WER)</a:t>
            </a:r>
            <a:endParaRPr lang="zh-TW" altLang="en-US" sz="21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版面配置區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62300"/>
          </a:xfrm>
        </p:spPr>
        <p:txBody>
          <a:bodyPr>
            <a:normAutofit/>
          </a:bodyPr>
          <a:lstStyle/>
          <a:p>
            <a:r>
              <a:rPr lang="en-US" altLang="zh-TW" dirty="0"/>
              <a:t>Viterbi Decoding</a:t>
            </a:r>
          </a:p>
          <a:p>
            <a:r>
              <a:rPr lang="en-US" altLang="zh-TW" dirty="0"/>
              <a:t>	04b.mono.viterbi.sh</a:t>
            </a:r>
          </a:p>
          <a:p>
            <a:r>
              <a:rPr lang="en-US" altLang="zh-TW" dirty="0"/>
              <a:t>	07b.tri.viterbi.sh</a:t>
            </a:r>
            <a:endParaRPr lang="en-US" altLang="zh-TW" dirty="0">
              <a:solidFill>
                <a:schemeClr val="tx1"/>
              </a:solidFill>
              <a:latin typeface="Tw Cen MT" charset="0"/>
              <a:ea typeface="微軟正黑體" charset="0"/>
            </a:endParaRPr>
          </a:p>
        </p:txBody>
      </p:sp>
      <p:sp>
        <p:nvSpPr>
          <p:cNvPr id="17411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w Cen MT" charset="0"/>
                <a:ea typeface="微軟正黑體" charset="0"/>
              </a:rPr>
              <a:t>Decoding</a:t>
            </a:r>
            <a:endParaRPr kumimoji="0" lang="zh-TW" altLang="en-US" dirty="0">
              <a:latin typeface="Tw Cen MT" charset="0"/>
              <a:ea typeface="微軟正黑體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Viterbi Decoding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Viterbi Algorithm (for acoustic model)</a:t>
                </a:r>
              </a:p>
              <a:p>
                <a:pPr lvl="1"/>
                <a:r>
                  <a:rPr lang="en-US" altLang="zh-TW" dirty="0" smtClean="0"/>
                  <a:t>Given acoustic model and observations</a:t>
                </a:r>
              </a:p>
              <a:p>
                <a:pPr lvl="1"/>
                <a:r>
                  <a:rPr lang="en-US" altLang="zh-TW" dirty="0" smtClean="0"/>
                  <a:t>Find the best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state sequence</a:t>
                </a:r>
                <a:endParaRPr lang="en-US" altLang="zh-TW" dirty="0" smtClean="0"/>
              </a:p>
              <a:p>
                <a:r>
                  <a:rPr lang="en-US" altLang="zh-TW" dirty="0" smtClean="0"/>
                  <a:t>Viterbi Algorithm (for decoding)</a:t>
                </a:r>
              </a:p>
              <a:p>
                <a:pPr lvl="1"/>
                <a:r>
                  <a:rPr lang="en-US" altLang="zh-TW" dirty="0" smtClean="0"/>
                  <a:t>Given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acoustic model</a:t>
                </a:r>
                <a:r>
                  <a:rPr lang="en-US" altLang="zh-TW" dirty="0" smtClean="0"/>
                  <a:t>, lexicon,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language model</a:t>
                </a:r>
              </a:p>
              <a:p>
                <a:pPr lvl="1"/>
                <a:r>
                  <a:rPr lang="en-US" altLang="zh-TW" dirty="0" smtClean="0"/>
                  <a:t>Given observations</a:t>
                </a:r>
              </a:p>
              <a:p>
                <a:pPr lvl="1"/>
                <a:r>
                  <a:rPr lang="en-US" altLang="zh-TW" dirty="0" smtClean="0"/>
                  <a:t>Find the best word sequence</a:t>
                </a: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sz="2200" i="1" dirty="0" smtClean="0">
                  <a:latin typeface="Cambria Math" panose="02040503050406030204" pitchFamily="18" charset="0"/>
                </a:endParaRPr>
              </a:p>
              <a:p>
                <a:pPr marL="365760" lvl="1" indent="0" algn="just">
                  <a:buNone/>
                </a:pPr>
                <a:r>
                  <a:rPr lang="en-US" altLang="zh-TW" sz="22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2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TW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TW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sz="22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65760" lvl="1" indent="0" algn="just">
                  <a:buNone/>
                </a:pPr>
                <a:r>
                  <a:rPr lang="en-US" altLang="zh-TW" sz="2200" b="0" dirty="0" smtClean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TW" sz="2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lim>
                            </m:limLow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2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zh-TW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2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US" altLang="zh-TW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TW" sz="22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  <a:blipFill rotWithShape="0">
                <a:blip r:embed="rId2"/>
                <a:stretch>
                  <a:fillRect l="-449" t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Viterbi Decoding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04b.mono.viterbi.sh</a:t>
            </a:r>
          </a:p>
          <a:p>
            <a:r>
              <a:rPr lang="en-US" altLang="zh-TW" dirty="0" smtClean="0"/>
              <a:t>07b.tri.viterbi.sh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1180" r="34480" b="35590"/>
          <a:stretch/>
        </p:blipFill>
        <p:spPr>
          <a:xfrm>
            <a:off x="612648" y="3204044"/>
            <a:ext cx="7796085" cy="289195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37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Language model training , WFST decoding , Viterbi decoding</a:t>
            </a:r>
          </a:p>
          <a:p>
            <a:r>
              <a:rPr lang="en-US" altLang="zh-TW" dirty="0"/>
              <a:t>00.train_lm.sh</a:t>
            </a:r>
          </a:p>
          <a:p>
            <a:r>
              <a:rPr lang="en-US" altLang="zh-TW" dirty="0" smtClean="0"/>
              <a:t>01.format.sh</a:t>
            </a:r>
            <a:endParaRPr lang="en-US" dirty="0" smtClean="0"/>
          </a:p>
          <a:p>
            <a:r>
              <a:rPr lang="en-US" altLang="zh-TW" dirty="0"/>
              <a:t>04a.01.mono.mkgraph.sh</a:t>
            </a:r>
          </a:p>
          <a:p>
            <a:r>
              <a:rPr lang="en-US" altLang="zh-TW" dirty="0" smtClean="0"/>
              <a:t>04a.02.mono.fst.sh</a:t>
            </a:r>
            <a:endParaRPr lang="en-US" altLang="zh-TW" dirty="0"/>
          </a:p>
          <a:p>
            <a:r>
              <a:rPr lang="en-US" altLang="zh-TW" dirty="0" smtClean="0"/>
              <a:t>07a.01.tri.mkgraph.sh</a:t>
            </a:r>
            <a:endParaRPr lang="en-US" altLang="zh-TW" dirty="0"/>
          </a:p>
          <a:p>
            <a:r>
              <a:rPr lang="en-US" altLang="zh-TW" dirty="0" smtClean="0"/>
              <a:t>07a.02.tri.fst.sh</a:t>
            </a:r>
          </a:p>
          <a:p>
            <a:r>
              <a:rPr lang="en-US" altLang="zh-TW" dirty="0"/>
              <a:t>04b.mono.viterbi.sh</a:t>
            </a:r>
            <a:endParaRPr lang="en-US" altLang="zh-TW" dirty="0" smtClean="0"/>
          </a:p>
          <a:p>
            <a:r>
              <a:rPr lang="en-US" altLang="zh-TW" dirty="0" smtClean="0"/>
              <a:t>07b.tri.viterbi.sh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Step1. Finish code in </a:t>
            </a:r>
            <a:r>
              <a:rPr lang="en-US" altLang="zh-TW" dirty="0" smtClean="0">
                <a:solidFill>
                  <a:srgbClr val="FF0000"/>
                </a:solidFill>
              </a:rPr>
              <a:t>00.train_lm.sh</a:t>
            </a:r>
            <a:r>
              <a:rPr lang="en-US" altLang="zh-TW" dirty="0" smtClean="0"/>
              <a:t> and get your LM.</a:t>
            </a:r>
            <a:endParaRPr lang="en-US" altLang="zh-TW" dirty="0"/>
          </a:p>
          <a:p>
            <a:r>
              <a:rPr lang="en-US" altLang="zh-TW" dirty="0" smtClean="0"/>
              <a:t>Step2. Use your LM in </a:t>
            </a:r>
            <a:r>
              <a:rPr lang="en-US" altLang="zh-TW" dirty="0" smtClean="0">
                <a:solidFill>
                  <a:srgbClr val="FF0000"/>
                </a:solidFill>
              </a:rPr>
              <a:t>01.format.sh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dirty="0" smtClean="0"/>
              <a:t>Step3.1. Run </a:t>
            </a:r>
            <a:r>
              <a:rPr lang="en-US" altLang="zh-TW" dirty="0" smtClean="0">
                <a:solidFill>
                  <a:srgbClr val="FF0000"/>
                </a:solidFill>
              </a:rPr>
              <a:t>04a.01.mono.mkgraph.sh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04a.02.mono.fst.sh</a:t>
            </a:r>
            <a:r>
              <a:rPr lang="en-US" altLang="zh-TW" dirty="0" smtClean="0"/>
              <a:t> (WFST decode for mono-phone)</a:t>
            </a:r>
            <a:endParaRPr lang="en-US" altLang="zh-TW" dirty="0"/>
          </a:p>
          <a:p>
            <a:r>
              <a:rPr lang="en-US" dirty="0" smtClean="0"/>
              <a:t>Step3.2 Run </a:t>
            </a:r>
            <a:r>
              <a:rPr lang="en-US" altLang="zh-TW" dirty="0" smtClean="0">
                <a:solidFill>
                  <a:srgbClr val="FF0000"/>
                </a:solidFill>
              </a:rPr>
              <a:t>07a.01.tri.mkgraph.sh</a:t>
            </a:r>
            <a:r>
              <a:rPr lang="en-US" altLang="zh-TW" dirty="0" smtClean="0"/>
              <a:t> and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07a.02.tri.fst.sh</a:t>
            </a:r>
            <a:r>
              <a:rPr lang="en-US" altLang="zh-TW" dirty="0" smtClean="0"/>
              <a:t> (WFST decode for tri-phone)</a:t>
            </a:r>
            <a:endParaRPr lang="en-US" altLang="zh-TW" dirty="0"/>
          </a:p>
          <a:p>
            <a:r>
              <a:rPr lang="en-US" dirty="0" smtClean="0"/>
              <a:t>Step4.1 Run </a:t>
            </a:r>
            <a:r>
              <a:rPr lang="en-US" altLang="zh-TW" dirty="0" smtClean="0">
                <a:solidFill>
                  <a:srgbClr val="FF0000"/>
                </a:solidFill>
              </a:rPr>
              <a:t>04b.mono.viterbi.sh</a:t>
            </a:r>
            <a:r>
              <a:rPr lang="en-US" altLang="zh-TW" dirty="0" smtClean="0"/>
              <a:t> (Viterbi for mono)</a:t>
            </a:r>
            <a:endParaRPr lang="en-US" altLang="zh-TW" dirty="0"/>
          </a:p>
          <a:p>
            <a:r>
              <a:rPr lang="en-US" dirty="0" smtClean="0"/>
              <a:t>Step4.2 Run </a:t>
            </a:r>
            <a:r>
              <a:rPr lang="en-US" altLang="zh-TW" dirty="0" smtClean="0">
                <a:solidFill>
                  <a:srgbClr val="FF0000"/>
                </a:solidFill>
              </a:rPr>
              <a:t>07b.tri.viterbi.sh</a:t>
            </a:r>
            <a:r>
              <a:rPr lang="en-US" altLang="zh-TW" dirty="0" smtClean="0"/>
              <a:t> (Viterbi for tri-phone)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 (Opt.)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 LM : Use </a:t>
            </a:r>
            <a:r>
              <a:rPr lang="en-US" altLang="zh-TW" dirty="0" smtClean="0">
                <a:solidFill>
                  <a:srgbClr val="FF0000"/>
                </a:solidFill>
              </a:rPr>
              <a:t>YOUR</a:t>
            </a:r>
            <a:r>
              <a:rPr lang="en-US" altLang="zh-TW" dirty="0" smtClean="0"/>
              <a:t> training text or even </a:t>
            </a:r>
            <a:r>
              <a:rPr lang="en-US" altLang="zh-TW" dirty="0" smtClean="0">
                <a:solidFill>
                  <a:srgbClr val="FF0000"/>
                </a:solidFill>
              </a:rPr>
              <a:t>YOUR</a:t>
            </a:r>
            <a:r>
              <a:rPr lang="en-US" altLang="zh-TW" dirty="0" smtClean="0"/>
              <a:t> lexicon.</a:t>
            </a:r>
          </a:p>
          <a:p>
            <a:r>
              <a:rPr lang="en-US" altLang="zh-TW" dirty="0" smtClean="0"/>
              <a:t>Train LM (</a:t>
            </a:r>
            <a:r>
              <a:rPr lang="en-US" altLang="zh-TW" dirty="0" err="1" smtClean="0"/>
              <a:t>ngram</a:t>
            </a:r>
            <a:r>
              <a:rPr lang="en-US" altLang="zh-TW" dirty="0" smtClean="0"/>
              <a:t>-count) : Try different arguments.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://www.speech.sri.com/projects/srilm/manpages/ngram-count.1.html</a:t>
            </a:r>
          </a:p>
          <a:p>
            <a:r>
              <a:rPr lang="en-US" altLang="zh-TW" dirty="0" smtClean="0"/>
              <a:t>Try </a:t>
            </a:r>
            <a:r>
              <a:rPr lang="en-US" altLang="zh-TW" dirty="0" smtClean="0"/>
              <a:t>different AM/LM combinations and report the recognition results.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331788"/>
            <a:ext cx="9107487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字方塊 1"/>
          <p:cNvSpPr txBox="1">
            <a:spLocks noChangeArrowheads="1"/>
          </p:cNvSpPr>
          <p:nvPr/>
        </p:nvSpPr>
        <p:spPr bwMode="auto">
          <a:xfrm>
            <a:off x="17463" y="557213"/>
            <a:ext cx="9107487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TW" sz="2200" b="1" u="sng">
                <a:solidFill>
                  <a:prstClr val="black"/>
                </a:solidFill>
                <a:latin typeface="Arial" charset="0"/>
              </a:rPr>
              <a:t>Language Modeling</a:t>
            </a:r>
            <a:r>
              <a:rPr kumimoji="1" lang="en-US" altLang="zh-TW" sz="2200" b="1">
                <a:solidFill>
                  <a:prstClr val="black"/>
                </a:solidFill>
                <a:latin typeface="Arial" charset="0"/>
              </a:rPr>
              <a:t>: providing linguistic constraints to help the selection of correct words</a:t>
            </a:r>
            <a:endParaRPr kumimoji="1" lang="zh-TW" altLang="en-US" sz="22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4787900" y="1444625"/>
            <a:ext cx="31686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TW" sz="180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4341" name="群組 34"/>
          <p:cNvGrpSpPr>
            <a:grpSpLocks/>
          </p:cNvGrpSpPr>
          <p:nvPr/>
        </p:nvGrpSpPr>
        <p:grpSpPr bwMode="auto">
          <a:xfrm>
            <a:off x="827088" y="4725988"/>
            <a:ext cx="8137525" cy="1789112"/>
            <a:chOff x="827584" y="4725144"/>
            <a:chExt cx="8136904" cy="1789167"/>
          </a:xfrm>
        </p:grpSpPr>
        <p:sp>
          <p:nvSpPr>
            <p:cNvPr id="14342" name="文字方塊 3"/>
            <p:cNvSpPr txBox="1">
              <a:spLocks noChangeArrowheads="1"/>
            </p:cNvSpPr>
            <p:nvPr/>
          </p:nvSpPr>
          <p:spPr bwMode="auto">
            <a:xfrm>
              <a:off x="827584" y="5313982"/>
              <a:ext cx="7776864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TW" sz="1800" dirty="0" err="1">
                  <a:solidFill>
                    <a:prstClr val="black"/>
                  </a:solidFill>
                  <a:latin typeface="Arial" charset="0"/>
                </a:rPr>
                <a:t>Prob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 [the computer is listening]  &gt; </a:t>
              </a:r>
              <a:r>
                <a:rPr kumimoji="1" lang="en-US" altLang="zh-TW" sz="1800" dirty="0" err="1">
                  <a:solidFill>
                    <a:prstClr val="black"/>
                  </a:solidFill>
                  <a:latin typeface="Arial" charset="0"/>
                </a:rPr>
                <a:t>Prob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 [they come tutor is list sunny]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en-US" altLang="zh-TW" sz="1800" dirty="0">
                <a:solidFill>
                  <a:prstClr val="black"/>
                </a:solidFill>
                <a:latin typeface="Arial" charset="0"/>
              </a:endParaRP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TW" sz="1800" dirty="0" err="1">
                  <a:solidFill>
                    <a:prstClr val="black"/>
                  </a:solidFill>
                  <a:latin typeface="Arial" charset="0"/>
                </a:rPr>
                <a:t>Prob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 [</a:t>
              </a:r>
              <a:r>
                <a:rPr kumimoji="1" lang="zh-TW" altLang="en-US" sz="1800" dirty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電腦聽聲音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]  &gt; </a:t>
              </a:r>
              <a:r>
                <a:rPr kumimoji="1" lang="en-US" altLang="zh-TW" sz="1800" dirty="0" err="1">
                  <a:solidFill>
                    <a:prstClr val="black"/>
                  </a:solidFill>
                  <a:latin typeface="Arial" charset="0"/>
                </a:rPr>
                <a:t>Prob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 [</a:t>
              </a:r>
              <a:r>
                <a:rPr kumimoji="1" lang="zh-TW" altLang="en-US" sz="1800" dirty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店老天呻吟</a:t>
              </a:r>
              <a:r>
                <a:rPr kumimoji="1" lang="en-US" altLang="zh-TW" sz="1800" dirty="0">
                  <a:solidFill>
                    <a:prstClr val="black"/>
                  </a:solidFill>
                  <a:latin typeface="Arial" charset="0"/>
                </a:rPr>
                <a:t>]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TW" altLang="en-US" sz="18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343" name="群組 33"/>
            <p:cNvGrpSpPr>
              <a:grpSpLocks/>
            </p:cNvGrpSpPr>
            <p:nvPr/>
          </p:nvGrpSpPr>
          <p:grpSpPr bwMode="auto">
            <a:xfrm>
              <a:off x="4283968" y="4725144"/>
              <a:ext cx="4680520" cy="441340"/>
              <a:chOff x="4283968" y="4725144"/>
              <a:chExt cx="4680520" cy="441340"/>
            </a:xfrm>
          </p:grpSpPr>
          <p:grpSp>
            <p:nvGrpSpPr>
              <p:cNvPr id="14344" name="群組 32"/>
              <p:cNvGrpSpPr>
                <a:grpSpLocks/>
              </p:cNvGrpSpPr>
              <p:nvPr/>
            </p:nvGrpSpPr>
            <p:grpSpPr bwMode="auto">
              <a:xfrm>
                <a:off x="4283968" y="4797152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8" name="文字方塊 1537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zh-TW" altLang="en-US" sz="1800" dirty="0">
                      <a:solidFill>
                        <a:prstClr val="black"/>
                      </a:solidFill>
                      <a:latin typeface="Arial" charset="0"/>
                    </a:rPr>
                    <a:t>              </a:t>
                  </a:r>
                  <a:r>
                    <a:rPr kumimoji="1" lang="en-US" altLang="zh-TW" sz="1800" dirty="0">
                      <a:solidFill>
                        <a:prstClr val="black"/>
                      </a:solidFill>
                      <a:latin typeface="Arial" charset="0"/>
                    </a:rPr>
                    <a:t>t</a:t>
                  </a:r>
                  <a:endParaRPr kumimoji="1" lang="zh-TW" altLang="en-US" sz="1800" dirty="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cxnSp>
              <p:nvCxnSpPr>
                <p:cNvPr id="15377" name="直線單箭頭接點 15376"/>
                <p:cNvCxnSpPr/>
                <p:nvPr/>
              </p:nvCxnSpPr>
              <p:spPr>
                <a:xfrm>
                  <a:off x="4457919" y="4982327"/>
                  <a:ext cx="6762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45" name="群組 66"/>
              <p:cNvGrpSpPr>
                <a:grpSpLocks/>
              </p:cNvGrpSpPr>
              <p:nvPr/>
            </p:nvGrpSpPr>
            <p:grpSpPr bwMode="auto">
              <a:xfrm>
                <a:off x="7524328" y="4725144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6" name="文字方塊 6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zh-TW" altLang="en-US" sz="1800">
                      <a:solidFill>
                        <a:prstClr val="black"/>
                      </a:solidFill>
                      <a:latin typeface="Arial" charset="0"/>
                    </a:rPr>
                    <a:t>              </a:t>
                  </a:r>
                  <a:r>
                    <a:rPr kumimoji="1" lang="en-US" altLang="zh-TW" sz="1800">
                      <a:solidFill>
                        <a:prstClr val="black"/>
                      </a:solidFill>
                      <a:latin typeface="Arial" charset="0"/>
                    </a:rPr>
                    <a:t>t</a:t>
                  </a:r>
                  <a:endParaRPr kumimoji="1" lang="zh-TW" altLang="en-US" sz="180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cxnSp>
              <p:nvCxnSpPr>
                <p:cNvPr id="69" name="直線單箭頭接點 68"/>
                <p:cNvCxnSpPr/>
                <p:nvPr/>
              </p:nvCxnSpPr>
              <p:spPr>
                <a:xfrm>
                  <a:off x="4458987" y="4982895"/>
                  <a:ext cx="688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BF3EB-C97D-457B-BA2C-C0329A0939F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00.train_lm.sh</a:t>
            </a:r>
            <a:endParaRPr lang="en-US" altLang="zh-TW" dirty="0"/>
          </a:p>
          <a:p>
            <a:r>
              <a:rPr lang="en-US" altLang="zh-TW" dirty="0" smtClean="0"/>
              <a:t>01.format.sh</a:t>
            </a:r>
            <a:endParaRPr kumimoji="0" lang="en-US" altLang="zh-TW" dirty="0" smtClean="0">
              <a:solidFill>
                <a:schemeClr val="tx1"/>
              </a:solidFill>
              <a:latin typeface="Tw Cen MT" charset="0"/>
              <a:ea typeface="微軟正黑體" charset="0"/>
            </a:endParaRPr>
          </a:p>
        </p:txBody>
      </p:sp>
      <p:sp>
        <p:nvSpPr>
          <p:cNvPr id="17411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latin typeface="Tw Cen MT" charset="0"/>
                <a:ea typeface="微軟正黑體" charset="0"/>
              </a:rPr>
              <a:t>Language </a:t>
            </a:r>
            <a:r>
              <a:rPr kumimoji="0" lang="en-US" altLang="zh-TW" dirty="0">
                <a:latin typeface="Tw Cen MT" charset="0"/>
                <a:ea typeface="微軟正黑體" charset="0"/>
              </a:rPr>
              <a:t>Model Training</a:t>
            </a:r>
            <a:endParaRPr kumimoji="0" lang="zh-TW" altLang="en-US" dirty="0">
              <a:latin typeface="Tw Cen MT" charset="0"/>
              <a:ea typeface="微軟正黑體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775F55"/>
                </a:solidFill>
                <a:latin typeface="Tw Cen MT" charset="0"/>
                <a:ea typeface="微軟正黑體" charset="0"/>
              </a:rPr>
              <a:t>Language Model : Training Text (1/2) </a:t>
            </a:r>
            <a:endParaRPr lang="en-US" altLang="zh-TW" dirty="0">
              <a:solidFill>
                <a:srgbClr val="775F55"/>
              </a:solidFill>
              <a:latin typeface="Tw Cen MT" charset="0"/>
              <a:ea typeface="微軟正黑體" charset="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latin typeface="Tw Cen MT" charset="0"/>
                <a:ea typeface="微軟正黑體" charset="0"/>
              </a:rPr>
              <a:t>t</a:t>
            </a:r>
            <a:r>
              <a:rPr lang="en-US" altLang="zh-TW" dirty="0" err="1" smtClean="0">
                <a:latin typeface="Tw Cen MT" charset="0"/>
                <a:ea typeface="微軟正黑體" charset="0"/>
              </a:rPr>
              <a:t>rain_text</a:t>
            </a:r>
            <a:r>
              <a:rPr lang="en-US" altLang="zh-TW" dirty="0" smtClean="0">
                <a:latin typeface="Tw Cen MT" charset="0"/>
                <a:ea typeface="微軟正黑體" charset="0"/>
              </a:rPr>
              <a:t>=</a:t>
            </a:r>
            <a:r>
              <a:rPr lang="en-US" altLang="zh-TW" dirty="0" err="1" smtClean="0">
                <a:latin typeface="Tw Cen MT" charset="0"/>
                <a:ea typeface="微軟正黑體" charset="0"/>
              </a:rPr>
              <a:t>ASTMIC_transcription</a:t>
            </a:r>
            <a:r>
              <a:rPr lang="en-US" altLang="zh-TW" dirty="0" smtClean="0">
                <a:latin typeface="Tw Cen MT" charset="0"/>
                <a:ea typeface="微軟正黑體" charset="0"/>
              </a:rPr>
              <a:t>/</a:t>
            </a:r>
            <a:r>
              <a:rPr lang="en-US" altLang="zh-TW" dirty="0" err="1" smtClean="0">
                <a:latin typeface="Tw Cen MT" charset="0"/>
                <a:ea typeface="微軟正黑體" charset="0"/>
              </a:rPr>
              <a:t>train.text</a:t>
            </a:r>
            <a:endParaRPr lang="en-US" altLang="zh-TW" dirty="0" smtClean="0">
              <a:latin typeface="Tw Cen MT" charset="0"/>
              <a:ea typeface="微軟正黑體" charset="0"/>
            </a:endParaRPr>
          </a:p>
          <a:p>
            <a:endParaRPr lang="en-US" altLang="zh-TW" dirty="0">
              <a:latin typeface="Tw Cen MT" charset="0"/>
              <a:ea typeface="微軟正黑體" charset="0"/>
            </a:endParaRPr>
          </a:p>
          <a:p>
            <a:endParaRPr lang="en-US" altLang="zh-TW" dirty="0" smtClean="0">
              <a:latin typeface="Tw Cen MT" charset="0"/>
              <a:ea typeface="微軟正黑體" charset="0"/>
            </a:endParaRPr>
          </a:p>
          <a:p>
            <a:endParaRPr lang="en-US" altLang="zh-TW" dirty="0" smtClean="0">
              <a:latin typeface="Tw Cen MT" charset="0"/>
              <a:ea typeface="微軟正黑體" charset="0"/>
            </a:endParaRPr>
          </a:p>
          <a:p>
            <a:endParaRPr lang="en-US" altLang="zh-TW" dirty="0">
              <a:latin typeface="Tw Cen MT" charset="0"/>
              <a:ea typeface="微軟正黑體" charset="0"/>
            </a:endParaRPr>
          </a:p>
          <a:p>
            <a:endParaRPr lang="en-US" altLang="zh-TW" dirty="0" smtClean="0">
              <a:latin typeface="Tw Cen MT" charset="0"/>
              <a:ea typeface="微軟正黑體" charset="0"/>
            </a:endParaRPr>
          </a:p>
          <a:p>
            <a:endParaRPr lang="en-US" altLang="zh-TW" dirty="0">
              <a:latin typeface="Tw Cen MT" charset="0"/>
              <a:ea typeface="微軟正黑體" charset="0"/>
            </a:endParaRPr>
          </a:p>
          <a:p>
            <a:endParaRPr lang="en-US" altLang="zh-TW" sz="2300" dirty="0" smtClean="0">
              <a:latin typeface="Tw Cen MT" charset="0"/>
              <a:ea typeface="微軟正黑體" charset="0"/>
            </a:endParaRPr>
          </a:p>
          <a:p>
            <a:r>
              <a:rPr lang="en-US" altLang="zh-TW" sz="2300" dirty="0" smtClean="0">
                <a:latin typeface="Tw Cen MT" charset="0"/>
                <a:ea typeface="微軟正黑體" charset="0"/>
              </a:rPr>
              <a:t>cut </a:t>
            </a:r>
            <a:r>
              <a:rPr lang="en-US" altLang="zh-TW" sz="2300" dirty="0">
                <a:latin typeface="Tw Cen MT" charset="0"/>
                <a:ea typeface="微軟正黑體" charset="0"/>
              </a:rPr>
              <a:t>-d </a:t>
            </a:r>
            <a:r>
              <a:rPr lang="en-US" altLang="zh-TW" sz="2300" dirty="0" smtClean="0">
                <a:latin typeface="Tw Cen MT" charset="0"/>
                <a:ea typeface="微軟正黑體" charset="0"/>
              </a:rPr>
              <a:t>' ' </a:t>
            </a:r>
            <a:r>
              <a:rPr lang="en-US" altLang="zh-TW" sz="2300" dirty="0">
                <a:latin typeface="Tw Cen MT" charset="0"/>
                <a:ea typeface="微軟正黑體" charset="0"/>
              </a:rPr>
              <a:t>-</a:t>
            </a:r>
            <a:r>
              <a:rPr lang="en-US" altLang="zh-TW" sz="2300" dirty="0" smtClean="0">
                <a:latin typeface="Tw Cen MT" charset="0"/>
                <a:ea typeface="微軟正黑體" charset="0"/>
              </a:rPr>
              <a:t>f 2- $</a:t>
            </a:r>
            <a:r>
              <a:rPr lang="en-US" altLang="zh-TW" sz="2300" dirty="0" err="1" smtClean="0">
                <a:latin typeface="Tw Cen MT" charset="0"/>
                <a:ea typeface="微軟正黑體" charset="0"/>
              </a:rPr>
              <a:t>train_text</a:t>
            </a:r>
            <a:r>
              <a:rPr lang="en-US" altLang="zh-TW" sz="2300" dirty="0" smtClean="0">
                <a:latin typeface="Tw Cen MT" charset="0"/>
                <a:ea typeface="微軟正黑體" charset="0"/>
              </a:rPr>
              <a:t> </a:t>
            </a:r>
            <a:r>
              <a:rPr lang="en-US" altLang="zh-TW" sz="2300" dirty="0" smtClean="0"/>
              <a:t>&gt; </a:t>
            </a:r>
            <a:r>
              <a:rPr lang="en-US" altLang="zh-TW" sz="2300" dirty="0" err="1" smtClean="0"/>
              <a:t>exp</a:t>
            </a:r>
            <a:r>
              <a:rPr lang="en-US" altLang="zh-TW" sz="2300" dirty="0" smtClean="0"/>
              <a:t>/lm/</a:t>
            </a:r>
            <a:r>
              <a:rPr lang="en-US" altLang="zh-TW" sz="2300" dirty="0" err="1" smtClean="0"/>
              <a:t>LM_train.text</a:t>
            </a:r>
            <a:endParaRPr kumimoji="0" lang="zh-TW" altLang="en-US" sz="2300" dirty="0">
              <a:latin typeface="Tw Cen MT" charset="0"/>
              <a:ea typeface="微軟正黑體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TW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6424" r="60835" b="55381"/>
          <a:stretch/>
        </p:blipFill>
        <p:spPr>
          <a:xfrm>
            <a:off x="2962275" y="2133601"/>
            <a:ext cx="5803900" cy="31822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988961" y="2133600"/>
            <a:ext cx="2306940" cy="31822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99446" y="3443500"/>
            <a:ext cx="2247900" cy="562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89239" y="3540034"/>
            <a:ext cx="22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remove the first column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Language Model : Training Text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300">
                <a:latin typeface="Tw Cen MT" charset="0"/>
                <a:ea typeface="微軟正黑體" charset="0"/>
              </a:rPr>
              <a:t>cut -d ' ' -f 2- $train_text </a:t>
            </a:r>
            <a:r>
              <a:rPr lang="en-US" altLang="zh-TW" sz="2300"/>
              <a:t>&gt; exp/lm/LM_train.text</a:t>
            </a:r>
            <a:endParaRPr lang="zh-TW" altLang="en-US" sz="2300">
              <a:latin typeface="Tw Cen MT" charset="0"/>
              <a:ea typeface="微軟正黑體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1247"/>
          <a:stretch/>
        </p:blipFill>
        <p:spPr>
          <a:xfrm>
            <a:off x="2387600" y="2439513"/>
            <a:ext cx="3917947" cy="36564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Language Model : </a:t>
            </a:r>
            <a:r>
              <a:rPr lang="en-US" altLang="zh-TW" dirty="0" err="1" smtClean="0"/>
              <a:t>ngram</a:t>
            </a:r>
            <a:r>
              <a:rPr lang="en-US" altLang="zh-TW" dirty="0" smtClean="0"/>
              <a:t>-count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/share/</a:t>
            </a:r>
            <a:r>
              <a:rPr lang="en-US" altLang="zh-TW" dirty="0" err="1" smtClean="0"/>
              <a:t>srilm</a:t>
            </a:r>
            <a:r>
              <a:rPr lang="en-US" altLang="zh-TW" dirty="0" smtClean="0"/>
              <a:t>/bin/i686-m64/</a:t>
            </a:r>
            <a:r>
              <a:rPr lang="en-US" altLang="zh-TW" dirty="0" err="1" smtClean="0"/>
              <a:t>ngram</a:t>
            </a:r>
            <a:r>
              <a:rPr lang="en-US" altLang="zh-TW" dirty="0" smtClean="0"/>
              <a:t>-count</a:t>
            </a:r>
          </a:p>
          <a:p>
            <a:pPr lvl="1"/>
            <a:r>
              <a:rPr lang="en-US" altLang="zh-TW" dirty="0"/>
              <a:t>-order </a:t>
            </a:r>
            <a:r>
              <a:rPr lang="en-US" altLang="zh-TW" dirty="0" smtClean="0"/>
              <a:t>2         (</a:t>
            </a:r>
            <a:r>
              <a:rPr lang="en-US" altLang="zh-TW" dirty="0" smtClean="0">
                <a:solidFill>
                  <a:srgbClr val="FF6600"/>
                </a:solidFill>
              </a:rPr>
              <a:t>You </a:t>
            </a:r>
            <a:r>
              <a:rPr lang="en-US" altLang="zh-TW" dirty="0">
                <a:solidFill>
                  <a:srgbClr val="FF6600"/>
                </a:solidFill>
              </a:rPr>
              <a:t>can modify it from 1~3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err="1"/>
              <a:t>kndiscount</a:t>
            </a:r>
            <a:r>
              <a:rPr lang="en-US" altLang="zh-TW" dirty="0"/>
              <a:t>            (modified </a:t>
            </a:r>
            <a:r>
              <a:rPr lang="en-US" altLang="zh-TW" dirty="0" err="1" smtClean="0"/>
              <a:t>Kneser</a:t>
            </a:r>
            <a:r>
              <a:rPr lang="en-US" altLang="zh-TW" dirty="0" smtClean="0"/>
              <a:t>-Ney smoothing)</a:t>
            </a:r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text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/lm/</a:t>
            </a:r>
            <a:r>
              <a:rPr lang="en-US" altLang="zh-TW" dirty="0" err="1" smtClean="0"/>
              <a:t>LM_train.text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smtClean="0"/>
              <a:t>			(</a:t>
            </a:r>
            <a:r>
              <a:rPr lang="en-US" altLang="zh-TW" dirty="0" smtClean="0">
                <a:solidFill>
                  <a:srgbClr val="FF6600"/>
                </a:solidFill>
              </a:rPr>
              <a:t>Your training data file name</a:t>
            </a:r>
            <a:r>
              <a:rPr lang="en-US" altLang="zh-TW" dirty="0" smtClean="0"/>
              <a:t> on </a:t>
            </a:r>
            <a:r>
              <a:rPr lang="en-US" altLang="zh-TW" dirty="0" smtClean="0"/>
              <a:t>p.6)</a:t>
            </a:r>
            <a:endParaRPr lang="en-US" altLang="zh-TW" dirty="0"/>
          </a:p>
          <a:p>
            <a:pPr lvl="1"/>
            <a:r>
              <a:rPr lang="en-US" altLang="zh-TW" dirty="0"/>
              <a:t>-vocab </a:t>
            </a:r>
            <a:r>
              <a:rPr lang="en-US" altLang="zh-TW" dirty="0" smtClean="0"/>
              <a:t>$lexicon     (Lexicon, as shown on </a:t>
            </a:r>
            <a:r>
              <a:rPr lang="en-US" altLang="zh-TW" dirty="0" smtClean="0"/>
              <a:t>p.9)</a:t>
            </a:r>
            <a:endParaRPr lang="en-US" altLang="zh-TW" dirty="0" smtClean="0"/>
          </a:p>
          <a:p>
            <a:pPr lvl="1"/>
            <a:r>
              <a:rPr lang="en-US" altLang="zh-TW" dirty="0"/>
              <a:t>-</a:t>
            </a:r>
            <a:r>
              <a:rPr lang="en-US" altLang="zh-TW" dirty="0" err="1"/>
              <a:t>unk</a:t>
            </a:r>
            <a:r>
              <a:rPr lang="en-US" altLang="zh-TW" dirty="0"/>
              <a:t>            </a:t>
            </a:r>
            <a:r>
              <a:rPr lang="en-US" altLang="zh-TW" dirty="0" smtClean="0"/>
              <a:t>       </a:t>
            </a:r>
            <a:r>
              <a:rPr lang="en-US" altLang="zh-TW" dirty="0"/>
              <a:t>(Build open vocabulary language model)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-lm $</a:t>
            </a:r>
            <a:r>
              <a:rPr lang="en-US" altLang="zh-TW" dirty="0" err="1" smtClean="0"/>
              <a:t>lm_output</a:t>
            </a:r>
            <a:r>
              <a:rPr lang="en-US" altLang="zh-TW" dirty="0" smtClean="0"/>
              <a:t>    (</a:t>
            </a:r>
            <a:r>
              <a:rPr lang="en-US" altLang="zh-TW" dirty="0">
                <a:solidFill>
                  <a:srgbClr val="FF6600"/>
                </a:solidFill>
              </a:rPr>
              <a:t>Your </a:t>
            </a:r>
            <a:r>
              <a:rPr lang="en-US" altLang="zh-TW" dirty="0" smtClean="0">
                <a:solidFill>
                  <a:srgbClr val="FF6600"/>
                </a:solidFill>
              </a:rPr>
              <a:t>language model </a:t>
            </a:r>
            <a:r>
              <a:rPr lang="en-US" altLang="zh-TW" dirty="0">
                <a:solidFill>
                  <a:srgbClr val="FF6600"/>
                </a:solidFill>
              </a:rPr>
              <a:t>name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www.speech.sri.com/projects/srilm/manpages/ngram-count.1.html</a:t>
            </a:r>
            <a:endParaRPr lang="en-US" altLang="zh-TW" dirty="0" smtClean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gram</a:t>
            </a:r>
            <a:r>
              <a:rPr lang="en-US" altLang="zh-TW" dirty="0" smtClean="0"/>
              <a:t>-count -help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Language Model : </a:t>
            </a:r>
            <a:r>
              <a:rPr lang="en-US" altLang="zh-TW" dirty="0" err="1"/>
              <a:t>ngram</a:t>
            </a:r>
            <a:r>
              <a:rPr lang="en-US" altLang="zh-TW" dirty="0"/>
              <a:t>-count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Smoothing</a:t>
            </a:r>
          </a:p>
          <a:p>
            <a:r>
              <a:rPr lang="en-US" altLang="zh-TW" dirty="0" smtClean="0"/>
              <a:t>Many </a:t>
            </a:r>
            <a:r>
              <a:rPr lang="en-US" altLang="zh-TW" dirty="0"/>
              <a:t>events never occur in the training data</a:t>
            </a:r>
          </a:p>
          <a:p>
            <a:pPr lvl="1"/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err="1"/>
              <a:t>Prob</a:t>
            </a:r>
            <a:r>
              <a:rPr lang="en-US" altLang="zh-TW" dirty="0"/>
              <a:t> [Jason immediately stands up]=</a:t>
            </a:r>
            <a:r>
              <a:rPr lang="en-US" altLang="zh-TW" dirty="0" smtClean="0"/>
              <a:t>0 because </a:t>
            </a:r>
            <a:r>
              <a:rPr lang="en-US" altLang="zh-TW" dirty="0" err="1"/>
              <a:t>Prob</a:t>
            </a:r>
            <a:r>
              <a:rPr lang="en-US" altLang="zh-TW" dirty="0"/>
              <a:t> [immediately| Jason]=</a:t>
            </a:r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Try </a:t>
            </a:r>
            <a:r>
              <a:rPr lang="en-US" altLang="zh-TW" dirty="0"/>
              <a:t>to assign some </a:t>
            </a:r>
            <a:r>
              <a:rPr lang="en-US" altLang="zh-TW" dirty="0">
                <a:solidFill>
                  <a:srgbClr val="FF0000"/>
                </a:solidFill>
              </a:rPr>
              <a:t>non-zero</a:t>
            </a:r>
            <a:r>
              <a:rPr lang="en-US" altLang="zh-TW" dirty="0"/>
              <a:t> probabilities to all events even if they never occur in the training </a:t>
            </a:r>
            <a:r>
              <a:rPr lang="en-US" altLang="zh-TW" dirty="0" smtClean="0"/>
              <a:t>data.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Language Model : </a:t>
            </a:r>
            <a:r>
              <a:rPr lang="en-US" altLang="zh-TW" dirty="0" err="1"/>
              <a:t>ngram</a:t>
            </a:r>
            <a:r>
              <a:rPr lang="en-US" altLang="zh-TW" dirty="0"/>
              <a:t>-count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Lexicon</a:t>
            </a:r>
          </a:p>
          <a:p>
            <a:pPr lvl="1"/>
            <a:r>
              <a:rPr lang="en-US" altLang="zh-TW" dirty="0" smtClean="0"/>
              <a:t>lexicon=material/lexicon.train.txt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598" r="86115" b="55729"/>
          <a:stretch/>
        </p:blipFill>
        <p:spPr>
          <a:xfrm>
            <a:off x="1253552" y="2921000"/>
            <a:ext cx="2147909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6771" r="73426" b="49826"/>
          <a:stretch/>
        </p:blipFill>
        <p:spPr>
          <a:xfrm>
            <a:off x="4258265" y="2743200"/>
            <a:ext cx="3983126" cy="36576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C666FF-9EAA-AF4A-9912-E5412420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5402</TotalTime>
  <Words>794</Words>
  <Application>Microsoft Office PowerPoint</Application>
  <PresentationFormat>如螢幕大小 (4:3)</PresentationFormat>
  <Paragraphs>212</Paragraphs>
  <Slides>27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Median</vt:lpstr>
      <vt:lpstr>Office 佈景主題</vt:lpstr>
      <vt:lpstr>Equation</vt:lpstr>
      <vt:lpstr>專題研究 week3  Language Model and  Decoding</vt:lpstr>
      <vt:lpstr>語音辨識系統</vt:lpstr>
      <vt:lpstr>PowerPoint 簡報</vt:lpstr>
      <vt:lpstr>Language Model Training</vt:lpstr>
      <vt:lpstr>Language Model : Training Text (1/2) </vt:lpstr>
      <vt:lpstr>Language Model : Training Text (2/2)</vt:lpstr>
      <vt:lpstr>Language Model : ngram-count (1/3)</vt:lpstr>
      <vt:lpstr>Language Model : ngram-count (2/3)</vt:lpstr>
      <vt:lpstr>Language Model : ngram-count (3/3)</vt:lpstr>
      <vt:lpstr>01.format.sh</vt:lpstr>
      <vt:lpstr>Decoding</vt:lpstr>
      <vt:lpstr>Decoding</vt:lpstr>
      <vt:lpstr>Framework for Speech Recognition</vt:lpstr>
      <vt:lpstr>Decoding</vt:lpstr>
      <vt:lpstr>WFST Decoder</vt:lpstr>
      <vt:lpstr>WFST Decoder: Component</vt:lpstr>
      <vt:lpstr>WFST Component</vt:lpstr>
      <vt:lpstr>Training WFST</vt:lpstr>
      <vt:lpstr>Decoding WFST (1/2)</vt:lpstr>
      <vt:lpstr>Decoding WFST (2/2)</vt:lpstr>
      <vt:lpstr>Decoding</vt:lpstr>
      <vt:lpstr>Viterbi Decoding</vt:lpstr>
      <vt:lpstr>Viterbi Decoding</vt:lpstr>
      <vt:lpstr>Homework</vt:lpstr>
      <vt:lpstr>ToDo</vt:lpstr>
      <vt:lpstr>ToDo (Opt.)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  week2</dc:title>
  <dc:creator>liao loach</dc:creator>
  <cp:lastModifiedBy>Evelyn</cp:lastModifiedBy>
  <cp:revision>146</cp:revision>
  <dcterms:created xsi:type="dcterms:W3CDTF">2014-09-10T03:00:49Z</dcterms:created>
  <dcterms:modified xsi:type="dcterms:W3CDTF">2016-10-02T15:09:44Z</dcterms:modified>
</cp:coreProperties>
</file>