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75" r:id="rId7"/>
    <p:sldId id="276" r:id="rId8"/>
    <p:sldId id="278" r:id="rId9"/>
    <p:sldId id="277" r:id="rId10"/>
    <p:sldId id="264" r:id="rId11"/>
    <p:sldId id="262" r:id="rId12"/>
    <p:sldId id="272" r:id="rId13"/>
    <p:sldId id="273" r:id="rId14"/>
    <p:sldId id="265" r:id="rId15"/>
    <p:sldId id="266" r:id="rId16"/>
    <p:sldId id="267" r:id="rId17"/>
    <p:sldId id="274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4705"/>
  </p:normalViewPr>
  <p:slideViewPr>
    <p:cSldViewPr snapToGrid="0" snapToObjects="1">
      <p:cViewPr varScale="1">
        <p:scale>
          <a:sx n="107" d="100"/>
          <a:sy n="107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3FF3C-B6D8-5F4E-B3FA-FF4D13FB6C1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0235B-2E89-074B-A33C-9D39D9E8FE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153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將一個句子間隔間隔的取</a:t>
            </a:r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出來當作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，這是第一條句子，裡面切出好幾個</a:t>
            </a:r>
            <a:r>
              <a:rPr kumimoji="1" lang="en-US" altLang="zh-TW" dirty="0" smtClean="0"/>
              <a:t>13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elements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vector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235B-2E89-074B-A33C-9D39D9E8FE6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613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這就是加上一階微分和二階微分的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，每個總共</a:t>
            </a:r>
            <a:r>
              <a:rPr kumimoji="1" lang="en-US" altLang="zh-TW" dirty="0" smtClean="0"/>
              <a:t>39elements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235B-2E89-074B-A33C-9D39D9E8FE63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423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這主要就是要對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vector</a:t>
            </a:r>
            <a:r>
              <a:rPr kumimoji="1" lang="zh-TW" altLang="en-US" dirty="0" smtClean="0"/>
              <a:t>做</a:t>
            </a:r>
            <a:r>
              <a:rPr kumimoji="1" lang="en-US" altLang="zh-TW" dirty="0" smtClean="0"/>
              <a:t>normalize</a:t>
            </a:r>
            <a:r>
              <a:rPr kumimoji="1" lang="zh-TW" altLang="en-US" dirty="0" smtClean="0"/>
              <a:t>，因此算出每一維度的</a:t>
            </a:r>
            <a:r>
              <a:rPr kumimoji="1" lang="en-US" altLang="zh-TW" dirty="0" smtClean="0"/>
              <a:t>mean</a:t>
            </a:r>
            <a:r>
              <a:rPr kumimoji="1" lang="zh-TW" altLang="en-US" dirty="0" smtClean="0"/>
              <a:t>跟</a:t>
            </a:r>
            <a:r>
              <a:rPr kumimoji="1" lang="en-US" altLang="zh-TW" dirty="0" smtClean="0"/>
              <a:t>variance</a:t>
            </a:r>
            <a:r>
              <a:rPr kumimoji="1" lang="zh-TW" altLang="en-US" dirty="0" smtClean="0"/>
              <a:t>，做成</a:t>
            </a:r>
            <a:r>
              <a:rPr kumimoji="1" lang="en-US" altLang="zh-TW" dirty="0" smtClean="0"/>
              <a:t>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40</a:t>
            </a:r>
            <a:r>
              <a:rPr kumimoji="1" lang="zh-TW" altLang="en-US" dirty="0" smtClean="0"/>
              <a:t>的矩陣，</a:t>
            </a:r>
            <a:r>
              <a:rPr kumimoji="1" lang="en-US" altLang="zh-TW" dirty="0" smtClean="0"/>
              <a:t>478</a:t>
            </a:r>
            <a:r>
              <a:rPr kumimoji="1" lang="zh-TW" altLang="en-US" dirty="0" smtClean="0"/>
              <a:t>代表的是第一個句子間隔取了</a:t>
            </a:r>
            <a:r>
              <a:rPr kumimoji="1" lang="en-US" altLang="zh-TW" dirty="0" smtClean="0"/>
              <a:t>478</a:t>
            </a:r>
            <a:r>
              <a:rPr kumimoji="1" lang="zh-TW" altLang="en-US" dirty="0" smtClean="0"/>
              <a:t>個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vector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235B-2E89-074B-A33C-9D39D9E8FE6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48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0235B-2E89-074B-A33C-9D39D9E8FE6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296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2FBD39-7442-1C4D-BCD4-01C71951CEE7}" type="datetimeFigureOut">
              <a:rPr kumimoji="1" lang="zh-TW" altLang="en-US" smtClean="0"/>
              <a:t>2017/3/16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271AB7-55EE-544E-88E0-ECED6BC5E5AE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3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Cochin" charset="0"/>
                <a:ea typeface="Cochin" charset="0"/>
                <a:cs typeface="Cochin" charset="0"/>
              </a:rPr>
              <a:t>Speech Project</a:t>
            </a:r>
            <a:r>
              <a:rPr kumimoji="1" lang="zh-TW" altLang="en-US" dirty="0" smtClean="0">
                <a:latin typeface="Cochin" charset="0"/>
                <a:ea typeface="Cochin" charset="0"/>
                <a:cs typeface="Cochin" charset="0"/>
              </a:rPr>
              <a:t> </a:t>
            </a:r>
            <a:r>
              <a:rPr kumimoji="1" lang="en-US" altLang="zh-TW" dirty="0" smtClean="0">
                <a:latin typeface="Cochin" charset="0"/>
                <a:ea typeface="Cochin" charset="0"/>
                <a:cs typeface="Cochin" charset="0"/>
              </a:rPr>
              <a:t>Week 2</a:t>
            </a:r>
            <a:endParaRPr kumimoji="1" lang="zh-TW" altLang="en-US" dirty="0">
              <a:latin typeface="Cochin" charset="0"/>
              <a:ea typeface="Cochin" charset="0"/>
              <a:cs typeface="Cochin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 smtClean="0"/>
              <a:t>B03901086 </a:t>
            </a:r>
            <a:r>
              <a:rPr kumimoji="1" lang="zh-TW" altLang="en-US" dirty="0" smtClean="0"/>
              <a:t>楊正彥</a:t>
            </a:r>
            <a:endParaRPr kumimoji="1" lang="en-US" altLang="zh-TW" dirty="0" smtClean="0"/>
          </a:p>
          <a:p>
            <a:pPr algn="r"/>
            <a:r>
              <a:rPr kumimoji="1" lang="en-US" altLang="zh-TW" dirty="0" smtClean="0"/>
              <a:t>B03901138 </a:t>
            </a:r>
            <a:r>
              <a:rPr kumimoji="1" lang="zh-TW" altLang="en-US" dirty="0" smtClean="0"/>
              <a:t>張晏祐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4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HMM</a:t>
            </a:r>
            <a:endParaRPr kumimoji="1"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63" y="1858571"/>
            <a:ext cx="7302500" cy="1816100"/>
          </a:xfrm>
        </p:spPr>
      </p:pic>
      <p:grpSp>
        <p:nvGrpSpPr>
          <p:cNvPr id="3" name="群組 2"/>
          <p:cNvGrpSpPr/>
          <p:nvPr/>
        </p:nvGrpSpPr>
        <p:grpSpPr>
          <a:xfrm>
            <a:off x="3138055" y="4846601"/>
            <a:ext cx="5548745" cy="715421"/>
            <a:chOff x="1995055" y="4939723"/>
            <a:chExt cx="7190508" cy="927100"/>
          </a:xfrm>
        </p:grpSpPr>
        <p:sp>
          <p:nvSpPr>
            <p:cNvPr id="5" name="橢圓 4"/>
            <p:cNvSpPr/>
            <p:nvPr/>
          </p:nvSpPr>
          <p:spPr>
            <a:xfrm>
              <a:off x="1995055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0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087091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smtClean="0">
                  <a:solidFill>
                    <a:schemeClr val="tx1"/>
                  </a:solidFill>
                </a:rPr>
                <a:t>1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179127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271163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/>
            <p:cNvCxnSpPr>
              <a:stCxn id="5" idx="6"/>
              <a:endCxn id="6" idx="2"/>
            </p:cNvCxnSpPr>
            <p:nvPr/>
          </p:nvCxnSpPr>
          <p:spPr>
            <a:xfrm>
              <a:off x="2909455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11"/>
            <p:cNvCxnSpPr/>
            <p:nvPr/>
          </p:nvCxnSpPr>
          <p:spPr>
            <a:xfrm>
              <a:off x="7093527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/>
            <p:cNvCxnSpPr/>
            <p:nvPr/>
          </p:nvCxnSpPr>
          <p:spPr>
            <a:xfrm>
              <a:off x="5001491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曲線接點 27"/>
            <p:cNvCxnSpPr/>
            <p:nvPr/>
          </p:nvCxnSpPr>
          <p:spPr>
            <a:xfrm rot="5400000" flipH="1" flipV="1">
              <a:off x="6629977" y="476304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接點 28"/>
            <p:cNvCxnSpPr/>
            <p:nvPr/>
          </p:nvCxnSpPr>
          <p:spPr>
            <a:xfrm rot="5400000" flipH="1" flipV="1">
              <a:off x="4537941" y="476939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線接點 16"/>
            <p:cNvCxnSpPr/>
            <p:nvPr/>
          </p:nvCxnSpPr>
          <p:spPr>
            <a:xfrm rot="5400000" flipH="1" flipV="1">
              <a:off x="2445905" y="475034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線接點 18"/>
            <p:cNvCxnSpPr>
              <a:stCxn id="5" idx="4"/>
              <a:endCxn id="7" idx="4"/>
            </p:cNvCxnSpPr>
            <p:nvPr/>
          </p:nvCxnSpPr>
          <p:spPr>
            <a:xfrm rot="16200000" flipH="1">
              <a:off x="4544291" y="3768437"/>
              <a:ext cx="12700" cy="4184072"/>
            </a:xfrm>
            <a:prstGeom prst="curvedConnector3">
              <a:avLst>
                <a:gd name="adj1" fmla="val 409091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曲線接點 23"/>
            <p:cNvCxnSpPr/>
            <p:nvPr/>
          </p:nvCxnSpPr>
          <p:spPr>
            <a:xfrm rot="16200000" flipH="1">
              <a:off x="6636327" y="3755736"/>
              <a:ext cx="12700" cy="4184072"/>
            </a:xfrm>
            <a:prstGeom prst="curvedConnector3">
              <a:avLst>
                <a:gd name="adj1" fmla="val 4090913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曲線接點 21"/>
            <p:cNvCxnSpPr>
              <a:stCxn id="7" idx="0"/>
              <a:endCxn id="6" idx="0"/>
            </p:cNvCxnSpPr>
            <p:nvPr/>
          </p:nvCxnSpPr>
          <p:spPr>
            <a:xfrm rot="16200000" flipV="1">
              <a:off x="5590309" y="3900055"/>
              <a:ext cx="12700" cy="2092036"/>
            </a:xfrm>
            <a:prstGeom prst="curvedConnector3">
              <a:avLst>
                <a:gd name="adj1" fmla="val 12436362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HMM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61" y="1877621"/>
            <a:ext cx="9011132" cy="1814963"/>
          </a:xfrm>
        </p:spPr>
      </p:pic>
      <p:grpSp>
        <p:nvGrpSpPr>
          <p:cNvPr id="3" name="群組 2"/>
          <p:cNvGrpSpPr/>
          <p:nvPr/>
        </p:nvGrpSpPr>
        <p:grpSpPr>
          <a:xfrm>
            <a:off x="3214255" y="4859213"/>
            <a:ext cx="5716385" cy="726939"/>
            <a:chOff x="1995055" y="4946073"/>
            <a:chExt cx="7190508" cy="914400"/>
          </a:xfrm>
        </p:grpSpPr>
        <p:sp>
          <p:nvSpPr>
            <p:cNvPr id="5" name="橢圓 4"/>
            <p:cNvSpPr/>
            <p:nvPr/>
          </p:nvSpPr>
          <p:spPr>
            <a:xfrm>
              <a:off x="1995055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smtClean="0">
                  <a:solidFill>
                    <a:schemeClr val="tx1"/>
                  </a:solidFill>
                </a:rPr>
                <a:t>0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4087091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 smtClean="0">
                  <a:solidFill>
                    <a:schemeClr val="tx1"/>
                  </a:solidFill>
                </a:rPr>
                <a:t>1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179127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271163" y="4946073"/>
              <a:ext cx="914400" cy="9144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/>
            <p:cNvCxnSpPr>
              <a:stCxn id="5" idx="6"/>
              <a:endCxn id="6" idx="2"/>
            </p:cNvCxnSpPr>
            <p:nvPr/>
          </p:nvCxnSpPr>
          <p:spPr>
            <a:xfrm>
              <a:off x="2909455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箭頭接點 11"/>
            <p:cNvCxnSpPr/>
            <p:nvPr/>
          </p:nvCxnSpPr>
          <p:spPr>
            <a:xfrm>
              <a:off x="7093527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箭頭接點 12"/>
            <p:cNvCxnSpPr/>
            <p:nvPr/>
          </p:nvCxnSpPr>
          <p:spPr>
            <a:xfrm>
              <a:off x="5001491" y="5403273"/>
              <a:ext cx="1177636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曲線接點 25"/>
            <p:cNvCxnSpPr>
              <a:stCxn id="5" idx="1"/>
              <a:endCxn id="5" idx="7"/>
            </p:cNvCxnSpPr>
            <p:nvPr/>
          </p:nvCxnSpPr>
          <p:spPr>
            <a:xfrm rot="5400000" flipH="1" flipV="1">
              <a:off x="2452255" y="475669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線接點 27"/>
            <p:cNvCxnSpPr/>
            <p:nvPr/>
          </p:nvCxnSpPr>
          <p:spPr>
            <a:xfrm rot="5400000" flipH="1" flipV="1">
              <a:off x="6629977" y="476304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接點 28"/>
            <p:cNvCxnSpPr/>
            <p:nvPr/>
          </p:nvCxnSpPr>
          <p:spPr>
            <a:xfrm rot="5400000" flipH="1" flipV="1">
              <a:off x="4537941" y="4769395"/>
              <a:ext cx="12700" cy="646578"/>
            </a:xfrm>
            <a:prstGeom prst="curvedConnector3">
              <a:avLst>
                <a:gd name="adj1" fmla="val 907259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HMM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7" y="2029143"/>
            <a:ext cx="7027352" cy="4022725"/>
          </a:xfrm>
        </p:spPr>
      </p:pic>
    </p:spTree>
    <p:extLst>
      <p:ext uri="{BB962C8B-B14F-4D97-AF65-F5344CB8AC3E}">
        <p14:creationId xmlns:p14="http://schemas.microsoft.com/office/powerpoint/2010/main" val="16566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Monophone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Triphone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HMM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75" y="2167361"/>
            <a:ext cx="1739334" cy="379597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17" y="2099349"/>
            <a:ext cx="2260600" cy="393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38200" y="16906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 smtClean="0"/>
              <a:t>Monophone</a:t>
            </a:r>
            <a:endParaRPr kumimoji="1"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54362" y="1690687"/>
            <a:ext cx="1295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err="1" smtClean="0"/>
              <a:t>Triphone</a:t>
            </a:r>
            <a:endParaRPr kumimoji="1"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560527" y="2288290"/>
            <a:ext cx="340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 smtClean="0"/>
              <a:t>Triple: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phone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hmm-state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,</a:t>
            </a:r>
            <a:r>
              <a:rPr kumimoji="1" lang="zh-TW" altLang="en-US" sz="2000" dirty="0" smtClean="0"/>
              <a:t> </a:t>
            </a:r>
            <a:r>
              <a:rPr kumimoji="1" lang="en-US" altLang="zh-TW" sz="2000" dirty="0" smtClean="0"/>
              <a:t>pdf</a:t>
            </a:r>
            <a:endParaRPr kumimoji="1" lang="zh-TW" altLang="en-US" sz="2000" dirty="0"/>
          </a:p>
        </p:txBody>
      </p:sp>
      <p:sp>
        <p:nvSpPr>
          <p:cNvPr id="9" name="橢圓 8"/>
          <p:cNvSpPr/>
          <p:nvPr/>
        </p:nvSpPr>
        <p:spPr>
          <a:xfrm>
            <a:off x="6567053" y="4678449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8659089" y="4678449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751125" y="4678449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直線箭頭接點 11"/>
          <p:cNvCxnSpPr>
            <a:stCxn id="12" idx="6"/>
            <a:endCxn id="13" idx="2"/>
          </p:cNvCxnSpPr>
          <p:nvPr/>
        </p:nvCxnSpPr>
        <p:spPr>
          <a:xfrm>
            <a:off x="7481453" y="5135649"/>
            <a:ext cx="117763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9573489" y="5135649"/>
            <a:ext cx="117763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曲線接點 13"/>
          <p:cNvCxnSpPr/>
          <p:nvPr/>
        </p:nvCxnSpPr>
        <p:spPr>
          <a:xfrm rot="5400000" flipH="1" flipV="1">
            <a:off x="7017903" y="4514471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線接點 14"/>
          <p:cNvCxnSpPr/>
          <p:nvPr/>
        </p:nvCxnSpPr>
        <p:spPr>
          <a:xfrm rot="5400000" flipH="1" flipV="1">
            <a:off x="11201975" y="4495421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線接點 15"/>
          <p:cNvCxnSpPr/>
          <p:nvPr/>
        </p:nvCxnSpPr>
        <p:spPr>
          <a:xfrm rot="5400000" flipH="1" flipV="1">
            <a:off x="9109939" y="4501771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HMM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4" y="2630866"/>
            <a:ext cx="11200951" cy="1874227"/>
          </a:xfrm>
        </p:spPr>
      </p:pic>
    </p:spTree>
    <p:extLst>
      <p:ext uri="{BB962C8B-B14F-4D97-AF65-F5344CB8AC3E}">
        <p14:creationId xmlns:p14="http://schemas.microsoft.com/office/powerpoint/2010/main" val="9141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HMM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TW" dirty="0" smtClean="0"/>
                  <a:t>LogProbs:</a:t>
                </a:r>
              </a:p>
              <a:p>
                <a:pPr>
                  <a:buFont typeface="Arial" charset="0"/>
                  <a:buChar char="•"/>
                </a:pPr>
                <a:r>
                  <a:rPr kumimoji="1" lang="en-US" altLang="zh-TW" dirty="0" smtClean="0"/>
                  <a:t>Total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220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elements</a:t>
                </a:r>
              </a:p>
              <a:p>
                <a:pPr>
                  <a:buFont typeface="Arial" charset="0"/>
                  <a:buChar char="•"/>
                </a:pPr>
                <a:endParaRPr kumimoji="1" lang="en-US" altLang="zh-TW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𝑑𝑢𝑚𝑚𝑦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</a:rPr>
                        <m:t>+9</m:t>
                      </m:r>
                      <m:d>
                        <m:dPr>
                          <m:ctrlPr>
                            <a:rPr kumimoji="1" lang="en-US" altLang="zh-TW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𝑠𝑖𝑙</m:t>
                          </m:r>
                        </m:e>
                      </m:d>
                      <m:r>
                        <a:rPr kumimoji="1" lang="en-US" altLang="zh-TW" b="0" i="1" smtClean="0">
                          <a:latin typeface="Cambria Math" charset="0"/>
                        </a:rPr>
                        <m:t>+6</m:t>
                      </m:r>
                      <m:r>
                        <a:rPr kumimoji="1" lang="zh-TW" alt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35</m:t>
                      </m:r>
                      <m:r>
                        <a:rPr kumimoji="1" lang="zh-TW" alt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=220</m:t>
                      </m:r>
                    </m:oMath>
                  </m:oMathPara>
                </a14:m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6</a:t>
                </a: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elements</a:t>
                </a: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belong</a:t>
                </a: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to</a:t>
                </a: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1</a:t>
                </a:r>
                <a:r>
                  <a:rPr kumimoji="1" lang="zh-TW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TW" dirty="0" smtClean="0">
                    <a:ea typeface="Cambria Math" charset="0"/>
                    <a:cs typeface="Cambria Math" charset="0"/>
                  </a:rPr>
                  <a:t>phone</a:t>
                </a:r>
                <a:endParaRPr kumimoji="1" lang="en-US" altLang="zh-TW" b="0" dirty="0" smtClean="0">
                  <a:ea typeface="Cambria Math" charset="0"/>
                  <a:cs typeface="Cambria Math" charset="0"/>
                </a:endParaRPr>
              </a:p>
              <a:p>
                <a:pPr marL="0" indent="0" algn="ctr">
                  <a:buNone/>
                </a:pPr>
                <a:endParaRPr kumimoji="1" lang="en-US" altLang="zh-TW" dirty="0"/>
              </a:p>
              <a:p>
                <a:pPr>
                  <a:buFont typeface="Arial" charset="0"/>
                  <a:buChar char="•"/>
                </a:pPr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HMM</a:t>
            </a:r>
            <a:endParaRPr kumimoji="1" lang="zh-TW" altLang="en-US" dirty="0"/>
          </a:p>
        </p:txBody>
      </p:sp>
      <p:pic>
        <p:nvPicPr>
          <p:cNvPr id="21" name="內容版面配置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29" y="1974097"/>
            <a:ext cx="9669141" cy="319465"/>
          </a:xfrm>
        </p:spPr>
      </p:pic>
      <p:sp>
        <p:nvSpPr>
          <p:cNvPr id="5" name="橢圓 4"/>
          <p:cNvSpPr/>
          <p:nvPr/>
        </p:nvSpPr>
        <p:spPr>
          <a:xfrm>
            <a:off x="1995055" y="4094017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087091" y="4094017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6179127" y="4094017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8271163" y="4094017"/>
            <a:ext cx="914400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箭頭接點 8"/>
          <p:cNvCxnSpPr>
            <a:stCxn id="8" idx="6"/>
            <a:endCxn id="9" idx="2"/>
          </p:cNvCxnSpPr>
          <p:nvPr/>
        </p:nvCxnSpPr>
        <p:spPr>
          <a:xfrm>
            <a:off x="2909455" y="4551217"/>
            <a:ext cx="117763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7093527" y="4551217"/>
            <a:ext cx="117763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5001491" y="4551217"/>
            <a:ext cx="1177636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曲線接點 11"/>
          <p:cNvCxnSpPr/>
          <p:nvPr/>
        </p:nvCxnSpPr>
        <p:spPr>
          <a:xfrm rot="5400000" flipH="1" flipV="1">
            <a:off x="2445905" y="3923689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線接點 12"/>
          <p:cNvCxnSpPr/>
          <p:nvPr/>
        </p:nvCxnSpPr>
        <p:spPr>
          <a:xfrm rot="5400000" flipH="1" flipV="1">
            <a:off x="6629977" y="3910989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接點 13"/>
          <p:cNvCxnSpPr/>
          <p:nvPr/>
        </p:nvCxnSpPr>
        <p:spPr>
          <a:xfrm rot="5400000" flipH="1" flipV="1">
            <a:off x="4537941" y="3917339"/>
            <a:ext cx="12700" cy="646578"/>
          </a:xfrm>
          <a:prstGeom prst="curvedConnector3">
            <a:avLst>
              <a:gd name="adj1" fmla="val 90725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068963" y="2591029"/>
            <a:ext cx="78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0.76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134231" y="500841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0.24</a:t>
            </a:r>
            <a:endParaRPr kumimoji="1"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195635" y="259102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0.59</a:t>
            </a:r>
            <a:endParaRPr kumimoji="1" lang="en-US" altLang="zh-TW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5226267" y="500841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0.41</a:t>
            </a:r>
            <a:endParaRPr kumimoji="1"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72285" y="2591029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0.47</a:t>
            </a:r>
            <a:endParaRPr kumimoji="1"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318303" y="500841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0.53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6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Monophone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Triphone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r>
              <a:rPr kumimoji="1" lang="en-US" altLang="zh-TW" dirty="0"/>
              <a:t>HMM</a:t>
            </a:r>
            <a:endParaRPr kumimoji="1" lang="zh-TW" altLang="en-US" dirty="0"/>
          </a:p>
        </p:txBody>
      </p:sp>
      <p:pic>
        <p:nvPicPr>
          <p:cNvPr id="4" name="Shape 280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2459038" y="2405063"/>
            <a:ext cx="733425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975360" y="1943398"/>
            <a:ext cx="3626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Probability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density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function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5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Triphone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</a:t>
            </a:r>
            <a:r>
              <a:rPr kumimoji="1" lang="en-US" altLang="zh-TW" dirty="0"/>
              <a:t>HMM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37" y="1966852"/>
            <a:ext cx="7491846" cy="256863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4" y="4764978"/>
            <a:ext cx="10330816" cy="8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ym typeface="Wingdings"/>
              </a:rPr>
              <a:t>(1/4)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71029"/>
            <a:ext cx="8596668" cy="3880773"/>
          </a:xfrm>
        </p:spPr>
        <p:txBody>
          <a:bodyPr/>
          <a:lstStyle/>
          <a:p>
            <a:r>
              <a:rPr kumimoji="1" lang="en-US" altLang="zh-TW" dirty="0" err="1" smtClean="0"/>
              <a:t>mfcc</a:t>
            </a:r>
            <a:r>
              <a:rPr kumimoji="1" lang="en-US" altLang="zh-TW" dirty="0" smtClean="0"/>
              <a:t>-feat: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63" y="2385796"/>
            <a:ext cx="9661417" cy="32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ym typeface="Wingdings"/>
              </a:rPr>
              <a:t>(2/4)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add-deltas: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80" y="2347804"/>
            <a:ext cx="8238439" cy="330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3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ym typeface="Wingdings"/>
              </a:rPr>
              <a:t>(3/4)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ompute-</a:t>
            </a:r>
            <a:r>
              <a:rPr kumimoji="1" lang="en-US" altLang="zh-TW" dirty="0" err="1" smtClean="0"/>
              <a:t>cmvn</a:t>
            </a:r>
            <a:r>
              <a:rPr kumimoji="1" lang="en-US" altLang="zh-TW" dirty="0" smtClean="0"/>
              <a:t>-stat: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22" y="2362200"/>
            <a:ext cx="7666928" cy="37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Extract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feature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ym typeface="Wingdings"/>
              </a:rPr>
              <a:t>(4/4)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apply-</a:t>
            </a:r>
            <a:r>
              <a:rPr kumimoji="1" lang="en-US" altLang="zh-TW" dirty="0" err="1" smtClean="0"/>
              <a:t>cmvn</a:t>
            </a:r>
            <a:r>
              <a:rPr kumimoji="1" lang="en-US" altLang="zh-TW" dirty="0" smtClean="0"/>
              <a:t>: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67" y="2345041"/>
            <a:ext cx="8281266" cy="331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9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gmm</a:t>
            </a:r>
            <a:r>
              <a:rPr lang="en-US" altLang="zh-TW" dirty="0"/>
              <a:t>-align-compiled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" y="1831506"/>
            <a:ext cx="10121900" cy="3014814"/>
          </a:xfrm>
        </p:spPr>
      </p:pic>
      <p:sp>
        <p:nvSpPr>
          <p:cNvPr id="6" name="文字方塊 5"/>
          <p:cNvSpPr txBox="1"/>
          <p:nvPr/>
        </p:nvSpPr>
        <p:spPr>
          <a:xfrm>
            <a:off x="1940266" y="4864266"/>
            <a:ext cx="8308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--beam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選項用於計算對於解碼過程中出現較低的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log-likelihood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token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進行裁減的閾值，閾值越小，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token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的越大部分會被裁減，如此一來便可以提高解碼速度與效率。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--retry-beam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選項用於當解碼因為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token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被裁減而失敗時，將閾值以一定方法增加，直到成功解碼為止。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80" y="1849452"/>
            <a:ext cx="10121900" cy="30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gmm</a:t>
            </a:r>
            <a:r>
              <a:rPr lang="en-US" altLang="zh-TW" dirty="0"/>
              <a:t>-</a:t>
            </a:r>
            <a:r>
              <a:rPr lang="en-US" altLang="zh-TW" dirty="0" err="1"/>
              <a:t>acc</a:t>
            </a:r>
            <a:r>
              <a:rPr lang="en-US" altLang="zh-TW" dirty="0"/>
              <a:t>-stats-</a:t>
            </a:r>
            <a:r>
              <a:rPr lang="en-US" altLang="zh-TW" dirty="0" err="1"/>
              <a:t>ali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2010093"/>
            <a:ext cx="7645400" cy="2374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723753" y="4657726"/>
            <a:ext cx="6744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對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gmm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-align-compiled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以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ali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重新對齊後的數據進行訓練，獲得統計量，並輸出到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acc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文件中，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.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acc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文件中將會紀錄跟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HMM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與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GMM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訓練相關的統計量。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60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gmm</a:t>
            </a:r>
            <a:r>
              <a:rPr lang="en-US" altLang="zh-TW" dirty="0"/>
              <a:t>-</a:t>
            </a:r>
            <a:r>
              <a:rPr lang="en-US" altLang="zh-TW" dirty="0" err="1"/>
              <a:t>acc</a:t>
            </a:r>
            <a:r>
              <a:rPr lang="en-US" altLang="zh-TW" dirty="0"/>
              <a:t>-stats-</a:t>
            </a:r>
            <a:r>
              <a:rPr lang="en-US" altLang="zh-TW" dirty="0" err="1"/>
              <a:t>ali</a:t>
            </a: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5518"/>
            <a:ext cx="10058400" cy="323783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954483" y="5566843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（</a:t>
            </a:r>
            <a:r>
              <a:rPr kumimoji="1" lang="en-US" altLang="zh-TW" dirty="0" err="1" smtClean="0"/>
              <a:t>Monophone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中的 </a:t>
            </a:r>
            <a:r>
              <a:rPr kumimoji="1" lang="en-US" altLang="zh-TW" dirty="0" smtClean="0"/>
              <a:t>01.acc</a:t>
            </a:r>
            <a:r>
              <a:rPr kumimoji="1" lang="zh-TW" altLang="en-US" dirty="0" smtClean="0"/>
              <a:t> 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320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gmm-est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2147888"/>
            <a:ext cx="10515600" cy="1947738"/>
          </a:xfrm>
        </p:spPr>
      </p:pic>
      <p:sp>
        <p:nvSpPr>
          <p:cNvPr id="5" name="文字方塊 4"/>
          <p:cNvSpPr txBox="1"/>
          <p:nvPr/>
        </p:nvSpPr>
        <p:spPr>
          <a:xfrm>
            <a:off x="1746691" y="4312920"/>
            <a:ext cx="914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根據前一個步驟所產生的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acc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統計文件，重新建構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mdl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，而 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AccumDiagGmm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中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occupancy_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值適用來决定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GMM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中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每個單高斯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component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weight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。</a:t>
            </a:r>
            <a:endParaRPr lang="en-US" altLang="zh-TW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--min-</a:t>
            </a:r>
            <a:r>
              <a:rPr lang="en-US" altLang="zh-TW" dirty="0" err="1">
                <a:latin typeface="Microsoft JhengHei" charset="-120"/>
                <a:ea typeface="Microsoft JhengHei" charset="-120"/>
                <a:cs typeface="Microsoft JhengHei" charset="-120"/>
              </a:rPr>
              <a:t>gaussian</a:t>
            </a:r>
            <a:r>
              <a:rPr lang="en-US" altLang="zh-TW" dirty="0">
                <a:latin typeface="Microsoft JhengHei" charset="-120"/>
                <a:ea typeface="Microsoft JhengHei" charset="-120"/>
                <a:cs typeface="Microsoft JhengHei" charset="-120"/>
              </a:rPr>
              <a:t>-occupancy 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的作用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是設置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occupancy_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的閾值</a:t>
            </a:r>
            <a:r>
              <a:rPr lang="zh-TW" altLang="en-US" dirty="0">
                <a:latin typeface="Microsoft JhengHei" charset="-120"/>
                <a:ea typeface="Microsoft JhengHei" charset="-120"/>
                <a:cs typeface="Microsoft JhengHei" charset="-120"/>
              </a:rPr>
              <a:t>，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如果 </a:t>
            </a:r>
            <a:r>
              <a:rPr lang="en-US" altLang="zh-TW" dirty="0" err="1" smtClean="0">
                <a:latin typeface="Microsoft JhengHei" charset="-120"/>
                <a:ea typeface="Microsoft JhengHei" charset="-120"/>
                <a:cs typeface="Microsoft JhengHei" charset="-120"/>
              </a:rPr>
              <a:t>acc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檔中某個單高斯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component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的 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occupancy_ 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沒有高於這個閾值，那麼就不會進行更新</a:t>
            </a:r>
            <a:r>
              <a:rPr lang="en-US" altLang="zh-TW" dirty="0" smtClean="0">
                <a:latin typeface="Microsoft JhengHei" charset="-120"/>
                <a:ea typeface="Microsoft JhengHei" charset="-120"/>
                <a:cs typeface="Microsoft JhengHei" charset="-120"/>
              </a:rPr>
              <a:t> mdl</a:t>
            </a:r>
            <a:r>
              <a:rPr lang="zh-TW" altLang="en-US" dirty="0" smtClean="0">
                <a:latin typeface="Microsoft JhengHei" charset="-120"/>
                <a:ea typeface="Microsoft JhengHei" charset="-120"/>
                <a:cs typeface="Microsoft JhengHei" charset="-120"/>
              </a:rPr>
              <a:t> 的動作。</a:t>
            </a:r>
            <a:endParaRPr kumimoji="1" lang="zh-TW" altLang="en-US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68054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1444</TotalTime>
  <Words>401</Words>
  <Application>Microsoft Macintosh PowerPoint</Application>
  <PresentationFormat>寬螢幕</PresentationFormat>
  <Paragraphs>68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Cambria Math</vt:lpstr>
      <vt:lpstr>Cochin</vt:lpstr>
      <vt:lpstr>Microsoft JhengHei</vt:lpstr>
      <vt:lpstr>Wingdings</vt:lpstr>
      <vt:lpstr>新細明體</vt:lpstr>
      <vt:lpstr>Arial</vt:lpstr>
      <vt:lpstr>回顧</vt:lpstr>
      <vt:lpstr>Speech Project Week 2</vt:lpstr>
      <vt:lpstr>Extract feature (1/4)</vt:lpstr>
      <vt:lpstr>Extract feature (2/4)</vt:lpstr>
      <vt:lpstr>Extract feature (3/4)</vt:lpstr>
      <vt:lpstr>Extract feature (4/4)</vt:lpstr>
      <vt:lpstr>gmm-align-compiled</vt:lpstr>
      <vt:lpstr>gmm-acc-stats-ali </vt:lpstr>
      <vt:lpstr>gmm-acc-stats-ali </vt:lpstr>
      <vt:lpstr>gmm-est</vt:lpstr>
      <vt:lpstr>Monophone(Triphone) HMM</vt:lpstr>
      <vt:lpstr>Monophone(Triphone) HMM</vt:lpstr>
      <vt:lpstr>Monophone(Triphone) HMM</vt:lpstr>
      <vt:lpstr>Monophone(Triphone) HMM</vt:lpstr>
      <vt:lpstr>Monophone(Triphone) HMM</vt:lpstr>
      <vt:lpstr>Monophone(Triphone) HMM</vt:lpstr>
      <vt:lpstr>Monophone(Triphone) HMM</vt:lpstr>
      <vt:lpstr>Monophone(Triphone) HMM</vt:lpstr>
      <vt:lpstr>Monophone(Triphone) HMM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Yenyu Chang</dc:creator>
  <cp:lastModifiedBy>Microsoft Office 使用者</cp:lastModifiedBy>
  <cp:revision>38</cp:revision>
  <dcterms:created xsi:type="dcterms:W3CDTF">2017-03-13T12:16:43Z</dcterms:created>
  <dcterms:modified xsi:type="dcterms:W3CDTF">2017-03-16T07:42:06Z</dcterms:modified>
</cp:coreProperties>
</file>