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5" r:id="rId3"/>
    <p:sldId id="266" r:id="rId4"/>
    <p:sldId id="268" r:id="rId5"/>
    <p:sldId id="271" r:id="rId6"/>
    <p:sldId id="273" r:id="rId7"/>
    <p:sldId id="274" r:id="rId8"/>
    <p:sldId id="275" r:id="rId9"/>
    <p:sldId id="276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443" y="38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048-B444-4454-9F61-7D884DE43E4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E745-1648-4F3D-9014-7E6877B5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9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048-B444-4454-9F61-7D884DE43E4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E745-1648-4F3D-9014-7E6877B5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048-B444-4454-9F61-7D884DE43E4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E745-1648-4F3D-9014-7E6877B5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048-B444-4454-9F61-7D884DE43E4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E745-1648-4F3D-9014-7E6877B5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8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048-B444-4454-9F61-7D884DE43E4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E745-1648-4F3D-9014-7E6877B5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048-B444-4454-9F61-7D884DE43E4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E745-1648-4F3D-9014-7E6877B5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6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048-B444-4454-9F61-7D884DE43E4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E745-1648-4F3D-9014-7E6877B5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0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048-B444-4454-9F61-7D884DE43E4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E745-1648-4F3D-9014-7E6877B5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5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048-B444-4454-9F61-7D884DE43E4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E745-1648-4F3D-9014-7E6877B5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8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048-B444-4454-9F61-7D884DE43E4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E745-1648-4F3D-9014-7E6877B5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4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048-B444-4454-9F61-7D884DE43E4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E745-1648-4F3D-9014-7E6877B5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5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9D048-B444-4454-9F61-7D884DE43E4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0E745-1648-4F3D-9014-7E6877B5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0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Maximum likelihood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9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180E5C-8ABF-4360-A1EE-56C55319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Define a likelihood function?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543147-6840-4A40-89F3-74F28ED1B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630" y="-14711"/>
            <a:ext cx="2842506" cy="68509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B9287F-E61D-4E78-83B5-5C865C3F63C5}"/>
              </a:ext>
            </a:extLst>
          </p:cNvPr>
          <p:cNvSpPr/>
          <p:nvPr/>
        </p:nvSpPr>
        <p:spPr>
          <a:xfrm>
            <a:off x="822706" y="1572087"/>
            <a:ext cx="46709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>
                <a:solidFill>
                  <a:srgbClr val="000000"/>
                </a:solidFill>
              </a:rPr>
              <a:t>Poisson distribution is a discrete distribution to describe the occurrence of “unlikely” events in a large number of repeated trials.</a:t>
            </a: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4F0BB82-5CF2-44D5-8416-15F74472C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810547"/>
            <a:ext cx="4230914" cy="35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4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Smallpox incubation period data</a:t>
            </a: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524885" y="1516953"/>
            <a:ext cx="6094230" cy="4719255"/>
            <a:chOff x="628650" y="1468438"/>
            <a:chExt cx="6774671" cy="52461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2929060"/>
              <a:ext cx="6774671" cy="3785553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1468438"/>
              <a:ext cx="6750558" cy="1460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09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Smallpox incubation period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07" y="1690689"/>
            <a:ext cx="5834377" cy="14814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2707" y="3703554"/>
            <a:ext cx="2523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>
                <a:solidFill>
                  <a:srgbClr val="000000"/>
                </a:solidFill>
              </a:rPr>
              <a:t>What is the best fit distribution if the incubation period follows a log-normal distribution?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937" y="3016252"/>
            <a:ext cx="4763165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8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Likelihood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8650" y="1498938"/>
                <a:ext cx="3650742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HK" dirty="0"/>
                  <a:t>Likelihood is a tool for summarizing the data’s evidence about unknown parameters. Let us denote the unknown parameter(s) of a distribution generically by θ. Since the probability distribution depends on θ, we can make this dependence explicit by writing f(</a:t>
                </a:r>
                <a:r>
                  <a:rPr lang="en-HK" i="1" dirty="0"/>
                  <a:t>x</a:t>
                </a:r>
                <a:r>
                  <a:rPr lang="en-HK" dirty="0"/>
                  <a:t>) as </a:t>
                </a:r>
                <a:r>
                  <a:rPr lang="en-HK" i="1" dirty="0"/>
                  <a:t>f</a:t>
                </a:r>
                <a:r>
                  <a:rPr lang="en-HK" dirty="0"/>
                  <a:t>(</a:t>
                </a:r>
                <a:r>
                  <a:rPr lang="en-HK" i="1" dirty="0"/>
                  <a:t>x</a:t>
                </a:r>
                <a:r>
                  <a:rPr lang="en-HK" dirty="0"/>
                  <a:t> ; θ)</a:t>
                </a:r>
              </a:p>
              <a:p>
                <a:endParaRPr lang="en-HK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HK" dirty="0"/>
                  <a:t>For e</a:t>
                </a:r>
                <a:r>
                  <a:rPr lang="en-HK" i="1" dirty="0"/>
                  <a:t>x</a:t>
                </a:r>
                <a:r>
                  <a:rPr lang="en-HK" dirty="0"/>
                  <a:t>ample, in the Bernoulli distribution the parameter is θ = </a:t>
                </a:r>
                <a:r>
                  <a:rPr lang="en-HK" i="1" dirty="0"/>
                  <a:t> </a:t>
                </a:r>
                <a:r>
                  <a:rPr lang="en-HK" dirty="0"/>
                  <a:t>π , and the distribution is</a:t>
                </a:r>
              </a:p>
              <a:p>
                <a:endParaRPr lang="en-HK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algn="ctr"/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98938"/>
                <a:ext cx="3650742" cy="4524315"/>
              </a:xfrm>
              <a:prstGeom prst="rect">
                <a:avLst/>
              </a:prstGeom>
              <a:blipFill>
                <a:blip r:embed="rId2"/>
                <a:stretch>
                  <a:fillRect l="-1336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818888" y="3845159"/>
            <a:ext cx="4325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>
                <a:solidFill>
                  <a:srgbClr val="000000"/>
                </a:solidFill>
              </a:rPr>
              <a:t>For e</a:t>
            </a:r>
            <a:r>
              <a:rPr lang="en-HK" i="1" dirty="0">
                <a:solidFill>
                  <a:srgbClr val="000000"/>
                </a:solidFill>
              </a:rPr>
              <a:t>x</a:t>
            </a:r>
            <a:r>
              <a:rPr lang="en-HK" dirty="0">
                <a:solidFill>
                  <a:srgbClr val="000000"/>
                </a:solidFill>
              </a:rPr>
              <a:t>ample, if we observe </a:t>
            </a:r>
            <a:r>
              <a:rPr lang="en-HK" i="1" dirty="0">
                <a:solidFill>
                  <a:srgbClr val="000000"/>
                </a:solidFill>
              </a:rPr>
              <a:t>X</a:t>
            </a:r>
            <a:r>
              <a:rPr lang="en-HK" dirty="0">
                <a:solidFill>
                  <a:srgbClr val="000000"/>
                </a:solidFill>
              </a:rPr>
              <a:t> = 1, then plugging </a:t>
            </a:r>
            <a:r>
              <a:rPr lang="en-HK" i="1" dirty="0">
                <a:solidFill>
                  <a:srgbClr val="000000"/>
                </a:solidFill>
              </a:rPr>
              <a:t>x</a:t>
            </a:r>
            <a:r>
              <a:rPr lang="en-HK" dirty="0">
                <a:solidFill>
                  <a:srgbClr val="000000"/>
                </a:solidFill>
              </a:rPr>
              <a:t> = 1 gives the function π . If we observe </a:t>
            </a:r>
            <a:r>
              <a:rPr lang="en-HK" i="1" dirty="0">
                <a:solidFill>
                  <a:srgbClr val="000000"/>
                </a:solidFill>
              </a:rPr>
              <a:t>X</a:t>
            </a:r>
            <a:r>
              <a:rPr lang="en-HK" dirty="0">
                <a:solidFill>
                  <a:srgbClr val="000000"/>
                </a:solidFill>
              </a:rPr>
              <a:t> = 0, the function becomes 1 − π .</a:t>
            </a:r>
            <a:endParaRPr lang="en-US" dirty="0"/>
          </a:p>
        </p:txBody>
      </p:sp>
      <p:sp>
        <p:nvSpPr>
          <p:cNvPr id="8" name="Up Arrow 7"/>
          <p:cNvSpPr/>
          <p:nvPr/>
        </p:nvSpPr>
        <p:spPr>
          <a:xfrm>
            <a:off x="4144518" y="4441340"/>
            <a:ext cx="269748" cy="118221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7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572" y="1271016"/>
            <a:ext cx="2026920" cy="23408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47032" y="530468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HK" dirty="0">
                <a:solidFill>
                  <a:srgbClr val="000000"/>
                </a:solidFill>
              </a:rPr>
              <a:t>Whatever function of the parameter we get when we plug the observed data </a:t>
            </a:r>
            <a:r>
              <a:rPr lang="en-HK" i="1" dirty="0">
                <a:solidFill>
                  <a:srgbClr val="000000"/>
                </a:solidFill>
              </a:rPr>
              <a:t>x</a:t>
            </a:r>
            <a:r>
              <a:rPr lang="en-HK" dirty="0">
                <a:solidFill>
                  <a:srgbClr val="000000"/>
                </a:solidFill>
              </a:rPr>
              <a:t> into </a:t>
            </a:r>
            <a:r>
              <a:rPr lang="en-HK" i="1" dirty="0">
                <a:solidFill>
                  <a:srgbClr val="000000"/>
                </a:solidFill>
              </a:rPr>
              <a:t>f</a:t>
            </a:r>
            <a:r>
              <a:rPr lang="en-HK" dirty="0">
                <a:solidFill>
                  <a:srgbClr val="000000"/>
                </a:solidFill>
              </a:rPr>
              <a:t>(</a:t>
            </a:r>
            <a:r>
              <a:rPr lang="en-HK" i="1" dirty="0">
                <a:solidFill>
                  <a:srgbClr val="000000"/>
                </a:solidFill>
              </a:rPr>
              <a:t>x</a:t>
            </a:r>
            <a:r>
              <a:rPr lang="en-HK" dirty="0">
                <a:solidFill>
                  <a:srgbClr val="000000"/>
                </a:solidFill>
              </a:rPr>
              <a:t> ; θ), we call that function the </a:t>
            </a:r>
            <a:r>
              <a:rPr lang="en-HK" i="1" dirty="0">
                <a:solidFill>
                  <a:srgbClr val="000000"/>
                </a:solidFill>
              </a:rPr>
              <a:t>likelihood function</a:t>
            </a:r>
            <a:r>
              <a:rPr lang="en-HK" dirty="0">
                <a:solidFill>
                  <a:srgbClr val="00000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Maximum-likelihood estimation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42" y="3016252"/>
            <a:ext cx="4763165" cy="381053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22706" y="3016252"/>
            <a:ext cx="34749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>
                <a:solidFill>
                  <a:srgbClr val="000000"/>
                </a:solidFill>
              </a:rPr>
              <a:t>What is the best fit distribution if the incubation period follows a log-normal distribution?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2707" y="169068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HK" dirty="0">
                <a:solidFill>
                  <a:srgbClr val="000000"/>
                </a:solidFill>
              </a:rPr>
              <a:t>Whatever function of the parameter we get when we plug the observed data </a:t>
            </a:r>
            <a:r>
              <a:rPr lang="en-HK" i="1" dirty="0">
                <a:solidFill>
                  <a:srgbClr val="000000"/>
                </a:solidFill>
              </a:rPr>
              <a:t>x</a:t>
            </a:r>
            <a:r>
              <a:rPr lang="en-HK" dirty="0">
                <a:solidFill>
                  <a:srgbClr val="000000"/>
                </a:solidFill>
              </a:rPr>
              <a:t> into </a:t>
            </a:r>
            <a:r>
              <a:rPr lang="en-HK" i="1" dirty="0">
                <a:solidFill>
                  <a:srgbClr val="000000"/>
                </a:solidFill>
              </a:rPr>
              <a:t>f</a:t>
            </a:r>
            <a:r>
              <a:rPr lang="en-HK" dirty="0">
                <a:solidFill>
                  <a:srgbClr val="000000"/>
                </a:solidFill>
              </a:rPr>
              <a:t>(</a:t>
            </a:r>
            <a:r>
              <a:rPr lang="en-HK" i="1" dirty="0">
                <a:solidFill>
                  <a:srgbClr val="000000"/>
                </a:solidFill>
              </a:rPr>
              <a:t>x</a:t>
            </a:r>
            <a:r>
              <a:rPr lang="en-HK" dirty="0">
                <a:solidFill>
                  <a:srgbClr val="000000"/>
                </a:solidFill>
              </a:rPr>
              <a:t> ; θ), we call that function the </a:t>
            </a:r>
            <a:r>
              <a:rPr lang="en-HK" i="1" dirty="0">
                <a:solidFill>
                  <a:srgbClr val="000000"/>
                </a:solidFill>
              </a:rPr>
              <a:t>likelihood function</a:t>
            </a:r>
            <a:r>
              <a:rPr lang="en-HK" dirty="0">
                <a:solidFill>
                  <a:srgbClr val="000000"/>
                </a:solidFill>
              </a:rPr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53798" y="1774237"/>
                <a:ext cx="220246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798" y="1774237"/>
                <a:ext cx="2202461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Up Arrow 16"/>
          <p:cNvSpPr/>
          <p:nvPr/>
        </p:nvSpPr>
        <p:spPr>
          <a:xfrm>
            <a:off x="2275801" y="3998188"/>
            <a:ext cx="336042" cy="57970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5438" y="4547206"/>
            <a:ext cx="3416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>
                <a:solidFill>
                  <a:srgbClr val="000000"/>
                </a:solidFill>
              </a:rPr>
              <a:t>It’s reasonable to estimate an unknown parameter θ by the value for which the likelihood function </a:t>
            </a:r>
            <a:r>
              <a:rPr lang="en-HK" i="1" dirty="0">
                <a:solidFill>
                  <a:srgbClr val="000000"/>
                </a:solidFill>
              </a:rPr>
              <a:t>L</a:t>
            </a:r>
            <a:r>
              <a:rPr lang="en-HK" dirty="0">
                <a:solidFill>
                  <a:srgbClr val="000000"/>
                </a:solidFill>
              </a:rPr>
              <a:t>(θ ; </a:t>
            </a:r>
            <a:r>
              <a:rPr lang="en-HK" i="1" dirty="0">
                <a:solidFill>
                  <a:srgbClr val="000000"/>
                </a:solidFill>
              </a:rPr>
              <a:t>x</a:t>
            </a:r>
            <a:r>
              <a:rPr lang="en-HK" dirty="0">
                <a:solidFill>
                  <a:srgbClr val="000000"/>
                </a:solidFill>
              </a:rPr>
              <a:t>) is largest. This approach is called </a:t>
            </a:r>
            <a:r>
              <a:rPr lang="en-HK" i="1" dirty="0">
                <a:solidFill>
                  <a:srgbClr val="000000"/>
                </a:solidFill>
              </a:rPr>
              <a:t>maximum-likelihood (ML) estimation</a:t>
            </a:r>
            <a:r>
              <a:rPr lang="en-HK" dirty="0">
                <a:solidFill>
                  <a:srgbClr val="000000"/>
                </a:solidFill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1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10" y="1974249"/>
            <a:ext cx="4426080" cy="64928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MLE using “</a:t>
            </a:r>
            <a:r>
              <a:rPr lang="en-US" sz="3600" dirty="0" err="1"/>
              <a:t>fitdistr</a:t>
            </a:r>
            <a:r>
              <a:rPr lang="en-US" sz="3600" dirty="0"/>
              <a:t>” in R</a:t>
            </a:r>
          </a:p>
        </p:txBody>
      </p:sp>
      <p:sp>
        <p:nvSpPr>
          <p:cNvPr id="8" name="Up Arrow 7"/>
          <p:cNvSpPr/>
          <p:nvPr/>
        </p:nvSpPr>
        <p:spPr>
          <a:xfrm>
            <a:off x="5310990" y="1758007"/>
            <a:ext cx="134874" cy="82159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7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43407" y="1522473"/>
            <a:ext cx="3602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Call “</a:t>
            </a:r>
            <a:r>
              <a:rPr lang="en-US" dirty="0" err="1"/>
              <a:t>fitdistr</a:t>
            </a:r>
            <a:r>
              <a:rPr lang="en-US" dirty="0"/>
              <a:t>” in R. For only a few distributions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10" y="2847702"/>
            <a:ext cx="6294665" cy="3596952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325880" y="4992624"/>
            <a:ext cx="5596128" cy="7406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8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MLE of incubation period distribution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9" y="2019873"/>
            <a:ext cx="8611061" cy="353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1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180E5C-8ABF-4360-A1EE-56C55319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Fit an epidemic </a:t>
            </a:r>
          </a:p>
        </p:txBody>
      </p:sp>
      <p:pic>
        <p:nvPicPr>
          <p:cNvPr id="9" name="Picture 8" descr="A screenshot of a map&#10;&#10;Description automatically generated">
            <a:extLst>
              <a:ext uri="{FF2B5EF4-FFF2-40B4-BE49-F238E27FC236}">
                <a16:creationId xmlns:a16="http://schemas.microsoft.com/office/drawing/2014/main" id="{B0B0632A-07F9-4A4B-B69C-3887BEA831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07" y="1621488"/>
            <a:ext cx="5432519" cy="52005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8F0F9F5-DA5E-4678-9D5C-7DAAF32421A0}"/>
              </a:ext>
            </a:extLst>
          </p:cNvPr>
          <p:cNvSpPr/>
          <p:nvPr/>
        </p:nvSpPr>
        <p:spPr>
          <a:xfrm>
            <a:off x="2518229" y="3429000"/>
            <a:ext cx="1182914" cy="180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3C82D8-160D-4BCA-9DAD-F399AC9EA564}"/>
              </a:ext>
            </a:extLst>
          </p:cNvPr>
          <p:cNvSpPr/>
          <p:nvPr/>
        </p:nvSpPr>
        <p:spPr>
          <a:xfrm>
            <a:off x="3323772" y="3225800"/>
            <a:ext cx="1182914" cy="1643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7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68CC691F-ADEE-4A97-9DA4-3099848392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854" y="1678433"/>
            <a:ext cx="5550806" cy="520293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C180E5C-8ABF-4360-A1EE-56C55319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Fit an epidemic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F0F9F5-DA5E-4678-9D5C-7DAAF32421A0}"/>
              </a:ext>
            </a:extLst>
          </p:cNvPr>
          <p:cNvSpPr/>
          <p:nvPr/>
        </p:nvSpPr>
        <p:spPr>
          <a:xfrm>
            <a:off x="2518229" y="3465285"/>
            <a:ext cx="1182914" cy="180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3C82D8-160D-4BCA-9DAD-F399AC9EA564}"/>
              </a:ext>
            </a:extLst>
          </p:cNvPr>
          <p:cNvSpPr/>
          <p:nvPr/>
        </p:nvSpPr>
        <p:spPr>
          <a:xfrm>
            <a:off x="3323772" y="3225800"/>
            <a:ext cx="1182914" cy="1643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189</Words>
  <Application>Microsoft Office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Maximum likelihood estimation</vt:lpstr>
      <vt:lpstr>Smallpox incubation period data</vt:lpstr>
      <vt:lpstr>Smallpox incubation period data</vt:lpstr>
      <vt:lpstr>Likelihood </vt:lpstr>
      <vt:lpstr>Maximum-likelihood estimation</vt:lpstr>
      <vt:lpstr>MLE using “fitdistr” in R</vt:lpstr>
      <vt:lpstr>MLE of incubation period distribution</vt:lpstr>
      <vt:lpstr>Fit an epidemic </vt:lpstr>
      <vt:lpstr>Fit an epidemic </vt:lpstr>
      <vt:lpstr>Define a likelihood function?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 Leung</dc:creator>
  <cp:lastModifiedBy>ksmleung</cp:lastModifiedBy>
  <cp:revision>36</cp:revision>
  <dcterms:created xsi:type="dcterms:W3CDTF">2018-02-05T02:33:06Z</dcterms:created>
  <dcterms:modified xsi:type="dcterms:W3CDTF">2019-08-13T00:07:05Z</dcterms:modified>
</cp:coreProperties>
</file>