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796" r:id="rId2"/>
  </p:sldMasterIdLst>
  <p:notesMasterIdLst>
    <p:notesMasterId r:id="rId20"/>
  </p:notesMasterIdLst>
  <p:sldIdLst>
    <p:sldId id="413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405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10961BB-C051-8A4D-8462-9B4E51132BD0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F515AE-CB05-8045-BB7E-C3B7D1B25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36A31-8B42-354E-8137-C5F0D739D4F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1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04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5086-1C2E-594D-A849-2AC6F47EC2CF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8D8C3-72A6-8349-899F-BE428543D12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9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7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6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8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15AE-CB05-8045-BB7E-C3B7D1B253E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4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43D5A-C4BC-FF49-9484-4C185A246313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BB00-28CF-447C-8AD6-1DC96FAD1295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FFF6-5DAC-4FCF-A912-3C89755871A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F7C9-04B2-42F1-9DA0-E155570CF95C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9F4-64F9-4F28-9775-836322A1385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875D-1496-4899-80DB-A2C8040DDEBF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069E-D0F1-4A3C-814B-3F48A8E016B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0FFF6-5DAC-4FCF-A912-3C89755871A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3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9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CFE-2682-4329-8ADD-4F9E03034B8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8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1F79-E73E-48A8-B8B4-76AC0DA1A75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0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C010-0B56-4A28-AD1E-E9B3CBA02C1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EE94-36F2-40AC-9643-3859FE90CF0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4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534-5DF7-453C-82C2-A1D30F2AC6C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16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34E1-CF90-47E6-B0C1-9429AB6A294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5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001-D8FC-4528-BF41-E20A4F74E2A7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4457-76E4-4226-B3A2-8029CAED1E3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25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9F4-64F9-4F28-9775-836322A1385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9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069E-D0F1-4A3C-814B-3F48A8E016B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3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1530-9C1F-4347-9DA0-1B999FBE22D3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CFE-2682-4329-8ADD-4F9E03034B84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A585-B856-4150-BA45-E6488A2334BA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1F79-E73E-48A8-B8B4-76AC0DA1A75D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6D4E-64D3-4177-8011-88460559A873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C010-0B56-4A28-AD1E-E9B3CBA02C1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0951-D5E6-41BA-AF04-AD9B5B40B84C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EE94-36F2-40AC-9643-3859FE90CF0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8BE6-74A1-4D73-AAD5-186954A99137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534-5DF7-453C-82C2-A1D30F2AC6C0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1CFB-8192-4EAC-B82A-E67756B507A0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34E1-CF90-47E6-B0C1-9429AB6A294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C51E-5141-44AF-B045-DBBA37AAFB26}" type="datetimeFigureOut">
              <a:rPr lang="zh-TW" altLang="en-US" smtClean="0"/>
              <a:pPr/>
              <a:t>2019/8/9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4457-76E4-4226-B3A2-8029CAED1E3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56AA-BFB9-4218-9740-A3B40C959E45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85A9-6A11-4C8F-838B-2B2C95E634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June 29, 2010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CEID 7th Annual Scientific Symposium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85A9-6A11-4C8F-838B-2B2C95E634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7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wu@hk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3609" y="692696"/>
            <a:ext cx="83590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Infectious disease modelling course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Cambria"/>
                <a:cs typeface="Cambria"/>
              </a:rPr>
              <a:t>Jointly </a:t>
            </a:r>
            <a:r>
              <a:rPr lang="en-US" sz="2000" dirty="0" err="1">
                <a:solidFill>
                  <a:prstClr val="black"/>
                </a:solidFill>
                <a:latin typeface="Cambria"/>
                <a:cs typeface="Cambria"/>
              </a:rPr>
              <a:t>organised</a:t>
            </a:r>
            <a:r>
              <a:rPr lang="en-US" sz="2000" dirty="0">
                <a:solidFill>
                  <a:prstClr val="black"/>
                </a:solidFill>
                <a:latin typeface="Cambria"/>
                <a:cs typeface="Cambria"/>
              </a:rPr>
              <a:t> by LSHTM, </a:t>
            </a:r>
            <a:r>
              <a:rPr lang="en-US" sz="2000" dirty="0" err="1">
                <a:solidFill>
                  <a:prstClr val="black"/>
                </a:solidFill>
                <a:latin typeface="Cambria"/>
                <a:cs typeface="Cambria"/>
              </a:rPr>
              <a:t>Fudan</a:t>
            </a:r>
            <a:r>
              <a:rPr lang="en-US" sz="2000" dirty="0">
                <a:solidFill>
                  <a:prstClr val="black"/>
                </a:solidFill>
                <a:latin typeface="Cambria"/>
                <a:cs typeface="Cambria"/>
              </a:rPr>
              <a:t> University and HKU under the auspices of NIHR EPIC, 12-14 August 2019</a:t>
            </a:r>
          </a:p>
          <a:p>
            <a:pPr lvl="0"/>
            <a:endParaRPr lang="en-US" sz="3600" dirty="0">
              <a:solidFill>
                <a:prstClr val="black"/>
              </a:solidFill>
              <a:latin typeface="Cambria"/>
              <a:cs typeface="Cambria"/>
            </a:endParaRPr>
          </a:p>
          <a:p>
            <a:pPr lvl="0"/>
            <a:endParaRPr lang="en-US" sz="2800" dirty="0">
              <a:solidFill>
                <a:prstClr val="black"/>
              </a:solidFill>
              <a:latin typeface="Cambria"/>
              <a:cs typeface="Cambria"/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ambria"/>
                <a:cs typeface="Cambria"/>
              </a:rPr>
              <a:t>Modeling Smallpox Interventions</a:t>
            </a:r>
          </a:p>
          <a:p>
            <a:pPr lvl="0" algn="ctr"/>
            <a:endParaRPr lang="en-US" sz="2800" dirty="0">
              <a:solidFill>
                <a:prstClr val="black"/>
              </a:solidFill>
              <a:latin typeface="Cambria"/>
              <a:cs typeface="Cambria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mbria"/>
              <a:cs typeface="Cambria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Cambria"/>
                <a:cs typeface="Cambria"/>
              </a:rPr>
              <a:t>Joseph 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Wu (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  <a:hlinkClick r:id="rId3"/>
              </a:rPr>
              <a:t>joewu@hku.hk</a:t>
            </a:r>
            <a:r>
              <a:rPr lang="en-US" sz="2400" dirty="0">
                <a:solidFill>
                  <a:prstClr val="black"/>
                </a:solidFill>
                <a:latin typeface="Cambria"/>
                <a:cs typeface="Cambria"/>
              </a:rPr>
              <a:t>)</a:t>
            </a:r>
          </a:p>
        </p:txBody>
      </p:sp>
      <p:pic>
        <p:nvPicPr>
          <p:cNvPr id="5" name="Picture 2" descr="C:\Users\joewu\Desktop\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48703"/>
            <a:ext cx="51689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90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Efficacy of quarantine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196975"/>
            <a:ext cx="8578850" cy="5111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Increasing </a:t>
            </a:r>
            <a:r>
              <a:rPr lang="en-GB" dirty="0"/>
              <a:t>quarantine rates reduces the number of deaths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/>
              <a:t>Model could be used to look at resource constraints, cost-effectiveness (number quarantined per case averted) etc.</a:t>
            </a:r>
          </a:p>
        </p:txBody>
      </p:sp>
      <p:pic>
        <p:nvPicPr>
          <p:cNvPr id="70662" name="Picture 6" descr="BasicSEIR_Q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1676400"/>
            <a:ext cx="4724400" cy="38862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444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and benefit </a:t>
            </a:r>
            <a:r>
              <a:rPr lang="en-GB" dirty="0"/>
              <a:t>of quarantine</a:t>
            </a:r>
          </a:p>
        </p:txBody>
      </p:sp>
      <p:pic>
        <p:nvPicPr>
          <p:cNvPr id="72709" name="Picture 5" descr="thet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2087562"/>
            <a:ext cx="5522913" cy="4541838"/>
          </a:xfrm>
          <a:noFill/>
          <a:ln/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14401" y="914400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Person-day quarantined: If </a:t>
            </a:r>
            <a:r>
              <a:rPr lang="en-US" sz="2000" i="1" dirty="0" err="1" smtClean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r>
              <a:rPr lang="en-US" sz="2000" i="1" baseline="-25000" dirty="0" err="1" smtClean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 people are quarantined on day </a:t>
            </a:r>
            <a:r>
              <a:rPr lang="en-US" sz="2000" i="1" dirty="0" err="1" smtClean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, then 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the person-day quarantined on day </a:t>
            </a:r>
            <a:r>
              <a:rPr lang="en-US" sz="2000" i="1" dirty="0" smtClean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 is </a:t>
            </a:r>
            <a:r>
              <a:rPr lang="en-US" sz="2000" i="1" dirty="0" err="1" smtClean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r>
              <a:rPr lang="en-US" sz="2000" i="1" baseline="-25000" dirty="0" err="1" smtClean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r>
              <a:rPr lang="en-US" sz="2000" dirty="0" err="1" smtClean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 The total person-day quarantined from day 1 and day </a:t>
            </a:r>
            <a:r>
              <a:rPr lang="en-US" sz="2000" i="1" dirty="0" smtClean="0">
                <a:solidFill>
                  <a:prstClr val="black"/>
                </a:solidFill>
                <a:latin typeface="Cambria"/>
                <a:cs typeface="Cambria"/>
              </a:rPr>
              <a:t>n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 is then </a:t>
            </a:r>
            <a:r>
              <a:rPr lang="en-US" sz="2000" i="1" smtClean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r>
              <a:rPr lang="en-US" sz="2000" baseline="-25000" smtClean="0">
                <a:solidFill>
                  <a:prstClr val="black"/>
                </a:solidFill>
                <a:latin typeface="Cambria"/>
                <a:cs typeface="Cambria"/>
              </a:rPr>
              <a:t>1</a:t>
            </a:r>
            <a:r>
              <a:rPr lang="en-US" sz="2000" smtClean="0">
                <a:solidFill>
                  <a:prstClr val="black"/>
                </a:solidFill>
                <a:latin typeface="Cambria"/>
                <a:cs typeface="Cambria"/>
              </a:rPr>
              <a:t>+</a:t>
            </a:r>
            <a:r>
              <a:rPr lang="en-US" sz="2000" i="1" smtClean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r>
              <a:rPr lang="en-US" sz="2000" baseline="-25000" smtClean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r>
              <a:rPr lang="en-US" sz="2000" smtClean="0">
                <a:solidFill>
                  <a:prstClr val="black"/>
                </a:solidFill>
                <a:latin typeface="Cambria"/>
                <a:cs typeface="Cambria"/>
              </a:rPr>
              <a:t>+… +</a:t>
            </a:r>
            <a:r>
              <a:rPr lang="en-US" sz="2000" i="1" smtClean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r>
              <a:rPr lang="en-US" sz="2000" i="1" baseline="-25000" smtClean="0">
                <a:solidFill>
                  <a:prstClr val="black"/>
                </a:solidFill>
                <a:latin typeface="Cambria"/>
                <a:cs typeface="Cambria"/>
              </a:rPr>
              <a:t>n-</a:t>
            </a:r>
            <a:r>
              <a:rPr lang="en-US" sz="2000" baseline="-25000" smtClean="0">
                <a:solidFill>
                  <a:prstClr val="black"/>
                </a:solidFill>
                <a:latin typeface="Cambria"/>
                <a:cs typeface="Cambria"/>
              </a:rPr>
              <a:t>1</a:t>
            </a:r>
            <a:r>
              <a:rPr lang="en-US" sz="2000" smtClean="0">
                <a:solidFill>
                  <a:prstClr val="black"/>
                </a:solidFill>
                <a:latin typeface="Cambria"/>
                <a:cs typeface="Cambria"/>
              </a:rPr>
              <a:t>+</a:t>
            </a:r>
            <a:r>
              <a:rPr lang="en-US" sz="2000" i="1" smtClean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r>
              <a:rPr lang="en-US" sz="2000" i="1" baseline="-25000" smtClean="0">
                <a:solidFill>
                  <a:prstClr val="black"/>
                </a:solidFill>
                <a:latin typeface="Cambria"/>
                <a:cs typeface="Cambria"/>
              </a:rPr>
              <a:t>n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lang="en-US" sz="2000" i="1" dirty="0" smtClean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3352800"/>
            <a:ext cx="9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/>
                <a:cs typeface="Cambria"/>
              </a:rPr>
              <a:t>Day 365</a:t>
            </a:r>
            <a:endParaRPr lang="en-US" dirty="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606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356992"/>
            <a:ext cx="8229600" cy="2590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dirty="0" smtClean="0"/>
          </a:p>
          <a:p>
            <a:r>
              <a:rPr lang="en-US" sz="2000" i="1" dirty="0" err="1" smtClean="0"/>
              <a:t>ρ</a:t>
            </a:r>
            <a:r>
              <a:rPr lang="en-US" sz="2000" dirty="0" smtClean="0"/>
              <a:t> = proportion of contacts that are traced</a:t>
            </a:r>
          </a:p>
          <a:p>
            <a:r>
              <a:rPr lang="en-US" sz="2000" i="1" dirty="0" smtClean="0"/>
              <a:t>χ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rate of release from quarantine for uninfected contacts = 1/(mean duration of quarantine for contacts)</a:t>
            </a:r>
          </a:p>
          <a:p>
            <a:r>
              <a:rPr lang="en-US" sz="2000" i="1" dirty="0" smtClean="0"/>
              <a:t>E</a:t>
            </a:r>
            <a:r>
              <a:rPr lang="en-US" sz="2000" i="1" baseline="-25000" dirty="0" smtClean="0"/>
              <a:t>n</a:t>
            </a:r>
            <a:r>
              <a:rPr lang="en-US" sz="2000" dirty="0" smtClean="0"/>
              <a:t> = number of contacts who are untraced but latent</a:t>
            </a:r>
          </a:p>
          <a:p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= number of contacts who are traced and latent</a:t>
            </a:r>
          </a:p>
          <a:p>
            <a:r>
              <a:rPr lang="en-US" sz="2000" dirty="0" err="1" smtClean="0"/>
              <a:t>C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= number of contacts who traced but uninfected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Quarantining contacts of infectious persons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>
          <a:xfrm>
            <a:off x="6553200" y="6140326"/>
            <a:ext cx="2133600" cy="365125"/>
          </a:xfrm>
        </p:spPr>
        <p:txBody>
          <a:bodyPr/>
          <a:lstStyle/>
          <a:p>
            <a:fld id="{55AED3EB-4108-40F5-B4AA-CF7CE71B7E39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altLang="zh-TW" sz="1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5066" y="2438400"/>
            <a:ext cx="37153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2057400"/>
            <a:ext cx="47241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ρλ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0" y="1459468"/>
            <a:ext cx="88786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1−ρ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8600" y="1828800"/>
            <a:ext cx="114811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ρβ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φ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200" y="1992868"/>
            <a:ext cx="49686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Cambria"/>
                <a:cs typeface="Cambria"/>
              </a:rPr>
              <a:t>θα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07142" y="1459468"/>
            <a:ext cx="91285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430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812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194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52" name="Straight Arrow Connector 51"/>
          <p:cNvCxnSpPr>
            <a:stCxn id="48" idx="3"/>
            <a:endCxn id="49" idx="1"/>
          </p:cNvCxnSpPr>
          <p:nvPr/>
        </p:nvCxnSpPr>
        <p:spPr>
          <a:xfrm>
            <a:off x="6858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>
          <a:xfrm>
            <a:off x="15240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51" idx="1"/>
          </p:cNvCxnSpPr>
          <p:nvPr/>
        </p:nvCxnSpPr>
        <p:spPr>
          <a:xfrm>
            <a:off x="23622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2000" y="1447800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00200" y="1447800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419413" y="1447800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92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48400" y="1230868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5438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820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67" name="Straight Arrow Connector 66"/>
          <p:cNvCxnSpPr>
            <a:stCxn id="60" idx="3"/>
            <a:endCxn id="63" idx="1"/>
          </p:cNvCxnSpPr>
          <p:nvPr/>
        </p:nvCxnSpPr>
        <p:spPr>
          <a:xfrm>
            <a:off x="5410200" y="1421368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65" idx="1"/>
          </p:cNvCxnSpPr>
          <p:nvPr/>
        </p:nvCxnSpPr>
        <p:spPr>
          <a:xfrm>
            <a:off x="6705600" y="1421368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3"/>
            <a:endCxn id="66" idx="1"/>
          </p:cNvCxnSpPr>
          <p:nvPr/>
        </p:nvCxnSpPr>
        <p:spPr>
          <a:xfrm>
            <a:off x="7924800" y="14213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82013" y="1459468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39000" y="21336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72" name="Straight Arrow Connector 71"/>
          <p:cNvCxnSpPr>
            <a:stCxn id="63" idx="2"/>
            <a:endCxn id="71" idx="1"/>
          </p:cNvCxnSpPr>
          <p:nvPr/>
        </p:nvCxnSpPr>
        <p:spPr>
          <a:xfrm rot="16200000" flipH="1">
            <a:off x="6501884" y="1586984"/>
            <a:ext cx="712232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</p:cNvCxnSpPr>
          <p:nvPr/>
        </p:nvCxnSpPr>
        <p:spPr>
          <a:xfrm flipV="1">
            <a:off x="7620000" y="1611868"/>
            <a:ext cx="952500" cy="7122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29600" y="1905000"/>
            <a:ext cx="40350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3657600" y="1219200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4495800" y="2209800"/>
            <a:ext cx="1219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4725194" y="2209800"/>
            <a:ext cx="1218406" cy="794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200" y="2221468"/>
            <a:ext cx="40350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1</a:t>
            </a:r>
            <a:endParaRPr lang="en-US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72200" y="2819400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 rot="16200000" flipH="1">
            <a:off x="5086350" y="1924050"/>
            <a:ext cx="1409700" cy="762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3"/>
            <a:endCxn id="71" idx="2"/>
          </p:cNvCxnSpPr>
          <p:nvPr/>
        </p:nvCxnSpPr>
        <p:spPr>
          <a:xfrm flipV="1">
            <a:off x="6629400" y="2514600"/>
            <a:ext cx="800100" cy="4953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715066" y="2438400"/>
            <a:ext cx="37153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67400" y="2057400"/>
            <a:ext cx="47241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ρλ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0200" y="1459468"/>
            <a:ext cx="88786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1−ρ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8600" y="1828800"/>
            <a:ext cx="114811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ρβ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φ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Quarantining contacts of infectious persons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992868"/>
            <a:ext cx="49686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Cambria"/>
                <a:cs typeface="Cambria"/>
              </a:rPr>
              <a:t>θα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7142" y="1459468"/>
            <a:ext cx="91285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858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15240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3622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1447800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447800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9413" y="1447800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1230868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20" name="Straight Arrow Connector 19"/>
          <p:cNvCxnSpPr>
            <a:stCxn id="16" idx="3"/>
            <a:endCxn id="17" idx="1"/>
          </p:cNvCxnSpPr>
          <p:nvPr/>
        </p:nvCxnSpPr>
        <p:spPr>
          <a:xfrm>
            <a:off x="5410200" y="1421368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6705600" y="1421368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>
            <a:off x="7924800" y="14213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82013" y="1459468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21336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>
            <a:stCxn id="17" idx="2"/>
            <a:endCxn id="25" idx="1"/>
          </p:cNvCxnSpPr>
          <p:nvPr/>
        </p:nvCxnSpPr>
        <p:spPr>
          <a:xfrm rot="16200000" flipH="1">
            <a:off x="6501884" y="1586984"/>
            <a:ext cx="712232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7620000" y="1611868"/>
            <a:ext cx="952500" cy="7122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29600" y="1905000"/>
            <a:ext cx="40350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657600" y="1219200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4495800" y="2209800"/>
            <a:ext cx="1219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725194" y="2209800"/>
            <a:ext cx="1218406" cy="794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10200" y="2221468"/>
            <a:ext cx="40350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1</a:t>
            </a:r>
            <a:endParaRPr lang="en-US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72200" y="2819400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 rot="16200000" flipH="1">
            <a:off x="5086350" y="1924050"/>
            <a:ext cx="1409700" cy="7620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25" idx="2"/>
          </p:cNvCxnSpPr>
          <p:nvPr/>
        </p:nvCxnSpPr>
        <p:spPr>
          <a:xfrm flipV="1">
            <a:off x="6629400" y="2514600"/>
            <a:ext cx="800100" cy="495300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5800" y="3403600"/>
          <a:ext cx="7693025" cy="308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8" name="Equation" r:id="rId4" imgW="5829300" imgH="2336800" progId="Equation.DSMT4">
                  <p:embed/>
                </p:oleObj>
              </mc:Choice>
              <mc:Fallback>
                <p:oleObj name="Equation" r:id="rId4" imgW="5829300" imgH="233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03600"/>
                        <a:ext cx="7693025" cy="308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Impact </a:t>
            </a:r>
            <a:r>
              <a:rPr lang="en-GB" dirty="0"/>
              <a:t>of contact tracing</a:t>
            </a:r>
            <a:r>
              <a:rPr lang="en-GB" dirty="0" smtClean="0"/>
              <a:t> and </a:t>
            </a:r>
            <a:r>
              <a:rPr lang="en-GB" dirty="0"/>
              <a:t>quarantine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124200" y="1295400"/>
            <a:ext cx="35336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θ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 = </a:t>
            </a:r>
            <a:r>
              <a:rPr lang="en-US" sz="2000" dirty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0.4 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(</a:t>
            </a:r>
            <a:r>
              <a:rPr lang="en-US" sz="2000" i="1" dirty="0" err="1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θ</a:t>
            </a:r>
            <a:r>
              <a:rPr lang="en-US" sz="2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= 0.95 in the article)</a:t>
            </a:r>
          </a:p>
        </p:txBody>
      </p:sp>
      <p:pic>
        <p:nvPicPr>
          <p:cNvPr id="76808" name="Picture 8" descr="rh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7400" y="1752600"/>
            <a:ext cx="5483225" cy="45085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88020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334000" y="2373868"/>
            <a:ext cx="9906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(1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−ε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)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20191" y="2362200"/>
            <a:ext cx="94740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α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)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28389" y="1764268"/>
            <a:ext cx="47241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ρλ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0200" y="990600"/>
            <a:ext cx="88786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1−ρ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8600" y="1828800"/>
            <a:ext cx="114811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ρβ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φ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Vaccinating contacts of infectious persons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992868"/>
            <a:ext cx="49686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Cambria"/>
                <a:cs typeface="Cambria"/>
              </a:rPr>
              <a:t>θα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7142" y="1459468"/>
            <a:ext cx="91285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858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15240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3622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1447800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447800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9413" y="1447800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1230868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20" name="Straight Arrow Connector 19"/>
          <p:cNvCxnSpPr>
            <a:stCxn id="16" idx="3"/>
            <a:endCxn id="17" idx="1"/>
          </p:cNvCxnSpPr>
          <p:nvPr/>
        </p:nvCxnSpPr>
        <p:spPr>
          <a:xfrm>
            <a:off x="5410200" y="1421368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6705600" y="1421368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>
            <a:off x="7924800" y="14213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82013" y="1459468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7600" y="21336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>
            <a:stCxn id="17" idx="2"/>
            <a:endCxn id="25" idx="1"/>
          </p:cNvCxnSpPr>
          <p:nvPr/>
        </p:nvCxnSpPr>
        <p:spPr>
          <a:xfrm rot="16200000" flipH="1">
            <a:off x="6616184" y="1472684"/>
            <a:ext cx="712232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  <a:endCxn id="19" idx="2"/>
          </p:cNvCxnSpPr>
          <p:nvPr/>
        </p:nvCxnSpPr>
        <p:spPr>
          <a:xfrm flipV="1">
            <a:off x="7848600" y="1611868"/>
            <a:ext cx="723900" cy="7122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59499" y="1905000"/>
            <a:ext cx="40350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657600" y="1219200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4495800" y="2209800"/>
            <a:ext cx="1219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725194" y="2209800"/>
            <a:ext cx="1218406" cy="794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77000" y="2819400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59" name="Straight Arrow Connector 58"/>
          <p:cNvCxnSpPr>
            <a:stCxn id="16" idx="3"/>
          </p:cNvCxnSpPr>
          <p:nvPr/>
        </p:nvCxnSpPr>
        <p:spPr>
          <a:xfrm>
            <a:off x="5410200" y="1421368"/>
            <a:ext cx="1143000" cy="139803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3429000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  <a:latin typeface="Cambria"/>
                <a:cs typeface="Cambria"/>
              </a:rPr>
              <a:t>V</a:t>
            </a:r>
            <a:endParaRPr lang="en-US" i="1" baseline="-25000" dirty="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ambria"/>
              <a:cs typeface="Cambria"/>
            </a:endParaRPr>
          </a:p>
        </p:txBody>
      </p:sp>
      <p:cxnSp>
        <p:nvCxnSpPr>
          <p:cNvPr id="43" name="Straight Arrow Connector 42"/>
          <p:cNvCxnSpPr>
            <a:stCxn id="57" idx="3"/>
            <a:endCxn id="40" idx="0"/>
          </p:cNvCxnSpPr>
          <p:nvPr/>
        </p:nvCxnSpPr>
        <p:spPr>
          <a:xfrm>
            <a:off x="6934200" y="3009900"/>
            <a:ext cx="990600" cy="419100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88515" y="2831068"/>
            <a:ext cx="58868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2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5915" y="3352800"/>
            <a:ext cx="58868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cxnSp>
        <p:nvCxnSpPr>
          <p:cNvPr id="47" name="Straight Arrow Connector 46"/>
          <p:cNvCxnSpPr>
            <a:stCxn id="30" idx="2"/>
            <a:endCxn id="40" idx="1"/>
          </p:cNvCxnSpPr>
          <p:nvPr/>
        </p:nvCxnSpPr>
        <p:spPr>
          <a:xfrm rot="16200000" flipH="1">
            <a:off x="6248400" y="2171700"/>
            <a:ext cx="419100" cy="2476500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25" idx="2"/>
          </p:cNvCxnSpPr>
          <p:nvPr/>
        </p:nvCxnSpPr>
        <p:spPr>
          <a:xfrm flipV="1">
            <a:off x="6934200" y="2514600"/>
            <a:ext cx="723900" cy="495300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" y="4648200"/>
            <a:ext cx="7863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 i="1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ε</a:t>
            </a:r>
            <a:r>
              <a:rPr lang="en-GB" sz="2000" baseline="-25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1</a:t>
            </a:r>
            <a:r>
              <a:rPr lang="en-GB" sz="2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 = vaccine efficacy in uninfected (probability of complete protection)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ε</a:t>
            </a:r>
            <a:r>
              <a:rPr lang="en-GB" sz="2000" baseline="-25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2</a:t>
            </a:r>
            <a:r>
              <a:rPr lang="en-GB" sz="2000" dirty="0" smtClean="0">
                <a:solidFill>
                  <a:prstClr val="black"/>
                </a:solidFill>
                <a:latin typeface="Cambria"/>
                <a:cs typeface="Cambria"/>
                <a:sym typeface="Symbol" charset="2"/>
              </a:rPr>
              <a:t> = vaccine efficacy in infected (probability of complete protection)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334000" y="2373868"/>
            <a:ext cx="9906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(1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−ε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)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61938" y="2695575"/>
          <a:ext cx="7185025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2" name="Equation" r:id="rId4" imgW="6489700" imgH="3492500" progId="Equation.DSMT4">
                  <p:embed/>
                </p:oleObj>
              </mc:Choice>
              <mc:Fallback>
                <p:oleObj name="Equation" r:id="rId4" imgW="6489700" imgH="349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695575"/>
                        <a:ext cx="7185025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520191" y="2362200"/>
            <a:ext cx="94740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α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)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28389" y="1764268"/>
            <a:ext cx="47241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ρλ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0200" y="990600"/>
            <a:ext cx="88786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1−ρ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8600" y="1828800"/>
            <a:ext cx="1148114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ρβ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φ</a:t>
            </a:r>
            <a:r>
              <a:rPr lang="en-US" dirty="0" smtClean="0">
                <a:solidFill>
                  <a:srgbClr val="0000FF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Vaccinating contacts of infectious persons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992868"/>
            <a:ext cx="49686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Cambria"/>
                <a:cs typeface="Cambria"/>
              </a:rPr>
              <a:t>θα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7142" y="1459468"/>
            <a:ext cx="91285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12192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858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15240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362200" y="14097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1447800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447800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19413" y="1447800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1230868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smtClean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0" y="12308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20" name="Straight Arrow Connector 19"/>
          <p:cNvCxnSpPr>
            <a:stCxn id="16" idx="3"/>
            <a:endCxn id="17" idx="1"/>
          </p:cNvCxnSpPr>
          <p:nvPr/>
        </p:nvCxnSpPr>
        <p:spPr>
          <a:xfrm>
            <a:off x="5410200" y="1421368"/>
            <a:ext cx="838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6705600" y="1421368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>
            <a:off x="7924800" y="14213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82013" y="1459468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7600" y="21336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>
            <a:stCxn id="17" idx="2"/>
            <a:endCxn id="25" idx="1"/>
          </p:cNvCxnSpPr>
          <p:nvPr/>
        </p:nvCxnSpPr>
        <p:spPr>
          <a:xfrm rot="16200000" flipH="1">
            <a:off x="6616184" y="1472684"/>
            <a:ext cx="712232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  <a:endCxn id="19" idx="2"/>
          </p:cNvCxnSpPr>
          <p:nvPr/>
        </p:nvCxnSpPr>
        <p:spPr>
          <a:xfrm flipV="1">
            <a:off x="7848600" y="1611868"/>
            <a:ext cx="723900" cy="7122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59499" y="1905000"/>
            <a:ext cx="403501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657600" y="1219200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9200" y="2819400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4495800" y="2209800"/>
            <a:ext cx="1219200" cy="158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725194" y="2209800"/>
            <a:ext cx="1218406" cy="794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477000" y="2819400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lang="en-US" i="1" baseline="-25000" dirty="0" err="1" smtClean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endParaRPr lang="en-US" i="1" baseline="-25000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cxnSp>
        <p:nvCxnSpPr>
          <p:cNvPr id="59" name="Straight Arrow Connector 58"/>
          <p:cNvCxnSpPr>
            <a:stCxn id="16" idx="3"/>
          </p:cNvCxnSpPr>
          <p:nvPr/>
        </p:nvCxnSpPr>
        <p:spPr>
          <a:xfrm>
            <a:off x="5410200" y="1421368"/>
            <a:ext cx="1143000" cy="139803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96200" y="3429000"/>
            <a:ext cx="4572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n>
                  <a:solidFill>
                    <a:srgbClr val="008000"/>
                  </a:solidFill>
                </a:ln>
                <a:solidFill>
                  <a:srgbClr val="008000"/>
                </a:solidFill>
                <a:latin typeface="Cambria"/>
                <a:cs typeface="Cambria"/>
              </a:rPr>
              <a:t>V</a:t>
            </a:r>
            <a:endParaRPr lang="en-US" i="1" baseline="-25000" dirty="0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ambria"/>
              <a:cs typeface="Cambria"/>
            </a:endParaRPr>
          </a:p>
        </p:txBody>
      </p:sp>
      <p:cxnSp>
        <p:nvCxnSpPr>
          <p:cNvPr id="43" name="Straight Arrow Connector 42"/>
          <p:cNvCxnSpPr>
            <a:stCxn id="57" idx="3"/>
            <a:endCxn id="40" idx="0"/>
          </p:cNvCxnSpPr>
          <p:nvPr/>
        </p:nvCxnSpPr>
        <p:spPr>
          <a:xfrm>
            <a:off x="6934200" y="3009900"/>
            <a:ext cx="990600" cy="419100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488515" y="2831068"/>
            <a:ext cx="58868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2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5915" y="3352800"/>
            <a:ext cx="588685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χ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r>
              <a:rPr lang="en-US" i="1" dirty="0" smtClean="0">
                <a:solidFill>
                  <a:srgbClr val="008000"/>
                </a:solidFill>
                <a:latin typeface="Cambria"/>
                <a:cs typeface="Cambria"/>
              </a:rPr>
              <a:t>ε</a:t>
            </a:r>
            <a:r>
              <a:rPr lang="en-US" baseline="-25000" dirty="0" smtClean="0">
                <a:solidFill>
                  <a:srgbClr val="008000"/>
                </a:solidFill>
                <a:latin typeface="Cambria"/>
                <a:cs typeface="Cambria"/>
              </a:rPr>
              <a:t>1</a:t>
            </a:r>
            <a:endParaRPr lang="en-US" dirty="0">
              <a:solidFill>
                <a:srgbClr val="008000"/>
              </a:solidFill>
              <a:latin typeface="Cambria"/>
              <a:cs typeface="Cambria"/>
            </a:endParaRPr>
          </a:p>
        </p:txBody>
      </p:sp>
      <p:cxnSp>
        <p:nvCxnSpPr>
          <p:cNvPr id="47" name="Straight Arrow Connector 46"/>
          <p:cNvCxnSpPr>
            <a:stCxn id="30" idx="2"/>
            <a:endCxn id="40" idx="1"/>
          </p:cNvCxnSpPr>
          <p:nvPr/>
        </p:nvCxnSpPr>
        <p:spPr>
          <a:xfrm rot="16200000" flipH="1">
            <a:off x="6248400" y="2171700"/>
            <a:ext cx="419100" cy="2476500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25" idx="2"/>
          </p:cNvCxnSpPr>
          <p:nvPr/>
        </p:nvCxnSpPr>
        <p:spPr>
          <a:xfrm flipV="1">
            <a:off x="6934200" y="2514600"/>
            <a:ext cx="723900" cy="495300"/>
          </a:xfrm>
          <a:prstGeom prst="straightConnector1">
            <a:avLst/>
          </a:prstGeom>
          <a:ln>
            <a:solidFill>
              <a:srgbClr val="008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000" dirty="0" err="1" smtClean="0">
                <a:ea typeface="Tahoma" pitchFamily="34" charset="0"/>
                <a:cs typeface="Tahoma" pitchFamily="34" charset="0"/>
              </a:rPr>
              <a:t>Panagiotopoulos</a:t>
            </a:r>
            <a:r>
              <a:rPr lang="en-GB" sz="2000" dirty="0">
                <a:ea typeface="Tahoma" pitchFamily="34" charset="0"/>
                <a:cs typeface="Tahoma" pitchFamily="34" charset="0"/>
              </a:rPr>
              <a:t>, T. et al., 1999. Increase in congenital rubella occurrence after immunisation in Greece: retrospective survey and systematic review. </a:t>
            </a:r>
            <a:r>
              <a:rPr lang="en-GB" sz="2000" i="1" dirty="0">
                <a:ea typeface="Tahoma" pitchFamily="34" charset="0"/>
                <a:cs typeface="Tahoma" pitchFamily="34" charset="0"/>
              </a:rPr>
              <a:t>BMJ (Clinical research ed.)</a:t>
            </a:r>
            <a:r>
              <a:rPr lang="en-GB" sz="2000" dirty="0">
                <a:ea typeface="Tahoma" pitchFamily="34" charset="0"/>
                <a:cs typeface="Tahoma" pitchFamily="34" charset="0"/>
              </a:rPr>
              <a:t>,  319(7223), pp.1462-7.</a:t>
            </a:r>
          </a:p>
          <a:p>
            <a:pPr>
              <a:defRPr/>
            </a:pPr>
            <a:r>
              <a:rPr lang="en-GB" sz="2000" dirty="0" err="1">
                <a:ea typeface="Tahoma" pitchFamily="34" charset="0"/>
                <a:cs typeface="Tahoma" pitchFamily="34" charset="0"/>
              </a:rPr>
              <a:t>Vynnycky</a:t>
            </a:r>
            <a:r>
              <a:rPr lang="en-GB" sz="2000" dirty="0">
                <a:ea typeface="Tahoma" pitchFamily="34" charset="0"/>
                <a:cs typeface="Tahoma" pitchFamily="34" charset="0"/>
              </a:rPr>
              <a:t>, E., Gay, N. J., &amp; </a:t>
            </a:r>
            <a:r>
              <a:rPr lang="en-GB" sz="2000" dirty="0" err="1">
                <a:ea typeface="Tahoma" pitchFamily="34" charset="0"/>
                <a:cs typeface="Tahoma" pitchFamily="34" charset="0"/>
              </a:rPr>
              <a:t>Cutts</a:t>
            </a:r>
            <a:r>
              <a:rPr lang="en-GB" sz="2000" dirty="0">
                <a:ea typeface="Tahoma" pitchFamily="34" charset="0"/>
                <a:cs typeface="Tahoma" pitchFamily="34" charset="0"/>
              </a:rPr>
              <a:t>, F. (2003). The predicted impact of private sector MMR vaccination on the burden of Congenital Rubella Syndrome. </a:t>
            </a:r>
            <a:r>
              <a:rPr lang="en-GB" sz="2000" i="1" dirty="0">
                <a:ea typeface="Tahoma" pitchFamily="34" charset="0"/>
                <a:cs typeface="Tahoma" pitchFamily="34" charset="0"/>
              </a:rPr>
              <a:t>Vaccine</a:t>
            </a:r>
            <a:r>
              <a:rPr lang="en-GB" sz="2000" dirty="0">
                <a:ea typeface="Tahoma" pitchFamily="34" charset="0"/>
                <a:cs typeface="Tahoma" pitchFamily="34" charset="0"/>
              </a:rPr>
              <a:t>, </a:t>
            </a:r>
            <a:r>
              <a:rPr lang="en-GB" sz="2000" i="1" dirty="0">
                <a:ea typeface="Tahoma" pitchFamily="34" charset="0"/>
                <a:cs typeface="Tahoma" pitchFamily="34" charset="0"/>
              </a:rPr>
              <a:t>21</a:t>
            </a:r>
            <a:r>
              <a:rPr lang="en-GB" sz="2000" dirty="0">
                <a:ea typeface="Tahoma" pitchFamily="34" charset="0"/>
                <a:cs typeface="Tahoma" pitchFamily="34" charset="0"/>
              </a:rPr>
              <a:t>(21-22), 2708-2719. </a:t>
            </a:r>
          </a:p>
          <a:p>
            <a:r>
              <a:rPr lang="en-US" sz="2000" dirty="0" err="1"/>
              <a:t>Gani</a:t>
            </a:r>
            <a:r>
              <a:rPr lang="en-US" sz="2000" dirty="0"/>
              <a:t> R, Leach S (2001) Transmission potential of smallpox in contemporary populations. Nature 414: 748-751.</a:t>
            </a:r>
          </a:p>
          <a:p>
            <a:pPr lvl="0">
              <a:lnSpc>
                <a:spcPct val="120000"/>
              </a:lnSpc>
            </a:pPr>
            <a:endParaRPr lang="en-US" altLang="zh-HK" sz="2000" dirty="0"/>
          </a:p>
        </p:txBody>
      </p:sp>
    </p:spTree>
    <p:extLst>
      <p:ext uri="{BB962C8B-B14F-4D97-AF65-F5344CB8AC3E}">
        <p14:creationId xmlns:p14="http://schemas.microsoft.com/office/powerpoint/2010/main" val="31681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4450" name="Picture 2" descr="Smallpox lesio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92289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87" y="1340768"/>
            <a:ext cx="3514045" cy="4107433"/>
          </a:xfrm>
          <a:prstGeom prst="rect">
            <a:avLst/>
          </a:prstGeom>
        </p:spPr>
      </p:pic>
      <p:pic>
        <p:nvPicPr>
          <p:cNvPr id="7" name="Picture 6" descr="gan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692696"/>
            <a:ext cx="4862984" cy="1752600"/>
          </a:xfrm>
          <a:prstGeom prst="rect">
            <a:avLst/>
          </a:prstGeom>
        </p:spPr>
      </p:pic>
      <p:pic>
        <p:nvPicPr>
          <p:cNvPr id="8" name="Picture 7" descr="gani 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520" y="2512117"/>
            <a:ext cx="3594100" cy="268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95732" y="5517232"/>
            <a:ext cx="3518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Cambria" panose="02040503050406030204" pitchFamily="18" charset="0"/>
              </a:rPr>
              <a:t>The official 1979 declaration </a:t>
            </a:r>
            <a:r>
              <a:rPr lang="en-US" i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that</a:t>
            </a:r>
          </a:p>
          <a:p>
            <a:r>
              <a:rPr lang="en-US" i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"smallpox </a:t>
            </a:r>
            <a:r>
              <a:rPr lang="en-US" i="1" dirty="0">
                <a:solidFill>
                  <a:prstClr val="black"/>
                </a:solidFill>
                <a:latin typeface="Cambria" panose="02040503050406030204" pitchFamily="18" charset="0"/>
              </a:rPr>
              <a:t>has been </a:t>
            </a:r>
            <a:r>
              <a:rPr lang="en-US" i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eradicated</a:t>
            </a:r>
          </a:p>
          <a:p>
            <a:r>
              <a:rPr lang="en-US" i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from </a:t>
            </a:r>
            <a:r>
              <a:rPr lang="en-US" i="1" dirty="0">
                <a:solidFill>
                  <a:prstClr val="black"/>
                </a:solidFill>
                <a:latin typeface="Cambria" panose="02040503050406030204" pitchFamily="18" charset="0"/>
              </a:rPr>
              <a:t>the </a:t>
            </a:r>
            <a:r>
              <a:rPr lang="en-US" i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world“</a:t>
            </a:r>
            <a:endParaRPr 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tutorial</a:t>
            </a:r>
            <a:endParaRPr lang="en-US" dirty="0"/>
          </a:p>
        </p:txBody>
      </p:sp>
      <p:pic>
        <p:nvPicPr>
          <p:cNvPr id="4" name="Content Placeholder 3" descr="gani equation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2572" b="-42572"/>
          <a:stretch>
            <a:fillRect/>
          </a:stretch>
        </p:blipFill>
        <p:spPr>
          <a:xfrm>
            <a:off x="683568" y="836712"/>
            <a:ext cx="8134908" cy="5423272"/>
          </a:xfrm>
        </p:spPr>
      </p:pic>
      <p:sp>
        <p:nvSpPr>
          <p:cNvPr id="7" name="TextBox 6"/>
          <p:cNvSpPr txBox="1"/>
          <p:nvPr/>
        </p:nvSpPr>
        <p:spPr>
          <a:xfrm>
            <a:off x="1294744" y="1300118"/>
            <a:ext cx="658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We will build this model one step at a time starting from the basics.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758"/>
            <a:ext cx="8229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Transmission history</a:t>
            </a:r>
            <a:r>
              <a:rPr lang="en-GB" sz="2800" dirty="0" smtClean="0"/>
              <a:t> </a:t>
            </a:r>
            <a:endParaRPr lang="en-US" sz="28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6936"/>
            <a:ext cx="8229600" cy="5486400"/>
          </a:xfrm>
        </p:spPr>
        <p:txBody>
          <a:bodyPr>
            <a:normAutofit/>
          </a:bodyPr>
          <a:lstStyle/>
          <a:p>
            <a:r>
              <a:rPr lang="en-GB" dirty="0"/>
              <a:t>Transmission routes of smallpox:</a:t>
            </a:r>
          </a:p>
          <a:p>
            <a:pPr lvl="1"/>
            <a:r>
              <a:rPr lang="en-GB" sz="2200" dirty="0"/>
              <a:t>Primary route of transmission is through direct face-to-face contact with an infected individual</a:t>
            </a:r>
          </a:p>
          <a:p>
            <a:pPr lvl="1"/>
            <a:r>
              <a:rPr lang="en-GB" sz="2200" dirty="0"/>
              <a:t>Historically most cases were in children -  long duration of immunity following exposure (estimates up to 20 years or more) although opinions </a:t>
            </a:r>
            <a:r>
              <a:rPr lang="en-GB" sz="2200" dirty="0" smtClean="0"/>
              <a:t>divided</a:t>
            </a:r>
          </a:p>
          <a:p>
            <a:r>
              <a:rPr lang="en-US" dirty="0" smtClean="0"/>
              <a:t>Natural </a:t>
            </a:r>
            <a:r>
              <a:rPr lang="en-US" dirty="0"/>
              <a:t>history of smallpox: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Straight Arrow Connector 20"/>
          <p:cNvCxnSpPr>
            <a:endCxn id="27" idx="0"/>
          </p:cNvCxnSpPr>
          <p:nvPr/>
        </p:nvCxnSpPr>
        <p:spPr>
          <a:xfrm rot="5400000">
            <a:off x="2076981" y="4447855"/>
            <a:ext cx="3095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640" y="3954542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Incubation period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1640" y="4602614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Fever (2-3 days)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1640" y="5229200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Rash (7 days)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5898758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Pustules (7 days)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1" name="Straight Arrow Connector 30"/>
          <p:cNvCxnSpPr>
            <a:stCxn id="27" idx="2"/>
            <a:endCxn id="29" idx="0"/>
          </p:cNvCxnSpPr>
          <p:nvPr/>
        </p:nvCxnSpPr>
        <p:spPr>
          <a:xfrm rot="5400000">
            <a:off x="2087724" y="5085184"/>
            <a:ext cx="288032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>
          <a:xfrm rot="5400000">
            <a:off x="2066238" y="5733256"/>
            <a:ext cx="3310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5877272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Scab lesions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3888" y="5229200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Death (20-30%)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144" y="5877272"/>
            <a:ext cx="1800200" cy="3385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Cambria" pitchFamily="18" charset="0"/>
              </a:rPr>
              <a:t>Recovery</a:t>
            </a:r>
            <a:endParaRPr lang="en-US" sz="1600" dirty="0">
              <a:solidFill>
                <a:prstClr val="black"/>
              </a:solidFill>
              <a:latin typeface="Cambria" pitchFamily="18" charset="0"/>
            </a:endParaRPr>
          </a:p>
        </p:txBody>
      </p:sp>
      <p:cxnSp>
        <p:nvCxnSpPr>
          <p:cNvPr id="32" name="Straight Arrow Connector 31"/>
          <p:cNvCxnSpPr>
            <a:stCxn id="30" idx="3"/>
            <a:endCxn id="24" idx="1"/>
          </p:cNvCxnSpPr>
          <p:nvPr/>
        </p:nvCxnSpPr>
        <p:spPr>
          <a:xfrm flipV="1">
            <a:off x="3131840" y="6046549"/>
            <a:ext cx="432048" cy="2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0"/>
            <a:endCxn id="25" idx="2"/>
          </p:cNvCxnSpPr>
          <p:nvPr/>
        </p:nvCxnSpPr>
        <p:spPr>
          <a:xfrm rot="5400000" flipH="1" flipV="1">
            <a:off x="4309229" y="5722513"/>
            <a:ext cx="3095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26" idx="1"/>
          </p:cNvCxnSpPr>
          <p:nvPr/>
        </p:nvCxnSpPr>
        <p:spPr>
          <a:xfrm>
            <a:off x="5364088" y="6046549"/>
            <a:ext cx="5040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86400"/>
          </a:xfrm>
        </p:spPr>
        <p:txBody>
          <a:bodyPr/>
          <a:lstStyle/>
          <a:p>
            <a:r>
              <a:rPr lang="en-US" sz="2200" i="1" dirty="0" err="1" smtClean="0"/>
              <a:t>λ</a:t>
            </a:r>
            <a:r>
              <a:rPr lang="en-US" sz="2200" dirty="0" smtClean="0"/>
              <a:t> = force of infection = </a:t>
            </a:r>
            <a:r>
              <a:rPr lang="en-US" sz="2200" i="1" dirty="0" err="1" smtClean="0"/>
              <a:t>βφI</a:t>
            </a:r>
            <a:r>
              <a:rPr lang="en-US" sz="2200" dirty="0" err="1" smtClean="0"/>
              <a:t>(</a:t>
            </a:r>
            <a:r>
              <a:rPr lang="en-US" sz="2200" i="1" dirty="0" err="1" smtClean="0"/>
              <a:t>t</a:t>
            </a:r>
            <a:r>
              <a:rPr lang="en-US" sz="2200" dirty="0" smtClean="0"/>
              <a:t>) </a:t>
            </a:r>
          </a:p>
          <a:p>
            <a:r>
              <a:rPr lang="en-US" sz="2200" i="1" dirty="0" err="1" smtClean="0"/>
              <a:t>β</a:t>
            </a:r>
            <a:r>
              <a:rPr lang="en-US" sz="2200" dirty="0" smtClean="0"/>
              <a:t> = rate at which “infectious contacts” occur</a:t>
            </a:r>
          </a:p>
          <a:p>
            <a:r>
              <a:rPr lang="en-US" sz="2200" i="1" dirty="0" err="1" smtClean="0"/>
              <a:t>φ</a:t>
            </a:r>
            <a:r>
              <a:rPr lang="en-US" sz="2200" dirty="0" smtClean="0"/>
              <a:t> = probability that the “infectious contacts” result in infection</a:t>
            </a:r>
          </a:p>
          <a:p>
            <a:r>
              <a:rPr lang="en-US" sz="2200" i="1" dirty="0" err="1" smtClean="0"/>
              <a:t>α</a:t>
            </a:r>
            <a:r>
              <a:rPr lang="en-US" sz="2200" dirty="0" smtClean="0"/>
              <a:t> = rate of latent (</a:t>
            </a:r>
            <a:r>
              <a:rPr lang="en-US" sz="2200" i="1" dirty="0" smtClean="0"/>
              <a:t>E</a:t>
            </a:r>
            <a:r>
              <a:rPr lang="en-US" sz="2200" dirty="0" smtClean="0"/>
              <a:t>) becoming infectious = 1/(mean latent period)</a:t>
            </a:r>
          </a:p>
          <a:p>
            <a:r>
              <a:rPr lang="en-US" sz="2200" i="1" dirty="0" err="1" smtClean="0"/>
              <a:t>γ</a:t>
            </a:r>
            <a:r>
              <a:rPr lang="en-US" sz="2200" dirty="0" smtClean="0"/>
              <a:t> = rate of infectious (</a:t>
            </a:r>
            <a:r>
              <a:rPr lang="en-US" sz="2200" i="1" dirty="0" smtClean="0"/>
              <a:t>I</a:t>
            </a:r>
            <a:r>
              <a:rPr lang="en-US" sz="2200" dirty="0" smtClean="0"/>
              <a:t>) becoming recovered or dead (</a:t>
            </a:r>
            <a:r>
              <a:rPr lang="en-US" sz="2200" i="1" dirty="0" smtClean="0"/>
              <a:t>U</a:t>
            </a:r>
            <a:r>
              <a:rPr lang="en-US" sz="2200" dirty="0" smtClean="0"/>
              <a:t>) = 1/(mean infectious period)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4221088"/>
            <a:ext cx="533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221088"/>
            <a:ext cx="533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4221088"/>
            <a:ext cx="533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5600" y="4221088"/>
            <a:ext cx="53340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38400" y="4487788"/>
            <a:ext cx="106680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38600" y="4487788"/>
            <a:ext cx="106680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5638800" y="4487788"/>
            <a:ext cx="106680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4525888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4525888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0813" y="4537556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5526" y="4983088"/>
            <a:ext cx="617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"/>
                <a:cs typeface="Cambria"/>
              </a:rPr>
              <a:t>Susceptible               Exposed                Infectious            Removed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5516488"/>
            <a:ext cx="707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prstClr val="black"/>
                </a:solidFill>
                <a:latin typeface="Cambria"/>
                <a:cs typeface="Cambria"/>
              </a:rPr>
              <a:t>State: the boxes      Rate: the arrows</a:t>
            </a:r>
          </a:p>
          <a:p>
            <a:r>
              <a:rPr lang="en-US" i="1" dirty="0" smtClean="0">
                <a:solidFill>
                  <a:prstClr val="black"/>
                </a:solidFill>
                <a:latin typeface="Cambria"/>
                <a:cs typeface="Cambria"/>
              </a:rPr>
              <a:t>Rate of outflow from a state = 1 / Average duration spent in that state 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553200" y="6157838"/>
            <a:ext cx="2133600" cy="365125"/>
          </a:xfrm>
        </p:spPr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 </a:t>
            </a:r>
            <a:r>
              <a:rPr lang="en-US" dirty="0" err="1" smtClean="0"/>
              <a:t>vs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model can be specified using flow diagrams or equations.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Each equation represents a state in the flow diagram</a:t>
            </a:r>
          </a:p>
          <a:p>
            <a:pPr lvl="1"/>
            <a:r>
              <a:rPr lang="en-US" i="1" dirty="0" smtClean="0"/>
              <a:t>Each term on the right hand side of an equation represents an arrow in the flow diagram</a:t>
            </a:r>
          </a:p>
          <a:p>
            <a:pPr lvl="1"/>
            <a:r>
              <a:rPr lang="en-US" i="1" dirty="0" smtClean="0"/>
              <a:t>Each term is (rate) × (number of individuals in the state)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388869"/>
              </p:ext>
            </p:extLst>
          </p:nvPr>
        </p:nvGraphicFramePr>
        <p:xfrm>
          <a:off x="5532437" y="1772816"/>
          <a:ext cx="2925763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6" name="Equation" r:id="rId4" imgW="1765300" imgH="1701800" progId="Equation.DSMT4">
                  <p:embed/>
                </p:oleObj>
              </mc:Choice>
              <mc:Fallback>
                <p:oleObj name="Equation" r:id="rId4" imgW="17653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7" y="1772816"/>
                        <a:ext cx="2925763" cy="282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92494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92494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292494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292494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838200" y="311544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1676400" y="311544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2514600" y="311544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3153544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3153544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α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1813" y="3153544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3733800" y="2780928"/>
            <a:ext cx="1371600" cy="685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Parameter values in </a:t>
            </a:r>
            <a:r>
              <a:rPr lang="en-US" sz="2400" dirty="0" err="1" smtClean="0"/>
              <a:t>Gani</a:t>
            </a:r>
            <a:r>
              <a:rPr lang="en-US" sz="2400" dirty="0" smtClean="0"/>
              <a:t> et al:</a:t>
            </a:r>
          </a:p>
          <a:p>
            <a:pPr lvl="1"/>
            <a:r>
              <a:rPr lang="en-US" sz="2200" dirty="0" smtClean="0"/>
              <a:t>Mean latent period = 14.5 days (12 to 14 days of incubation plus 2 to 3 days of fever), so </a:t>
            </a:r>
            <a:r>
              <a:rPr lang="en-US" sz="2200" i="1" dirty="0" err="1" smtClean="0"/>
              <a:t>α</a:t>
            </a:r>
            <a:r>
              <a:rPr lang="en-US" sz="2200" i="1" dirty="0" smtClean="0"/>
              <a:t> </a:t>
            </a:r>
            <a:r>
              <a:rPr lang="en-US" sz="2200" dirty="0" smtClean="0"/>
              <a:t>= 1/14.5 = 0.07 days</a:t>
            </a:r>
            <a:r>
              <a:rPr lang="en-US" sz="2200" baseline="30000" dirty="0" smtClean="0"/>
              <a:t>-1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Mean infectious period = 8.5 days (rash is most infectious for just over a week), so  </a:t>
            </a:r>
            <a:r>
              <a:rPr lang="en-US" sz="2200" i="1" dirty="0" err="1" smtClean="0"/>
              <a:t>γ</a:t>
            </a:r>
            <a:r>
              <a:rPr lang="en-US" sz="2200" dirty="0" smtClean="0"/>
              <a:t> = 1/8.5 = 0.12 days</a:t>
            </a:r>
            <a:r>
              <a:rPr lang="en-US" sz="2200" baseline="30000" dirty="0" smtClean="0"/>
              <a:t>-1</a:t>
            </a:r>
            <a:r>
              <a:rPr lang="en-US" sz="2200" dirty="0" smtClean="0"/>
              <a:t>.</a:t>
            </a:r>
            <a:endParaRPr lang="en-US" sz="2200" baseline="30000" dirty="0" smtClean="0"/>
          </a:p>
          <a:p>
            <a:r>
              <a:rPr lang="en-US" sz="2400" i="1" dirty="0" err="1" smtClean="0"/>
              <a:t>β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φ</a:t>
            </a:r>
            <a:r>
              <a:rPr lang="en-US" sz="2400" dirty="0" smtClean="0"/>
              <a:t> obtained from their relationship with the reproductive number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0:</a:t>
            </a:r>
          </a:p>
          <a:p>
            <a:endParaRPr lang="en-US" sz="2400" baseline="-25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Assume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5.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89018"/>
              </p:ext>
            </p:extLst>
          </p:nvPr>
        </p:nvGraphicFramePr>
        <p:xfrm>
          <a:off x="3048000" y="4072235"/>
          <a:ext cx="2895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0" name="Equation" r:id="rId4" imgW="1524000" imgH="419100" progId="Equation.DSMT4">
                  <p:embed/>
                </p:oleObj>
              </mc:Choice>
              <mc:Fallback>
                <p:oleObj name="Equation" r:id="rId4" imgW="1524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72235"/>
                        <a:ext cx="28956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8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6172200" y="3395464"/>
            <a:ext cx="49686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Cambria"/>
                <a:cs typeface="Cambria"/>
              </a:rPr>
              <a:t>θα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8542" y="2949932"/>
            <a:ext cx="91285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quarantine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153400" cy="548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Quarantine individuals as they become infectious</a:t>
            </a:r>
          </a:p>
          <a:p>
            <a:r>
              <a:rPr lang="en-US" sz="2000" dirty="0" smtClean="0"/>
              <a:t>How? Move some proportion of exposed individuals into a new state </a:t>
            </a:r>
            <a:r>
              <a:rPr lang="en-US" sz="2000" i="1" dirty="0" smtClean="0"/>
              <a:t>Q</a:t>
            </a:r>
            <a:r>
              <a:rPr lang="en-US" sz="2000" dirty="0" smtClean="0"/>
              <a:t> as they become infectious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lnSpc>
                <a:spcPct val="90000"/>
              </a:lnSpc>
              <a:tabLst>
                <a:tab pos="857250" algn="l"/>
              </a:tabLst>
            </a:pPr>
            <a:r>
              <a:rPr lang="el-GR" sz="2000" i="1" dirty="0" smtClean="0">
                <a:ea typeface="Arial" charset="0"/>
                <a:cs typeface="Arial" charset="0"/>
              </a:rPr>
              <a:t>θ</a:t>
            </a:r>
            <a:r>
              <a:rPr lang="en-GB" sz="2000" dirty="0" smtClean="0">
                <a:ea typeface="Arial" charset="0"/>
                <a:cs typeface="Arial" charset="0"/>
              </a:rPr>
              <a:t> = proportion of newly infectious individuals who are quarantined</a:t>
            </a:r>
          </a:p>
          <a:p>
            <a:pPr>
              <a:lnSpc>
                <a:spcPct val="90000"/>
              </a:lnSpc>
              <a:tabLst>
                <a:tab pos="857250" algn="l"/>
              </a:tabLst>
            </a:pPr>
            <a:r>
              <a:rPr lang="en-GB" sz="2000" i="1" dirty="0" err="1" smtClean="0">
                <a:latin typeface="Times New Roman" charset="0"/>
                <a:ea typeface="Arial" charset="0"/>
                <a:cs typeface="Arial" charset="0"/>
              </a:rPr>
              <a:t>Q</a:t>
            </a:r>
            <a:r>
              <a:rPr lang="en-GB" sz="2000" dirty="0" err="1" smtClean="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n-GB" sz="2000" i="1" dirty="0" err="1" smtClean="0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n-GB" sz="2000" dirty="0" smtClean="0">
                <a:latin typeface="Times New Roman" charset="0"/>
                <a:ea typeface="Arial" charset="0"/>
                <a:cs typeface="Arial" charset="0"/>
              </a:rPr>
              <a:t>)</a:t>
            </a:r>
            <a:r>
              <a:rPr lang="en-GB" sz="2000" dirty="0" smtClean="0">
                <a:ea typeface="Arial" charset="0"/>
                <a:cs typeface="Arial" charset="0"/>
              </a:rPr>
              <a:t> = the number of infectious individuals quarantined (at time </a:t>
            </a:r>
            <a:r>
              <a:rPr lang="en-GB" sz="2000" i="1" dirty="0" err="1" smtClean="0">
                <a:ea typeface="Arial" charset="0"/>
                <a:cs typeface="Arial" charset="0"/>
              </a:rPr>
              <a:t>t</a:t>
            </a:r>
            <a:r>
              <a:rPr lang="en-GB" sz="2000" dirty="0" smtClean="0"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857250" algn="l"/>
              </a:tabLst>
            </a:pPr>
            <a:r>
              <a:rPr lang="en-GB" sz="2000" i="1" dirty="0" smtClean="0">
                <a:ea typeface="Arial" charset="0"/>
                <a:cs typeface="Arial" charset="0"/>
                <a:sym typeface="Symbol" charset="2"/>
              </a:rPr>
              <a:t>χ</a:t>
            </a:r>
            <a:r>
              <a:rPr lang="en-GB" sz="2000" baseline="-25000" dirty="0" smtClean="0">
                <a:ea typeface="Arial" charset="0"/>
                <a:cs typeface="Arial" charset="0"/>
                <a:sym typeface="Symbol" charset="2"/>
              </a:rPr>
              <a:t>2</a:t>
            </a:r>
            <a:r>
              <a:rPr lang="en-GB" sz="2000" dirty="0" smtClean="0">
                <a:ea typeface="Arial" charset="0"/>
                <a:cs typeface="Arial" charset="0"/>
                <a:sym typeface="Symbol" charset="2"/>
              </a:rPr>
              <a:t> = rate of quarantine release = 1/(mean quarantine period) </a:t>
            </a:r>
            <a:endParaRPr lang="en-GB" sz="2000" dirty="0" smtClean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tabLst>
                <a:tab pos="857250" algn="l"/>
              </a:tabLst>
            </a:pPr>
            <a:r>
              <a:rPr lang="en-GB" sz="2000" dirty="0" smtClean="0">
                <a:ea typeface="Arial" charset="0"/>
                <a:cs typeface="Arial" charset="0"/>
              </a:rPr>
              <a:t>Here we assume 25 days in quarantine (i.e. around three times the mean infectious period of 1/</a:t>
            </a:r>
            <a:r>
              <a:rPr lang="en-US" sz="2000" i="1" dirty="0" err="1" smtClean="0"/>
              <a:t>γ</a:t>
            </a:r>
            <a:r>
              <a:rPr lang="en-US" sz="2000" i="1" dirty="0" smtClean="0"/>
              <a:t> = </a:t>
            </a:r>
            <a:r>
              <a:rPr lang="en-GB" sz="2000" dirty="0" smtClean="0">
                <a:ea typeface="Arial" charset="0"/>
                <a:cs typeface="Arial" charset="0"/>
              </a:rPr>
              <a:t>8.5 days), so </a:t>
            </a:r>
            <a:r>
              <a:rPr lang="en-GB" sz="2000" i="1" dirty="0" smtClean="0">
                <a:ea typeface="Arial" charset="0"/>
                <a:cs typeface="Arial" charset="0"/>
                <a:sym typeface="Symbol" charset="2"/>
              </a:rPr>
              <a:t>χ</a:t>
            </a:r>
            <a:r>
              <a:rPr lang="en-GB" sz="2000" baseline="-25000" dirty="0" smtClean="0">
                <a:ea typeface="Arial" charset="0"/>
                <a:cs typeface="Arial" charset="0"/>
                <a:sym typeface="Symbol" charset="2"/>
              </a:rPr>
              <a:t>2 </a:t>
            </a:r>
            <a:r>
              <a:rPr lang="en-GB" sz="2000" dirty="0" smtClean="0">
                <a:ea typeface="Arial" charset="0"/>
                <a:cs typeface="Arial" charset="0"/>
                <a:sym typeface="Symbol" charset="2"/>
              </a:rPr>
              <a:t>= 0.04</a:t>
            </a:r>
            <a:r>
              <a:rPr lang="en-GB" sz="2000" dirty="0" smtClean="0">
                <a:ea typeface="Arial" charset="0"/>
                <a:cs typeface="Arial" charset="0"/>
              </a:rPr>
              <a:t> days</a:t>
            </a:r>
            <a:r>
              <a:rPr lang="en-GB" sz="2000" baseline="30000" dirty="0" smtClean="0">
                <a:ea typeface="Arial" charset="0"/>
                <a:cs typeface="Arial" charset="0"/>
              </a:rPr>
              <a:t>-1</a:t>
            </a:r>
            <a:endParaRPr lang="el-GR" sz="2000" baseline="30000" dirty="0" smtClean="0">
              <a:ea typeface="Arial" charset="0"/>
              <a:cs typeface="Arial" charset="0"/>
            </a:endParaRPr>
          </a:p>
          <a:p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57200" y="270966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270966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33600" y="270966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71800" y="270966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838200" y="290016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1676400" y="290016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>
          <a:xfrm>
            <a:off x="2514600" y="290016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" y="2938264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2600" y="2938264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71813" y="2938264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81600" y="2721332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9800" y="2721332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91400" y="2721332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29600" y="2721332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39" name="Straight Arrow Connector 38"/>
          <p:cNvCxnSpPr>
            <a:stCxn id="35" idx="3"/>
            <a:endCxn id="36" idx="1"/>
          </p:cNvCxnSpPr>
          <p:nvPr/>
        </p:nvCxnSpPr>
        <p:spPr>
          <a:xfrm>
            <a:off x="5562600" y="2911832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37" idx="1"/>
          </p:cNvCxnSpPr>
          <p:nvPr/>
        </p:nvCxnSpPr>
        <p:spPr>
          <a:xfrm>
            <a:off x="6400800" y="2911832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  <a:endCxn id="38" idx="1"/>
          </p:cNvCxnSpPr>
          <p:nvPr/>
        </p:nvCxnSpPr>
        <p:spPr>
          <a:xfrm>
            <a:off x="7772400" y="2911832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38800" y="2949932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29613" y="2949932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86600" y="3624064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47" name="Straight Arrow Connector 46"/>
          <p:cNvCxnSpPr>
            <a:stCxn id="36" idx="2"/>
            <a:endCxn id="45" idx="1"/>
          </p:cNvCxnSpPr>
          <p:nvPr/>
        </p:nvCxnSpPr>
        <p:spPr>
          <a:xfrm rot="16200000" flipH="1">
            <a:off x="6292334" y="3020298"/>
            <a:ext cx="712232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3"/>
            <a:endCxn id="38" idx="2"/>
          </p:cNvCxnSpPr>
          <p:nvPr/>
        </p:nvCxnSpPr>
        <p:spPr>
          <a:xfrm flipV="1">
            <a:off x="7467600" y="3102332"/>
            <a:ext cx="952500" cy="7122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3395464"/>
            <a:ext cx="4309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χ</a:t>
            </a:r>
            <a:r>
              <a:rPr lang="en-US" i="1" baseline="-25000" dirty="0" smtClean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810000" y="2709664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quarantine</a:t>
            </a:r>
            <a:endParaRPr lang="en-US" dirty="0"/>
          </a:p>
        </p:txBody>
      </p:sp>
      <p:graphicFrame>
        <p:nvGraphicFramePr>
          <p:cNvPr id="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77056"/>
              </p:ext>
            </p:extLst>
          </p:nvPr>
        </p:nvGraphicFramePr>
        <p:xfrm>
          <a:off x="4648200" y="2788568"/>
          <a:ext cx="41910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0" name="Equation" r:id="rId4" imgW="3022600" imgH="2603500" progId="Equation.DSMT4">
                  <p:embed/>
                </p:oleObj>
              </mc:Choice>
              <mc:Fallback>
                <p:oleObj name="Equation" r:id="rId4" imgW="3022600" imgH="260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88568"/>
                        <a:ext cx="4191000" cy="360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2705"/>
              </p:ext>
            </p:extLst>
          </p:nvPr>
        </p:nvGraphicFramePr>
        <p:xfrm>
          <a:off x="381000" y="2864768"/>
          <a:ext cx="27432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1" name="Equation" r:id="rId6" imgW="1765300" imgH="1701800" progId="Equation.DSMT4">
                  <p:embed/>
                </p:oleObj>
              </mc:Choice>
              <mc:Fallback>
                <p:oleObj name="Equation" r:id="rId6" imgW="17653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64768"/>
                        <a:ext cx="2743200" cy="264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8400" y="2026568"/>
            <a:ext cx="49686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Cambria"/>
                <a:cs typeface="Cambria"/>
              </a:rPr>
              <a:t>θα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4742" y="1581036"/>
            <a:ext cx="91285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(1−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3407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3407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13407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3407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914400" y="15312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1752600" y="15312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590800" y="1531268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" y="1569368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1569368"/>
            <a:ext cx="3707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α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8013" y="1569368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1352436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1352436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67600" y="1352436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05800" y="1352436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>
          <a:xfrm>
            <a:off x="5638800" y="154293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6477000" y="1542936"/>
            <a:ext cx="990600" cy="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>
            <a:off x="7848600" y="154293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5000" y="1581036"/>
            <a:ext cx="352790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λ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5813" y="1581036"/>
            <a:ext cx="35305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ambria"/>
                <a:cs typeface="Cambria"/>
              </a:rPr>
              <a:t>γ</a:t>
            </a:r>
            <a:endParaRPr lang="en-US" i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2255168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29" name="Straight Arrow Connector 28"/>
          <p:cNvCxnSpPr>
            <a:stCxn id="20" idx="2"/>
            <a:endCxn id="28" idx="1"/>
          </p:cNvCxnSpPr>
          <p:nvPr/>
        </p:nvCxnSpPr>
        <p:spPr>
          <a:xfrm rot="16200000" flipH="1">
            <a:off x="6368534" y="1651402"/>
            <a:ext cx="712232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7543800" y="1733436"/>
            <a:ext cx="952500" cy="7122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53400" y="2026568"/>
            <a:ext cx="430917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χ</a:t>
            </a:r>
            <a:r>
              <a:rPr lang="en-US" i="1" baseline="-25000" dirty="0" smtClean="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886200" y="1340768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3429000" y="3779168"/>
            <a:ext cx="990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553200" y="6249318"/>
            <a:ext cx="2133600" cy="365125"/>
          </a:xfrm>
        </p:spPr>
        <p:txBody>
          <a:bodyPr/>
          <a:lstStyle/>
          <a:p>
            <a:fld id="{55AED3EB-4108-40F5-B4AA-CF7CE71B7E3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982</Words>
  <Application>Microsoft Office PowerPoint</Application>
  <PresentationFormat>On-screen Show (4:3)</PresentationFormat>
  <Paragraphs>283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新細明體</vt:lpstr>
      <vt:lpstr>Symbol</vt:lpstr>
      <vt:lpstr>Tahoma</vt:lpstr>
      <vt:lpstr>Times New Roman</vt:lpstr>
      <vt:lpstr>Office Theme</vt:lpstr>
      <vt:lpstr>1_Office Theme</vt:lpstr>
      <vt:lpstr>Equation</vt:lpstr>
      <vt:lpstr>PowerPoint Presentation</vt:lpstr>
      <vt:lpstr>PowerPoint Presentation</vt:lpstr>
      <vt:lpstr>Case tutorial</vt:lpstr>
      <vt:lpstr>Transmission history </vt:lpstr>
      <vt:lpstr>SEIR model</vt:lpstr>
      <vt:lpstr>Flow diagram vs equations</vt:lpstr>
      <vt:lpstr>Parameterizing the model</vt:lpstr>
      <vt:lpstr>Modeling quarantine</vt:lpstr>
      <vt:lpstr>Modeling quarantine</vt:lpstr>
      <vt:lpstr>Efficacy of quarantine</vt:lpstr>
      <vt:lpstr>Cost and benefit of quarantine</vt:lpstr>
      <vt:lpstr>Quarantining contacts of infectious persons</vt:lpstr>
      <vt:lpstr>Quarantining contacts of infectious persons</vt:lpstr>
      <vt:lpstr>Impact of contact tracing and quarantine</vt:lpstr>
      <vt:lpstr>Vaccinating contacts of infectious persons</vt:lpstr>
      <vt:lpstr>Vaccinating contacts of infectious persons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Joseph Wu</cp:lastModifiedBy>
  <cp:revision>586</cp:revision>
  <cp:lastPrinted>2014-02-17T04:07:00Z</cp:lastPrinted>
  <dcterms:created xsi:type="dcterms:W3CDTF">2011-02-07T04:12:13Z</dcterms:created>
  <dcterms:modified xsi:type="dcterms:W3CDTF">2019-08-09T09:31:57Z</dcterms:modified>
</cp:coreProperties>
</file>