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7" autoAdjust="0"/>
  </p:normalViewPr>
  <p:slideViewPr>
    <p:cSldViewPr snapToGrid="0" showGuides="1">
      <p:cViewPr varScale="1">
        <p:scale>
          <a:sx n="84" d="100"/>
          <a:sy n="84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1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558D6-8229-41DE-87C6-52BF0D0AFB8D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8516-6AEE-4E71-AE8D-7CCCF2EA7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data1=c("Fudan\nUniversity",18,</a:t>
            </a:r>
          </a:p>
          <a:p>
            <a:r>
              <a:rPr lang="en-GB" dirty="0"/>
              <a:t>	"China </a:t>
            </a:r>
            <a:r>
              <a:rPr lang="en-GB" dirty="0" err="1"/>
              <a:t>Center</a:t>
            </a:r>
            <a:r>
              <a:rPr lang="en-GB" dirty="0"/>
              <a:t>\</a:t>
            </a:r>
            <a:r>
              <a:rPr lang="en-GB" dirty="0" err="1"/>
              <a:t>nfor</a:t>
            </a:r>
            <a:r>
              <a:rPr lang="en-GB" dirty="0"/>
              <a:t> </a:t>
            </a:r>
            <a:r>
              <a:rPr lang="en-GB" dirty="0" err="1"/>
              <a:t>Diseaese</a:t>
            </a:r>
            <a:r>
              <a:rPr lang="en-GB" dirty="0"/>
              <a:t> Control\</a:t>
            </a:r>
            <a:r>
              <a:rPr lang="en-GB" dirty="0" err="1"/>
              <a:t>nand</a:t>
            </a:r>
            <a:r>
              <a:rPr lang="en-GB" dirty="0"/>
              <a:t> Prevention",16,</a:t>
            </a:r>
          </a:p>
          <a:p>
            <a:r>
              <a:rPr lang="en-GB" dirty="0"/>
              <a:t>	"Sun </a:t>
            </a:r>
            <a:r>
              <a:rPr lang="en-GB" dirty="0" err="1"/>
              <a:t>Yat</a:t>
            </a:r>
            <a:r>
              <a:rPr lang="en-GB" dirty="0"/>
              <a:t>-Sen\nUniversity",7,</a:t>
            </a:r>
          </a:p>
          <a:p>
            <a:r>
              <a:rPr lang="en-GB" dirty="0"/>
              <a:t>	"Peking\nUniversity",5,</a:t>
            </a:r>
          </a:p>
          <a:p>
            <a:r>
              <a:rPr lang="en-GB" dirty="0"/>
              <a:t>	"</a:t>
            </a:r>
            <a:r>
              <a:rPr lang="en-GB" dirty="0" err="1"/>
              <a:t>Center</a:t>
            </a:r>
            <a:r>
              <a:rPr lang="en-GB" dirty="0"/>
              <a:t> for\</a:t>
            </a:r>
            <a:r>
              <a:rPr lang="en-GB" dirty="0" err="1"/>
              <a:t>nTuberculosis</a:t>
            </a:r>
            <a:r>
              <a:rPr lang="en-GB" dirty="0"/>
              <a:t> Control\</a:t>
            </a:r>
            <a:r>
              <a:rPr lang="en-GB" dirty="0" err="1"/>
              <a:t>nof</a:t>
            </a:r>
            <a:r>
              <a:rPr lang="en-GB" dirty="0"/>
              <a:t> Guangdong Province",3,</a:t>
            </a:r>
          </a:p>
          <a:p>
            <a:r>
              <a:rPr lang="en-GB" dirty="0"/>
              <a:t>	"Xinjiang\nUniversity",3,</a:t>
            </a:r>
          </a:p>
          <a:p>
            <a:r>
              <a:rPr lang="en-GB" dirty="0"/>
              <a:t>	"Others",22)</a:t>
            </a:r>
          </a:p>
          <a:p>
            <a:r>
              <a:rPr lang="en-GB" dirty="0"/>
              <a:t>data1m=matrix(data1, </a:t>
            </a:r>
            <a:r>
              <a:rPr lang="en-GB" dirty="0" err="1"/>
              <a:t>ncol</a:t>
            </a:r>
            <a:r>
              <a:rPr lang="en-GB" dirty="0"/>
              <a:t>=2, </a:t>
            </a:r>
            <a:r>
              <a:rPr lang="en-GB" dirty="0" err="1"/>
              <a:t>byrow</a:t>
            </a:r>
            <a:r>
              <a:rPr lang="en-GB" dirty="0"/>
              <a:t>=T)</a:t>
            </a:r>
          </a:p>
          <a:p>
            <a:endParaRPr lang="en-GB" dirty="0"/>
          </a:p>
          <a:p>
            <a:r>
              <a:rPr lang="en-GB" dirty="0"/>
              <a:t>par(</a:t>
            </a:r>
            <a:r>
              <a:rPr lang="en-GB" dirty="0" err="1"/>
              <a:t>mgp</a:t>
            </a:r>
            <a:r>
              <a:rPr lang="en-GB" dirty="0"/>
              <a:t>=c(2,2,0)) #minimise distance between axes and labels</a:t>
            </a:r>
          </a:p>
          <a:p>
            <a:r>
              <a:rPr lang="en-GB" dirty="0" err="1"/>
              <a:t>barplot</a:t>
            </a:r>
            <a:r>
              <a:rPr lang="en-GB" dirty="0"/>
              <a:t>(height=</a:t>
            </a:r>
            <a:r>
              <a:rPr lang="en-GB" dirty="0" err="1"/>
              <a:t>as.numeric</a:t>
            </a:r>
            <a:r>
              <a:rPr lang="en-GB" dirty="0"/>
              <a:t>(data1m[,2]), </a:t>
            </a:r>
            <a:r>
              <a:rPr lang="en-GB" dirty="0" err="1"/>
              <a:t>names.arg</a:t>
            </a:r>
            <a:r>
              <a:rPr lang="en-GB" dirty="0"/>
              <a:t>=data1m[,1], col=rainbow(7))</a:t>
            </a:r>
          </a:p>
          <a:p>
            <a:r>
              <a:rPr lang="en-GB"/>
              <a:t>box()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88516-6AEE-4E71-AE8D-7CCCF2EA7A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55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87F-F1FD-40EA-ACD2-71A30D74C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69B3-A5AC-4436-8412-5E7BE272F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AAEF-25E4-47D8-A6EF-F48CC881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6B81E-004E-4BD8-A3CE-F2EAFE16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3622-80F8-4425-B322-7A67AD66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98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BC1A-6AA5-4C23-8973-CC7AE6D7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5DC90-E030-4596-8117-4FC2ED1ED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C09F-05D8-4476-B8D0-A9555A45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610C-7B47-4381-8A53-00B5A20C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75C9-1284-409C-8CDB-DA50B447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EC17-0877-445D-8803-3B92D8FCA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A18C2-9506-45FD-A37E-C85D2D2E3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DDA4-8A94-4D41-A8DC-980329AE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F2D88-CBC1-479D-BB64-ED9E8D56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96A38-07DE-43F1-836D-01C57AA1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5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07F8-52A1-496D-AF67-3352B0D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A3D3-0FE3-4BD0-96C3-7D066B51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5F19-23EB-4662-85E2-FFCA8DFD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B6228-F124-47E8-9CE3-6338D24A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39D2-9F34-42EB-AFB2-8D5B25B4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4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9977-B819-44CE-B46E-81FA336B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E4A1-B9AB-4A13-BBEA-524C09703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41FA-111D-43D7-86B5-2B47C7A0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8E60-9AD2-433B-A963-326D83F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D09C-E84C-4AF5-8062-C17F8105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4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41B7-963C-4B9C-A6D4-5C64159A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B947-FC72-4F85-9111-91265208F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0BA14-63D9-465F-8C1A-D75524015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B9D82-499E-403F-8DAA-1316228F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494C3-C954-49B0-837A-AE64CD42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592D-F53E-446E-A8F2-FB57FAF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95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474-6286-44F4-A388-0DD26973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B4227-43EC-4534-98BA-FB65E01E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E9A5E-F45C-4BB5-B0ED-EC4F6A7CD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010DC-115A-4292-9DA1-512045DF1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8C243-E5E3-4D31-9A93-0AD474C7A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C05B3-C357-4060-BAC5-101FD8DF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3B350-1981-4EF9-B0E3-29BB44F4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AC3EC-9B93-4F60-873D-1BD6CDFB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8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5A05-1F39-40A5-86BD-28F7246D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019D5-28CC-474A-B907-328BC462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D73A5-9DA2-4D9E-879E-18B054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1E6E6-8153-4EAF-8BDE-ABDE07AE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C5469-9C62-4858-99A7-4151630C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2CEF7-5B31-406B-9905-3022F188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2EEA4-ADC1-4DFF-9A85-8CD53AF0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8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E50E-F8B5-4F7B-82A0-D34328A7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A637-C1CD-4E28-9690-6173A072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17846-2D10-4E60-A774-147CF0CA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55F26-DB43-4973-B6C0-2BAF81BF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58B18-AE79-4988-AC8E-C282C629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F7F98-9C12-411A-AFE7-6CA740CB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6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15DD-1B7C-45A7-BE98-8A4D007C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90A80-421A-4F64-A1C7-E89855D3A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2B3DC-6C42-4E77-9F6C-1BFA8829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A456A-8449-4A33-A836-4F9F65D5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F16B2-5289-4898-BEEB-06CB49D0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2983F-186C-42A3-AF3A-A042C266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55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5E528-7FC9-4556-A6C1-4CC3C3CA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EAAF-4A5C-4682-BE58-E8723A1D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C3134-17BA-40B5-B4C7-FCB8FA52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E106-43E3-4E4B-BF33-FD8B25ACAB93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8845-CB60-4E8A-B984-2556BF4B8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7A02-0922-43B9-8096-5BE21B055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D4263-65C4-4C0E-828C-0BE2ADC09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6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g"/><Relationship Id="rId7" Type="http://schemas.openxmlformats.org/officeDocument/2006/relationships/image" Target="../media/image31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6F91-E05E-49F2-B8D0-49C1F225A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851"/>
            <a:ext cx="9144000" cy="2387600"/>
          </a:xfrm>
        </p:spPr>
        <p:txBody>
          <a:bodyPr anchor="ctr"/>
          <a:lstStyle/>
          <a:p>
            <a:r>
              <a:rPr lang="en-GB" dirty="0"/>
              <a:t>An introduction to infectious disease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E4640-F61B-428E-A470-26A4B3D46DA3}"/>
              </a:ext>
            </a:extLst>
          </p:cNvPr>
          <p:cNvSpPr txBox="1"/>
          <p:nvPr/>
        </p:nvSpPr>
        <p:spPr>
          <a:xfrm>
            <a:off x="1554480" y="301752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Shanghai, 12-14 August 2019</a:t>
            </a:r>
          </a:p>
        </p:txBody>
      </p:sp>
      <p:pic>
        <p:nvPicPr>
          <p:cNvPr id="1026" name="Picture 2" descr="Image result for hku logo">
            <a:extLst>
              <a:ext uri="{FF2B5EF4-FFF2-40B4-BE49-F238E27FC236}">
                <a16:creationId xmlns:a16="http://schemas.microsoft.com/office/drawing/2014/main" id="{A5E63B7B-6E56-44E2-9697-61EEB6D6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92" y="4016946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udan logo">
            <a:extLst>
              <a:ext uri="{FF2B5EF4-FFF2-40B4-BE49-F238E27FC236}">
                <a16:creationId xmlns:a16="http://schemas.microsoft.com/office/drawing/2014/main" id="{2EC1FBE9-C1D8-48FE-BFA8-EDF73BEE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21" y="40836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shtm logo">
            <a:extLst>
              <a:ext uri="{FF2B5EF4-FFF2-40B4-BE49-F238E27FC236}">
                <a16:creationId xmlns:a16="http://schemas.microsoft.com/office/drawing/2014/main" id="{F413A590-C1B0-47FF-A05A-08DC2E58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82" y="428840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535B72A9-7449-4090-AF22-96FC7C2C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87" y="929071"/>
            <a:ext cx="3200824" cy="658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84D6C8-22EB-4D48-8F45-0359BABD5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r="20916"/>
          <a:stretch/>
        </p:blipFill>
        <p:spPr>
          <a:xfrm>
            <a:off x="5767111" y="567821"/>
            <a:ext cx="1415845" cy="1555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3ECDD1-76E7-440E-AFD6-36483A4F4F0F}"/>
              </a:ext>
            </a:extLst>
          </p:cNvPr>
          <p:cNvSpPr txBox="1"/>
          <p:nvPr/>
        </p:nvSpPr>
        <p:spPr>
          <a:xfrm>
            <a:off x="0" y="-16954"/>
            <a:ext cx="1219200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1" i="0">
                <a:solidFill>
                  <a:prstClr val="white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Sponsor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E4124-EBA7-40AB-AA2F-5B968ABC3164}"/>
              </a:ext>
            </a:extLst>
          </p:cNvPr>
          <p:cNvSpPr txBox="1"/>
          <p:nvPr/>
        </p:nvSpPr>
        <p:spPr>
          <a:xfrm>
            <a:off x="318913" y="1020511"/>
            <a:ext cx="207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Sponsors: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D7610-E1DB-49E7-B8E7-48BD6E0B2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225" y="5222414"/>
            <a:ext cx="2657475" cy="13287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A41A8A-5471-469C-8EB8-E28C42FA5205}"/>
              </a:ext>
            </a:extLst>
          </p:cNvPr>
          <p:cNvSpPr/>
          <p:nvPr/>
        </p:nvSpPr>
        <p:spPr>
          <a:xfrm>
            <a:off x="767408" y="2010921"/>
            <a:ext cx="106728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icrosoft YaHei" charset="-122"/>
                <a:cs typeface="Arial" charset="0"/>
              </a:rPr>
              <a:t>NIHR Global Health Research Group on  Evidence to Policy pathway to Immunisation in China (NIHR EPIC)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A1150C-2A29-4E04-82C8-ECED57E29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13" y="5311002"/>
            <a:ext cx="2418302" cy="11515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5310D3-D54C-4F85-B5A1-619271D681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4990"/>
          <a:stretch/>
        </p:blipFill>
        <p:spPr>
          <a:xfrm>
            <a:off x="8476608" y="4987772"/>
            <a:ext cx="2053503" cy="1745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E11E71-A740-45C3-8A91-AAF55BA87C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9" y="5052957"/>
            <a:ext cx="1745685" cy="17456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13E28E-EAD8-4BF2-B886-37BFD6E94045}"/>
              </a:ext>
            </a:extLst>
          </p:cNvPr>
          <p:cNvSpPr/>
          <p:nvPr/>
        </p:nvSpPr>
        <p:spPr>
          <a:xfrm>
            <a:off x="335360" y="3113604"/>
            <a:ext cx="11521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NIHR EPIC will “conduct applied vaccine research to help decision makers in China build a vaccination programme that ensures reliable, affordable, equitable and uninterrupted supply of vaccines to the Chinese population”.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 3 years (1 Aug 2017 – 31 July 2020) and £1.6 million funding from NIHR (with support in kind from Fudan University and China CDC).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80AEE4-B473-40FF-9A37-D575BA5D6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50" y="758060"/>
            <a:ext cx="1226892" cy="12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0B9432C-3A7B-4FFE-89D1-2A025EBFA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" t="27317" r="-1"/>
          <a:stretch/>
        </p:blipFill>
        <p:spPr>
          <a:xfrm>
            <a:off x="96011" y="67661"/>
            <a:ext cx="7378935" cy="67232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10FDC8D4-916A-4E9B-A255-8249EDEFD99D}"/>
              </a:ext>
            </a:extLst>
          </p:cNvPr>
          <p:cNvSpPr/>
          <p:nvPr/>
        </p:nvSpPr>
        <p:spPr>
          <a:xfrm>
            <a:off x="5472608" y="1604797"/>
            <a:ext cx="144000" cy="1440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421978E-6651-491E-8CB1-DF6888797AA8}"/>
              </a:ext>
            </a:extLst>
          </p:cNvPr>
          <p:cNvSpPr/>
          <p:nvPr/>
        </p:nvSpPr>
        <p:spPr>
          <a:xfrm>
            <a:off x="5732791" y="3602599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D11384B-6A1C-40F9-B381-9A027BDCA85B}"/>
              </a:ext>
            </a:extLst>
          </p:cNvPr>
          <p:cNvSpPr/>
          <p:nvPr/>
        </p:nvSpPr>
        <p:spPr>
          <a:xfrm>
            <a:off x="4549149" y="4712140"/>
            <a:ext cx="144000" cy="1440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F384AD93-905F-41E7-8940-1793DB14D12D}"/>
              </a:ext>
            </a:extLst>
          </p:cNvPr>
          <p:cNvSpPr/>
          <p:nvPr/>
        </p:nvSpPr>
        <p:spPr>
          <a:xfrm>
            <a:off x="4821353" y="5992185"/>
            <a:ext cx="144000" cy="1440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5B3D40E7-B53E-4835-9A8D-E6B82F4B1032}"/>
              </a:ext>
            </a:extLst>
          </p:cNvPr>
          <p:cNvSpPr/>
          <p:nvPr/>
        </p:nvSpPr>
        <p:spPr>
          <a:xfrm>
            <a:off x="5147579" y="6217183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C76C3213-9744-48DD-ABDF-35D84DDBC3BB}"/>
              </a:ext>
            </a:extLst>
          </p:cNvPr>
          <p:cNvSpPr/>
          <p:nvPr/>
        </p:nvSpPr>
        <p:spPr>
          <a:xfrm>
            <a:off x="5163868" y="5109171"/>
            <a:ext cx="144000" cy="1440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125C51E-3249-49D5-A526-DBA29A7EC5D1}"/>
              </a:ext>
            </a:extLst>
          </p:cNvPr>
          <p:cNvSpPr/>
          <p:nvPr/>
        </p:nvSpPr>
        <p:spPr>
          <a:xfrm>
            <a:off x="2400267" y="3140968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BC114621-97A6-4413-AD63-C3072262D154}"/>
              </a:ext>
            </a:extLst>
          </p:cNvPr>
          <p:cNvSpPr/>
          <p:nvPr/>
        </p:nvSpPr>
        <p:spPr>
          <a:xfrm>
            <a:off x="4656533" y="1412776"/>
            <a:ext cx="144000" cy="1440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ACAAD4BB-0A37-4C16-BDB7-D16EDEC944AC}"/>
              </a:ext>
            </a:extLst>
          </p:cNvPr>
          <p:cNvSpPr/>
          <p:nvPr/>
        </p:nvSpPr>
        <p:spPr>
          <a:xfrm>
            <a:off x="6048261" y="2781667"/>
            <a:ext cx="144000" cy="1440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A1EB8CF8-70D8-4F81-B7EB-19182050159A}"/>
              </a:ext>
            </a:extLst>
          </p:cNvPr>
          <p:cNvSpPr/>
          <p:nvPr/>
        </p:nvSpPr>
        <p:spPr>
          <a:xfrm>
            <a:off x="8702224" y="1925319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57F2E11D-528F-4773-A66D-B426C07C305E}"/>
              </a:ext>
            </a:extLst>
          </p:cNvPr>
          <p:cNvSpPr/>
          <p:nvPr/>
        </p:nvSpPr>
        <p:spPr>
          <a:xfrm>
            <a:off x="8702224" y="2277252"/>
            <a:ext cx="144000" cy="14400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BB25903B-A890-487E-A793-7E78BBFD61F4}"/>
              </a:ext>
            </a:extLst>
          </p:cNvPr>
          <p:cNvSpPr/>
          <p:nvPr/>
        </p:nvSpPr>
        <p:spPr>
          <a:xfrm>
            <a:off x="8702224" y="2626487"/>
            <a:ext cx="144000" cy="1440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A7175E-104C-4FAC-9567-8D51D71EC5E2}"/>
              </a:ext>
            </a:extLst>
          </p:cNvPr>
          <p:cNvSpPr txBox="1"/>
          <p:nvPr/>
        </p:nvSpPr>
        <p:spPr>
          <a:xfrm>
            <a:off x="8873621" y="1842167"/>
            <a:ext cx="211223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b="1" dirty="0">
                <a:solidFill>
                  <a:schemeClr val="accent5">
                    <a:lumMod val="50000"/>
                  </a:schemeClr>
                </a:solidFill>
              </a:rPr>
              <a:t>Vaccinology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DFFEE-1FB4-4CE7-A720-D416A37285F7}"/>
              </a:ext>
            </a:extLst>
          </p:cNvPr>
          <p:cNvSpPr txBox="1"/>
          <p:nvPr/>
        </p:nvSpPr>
        <p:spPr>
          <a:xfrm>
            <a:off x="8873621" y="2178910"/>
            <a:ext cx="211223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b="1" dirty="0">
                <a:solidFill>
                  <a:schemeClr val="accent2"/>
                </a:solidFill>
              </a:rPr>
              <a:t>Health economics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C2BBB0-905E-4B69-9AAD-2261E1C979AF}"/>
              </a:ext>
            </a:extLst>
          </p:cNvPr>
          <p:cNvSpPr txBox="1"/>
          <p:nvPr/>
        </p:nvSpPr>
        <p:spPr>
          <a:xfrm>
            <a:off x="8873621" y="2525813"/>
            <a:ext cx="2112235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b="1" dirty="0">
                <a:solidFill>
                  <a:schemeClr val="accent6"/>
                </a:solidFill>
              </a:rPr>
              <a:t>Infectious disease modelling</a:t>
            </a: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C5637B55-C71F-485F-8B89-6A28D1C8684B}"/>
              </a:ext>
            </a:extLst>
          </p:cNvPr>
          <p:cNvSpPr/>
          <p:nvPr/>
        </p:nvSpPr>
        <p:spPr>
          <a:xfrm>
            <a:off x="5302087" y="5104205"/>
            <a:ext cx="144000" cy="1440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15535E59-FCDC-4CB9-848D-0DF1C2272896}"/>
              </a:ext>
            </a:extLst>
          </p:cNvPr>
          <p:cNvSpPr/>
          <p:nvPr/>
        </p:nvSpPr>
        <p:spPr>
          <a:xfrm>
            <a:off x="5569015" y="3590385"/>
            <a:ext cx="144000" cy="1440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E92928-0E1F-4D8F-8E22-66EE6D81C38E}"/>
              </a:ext>
            </a:extLst>
          </p:cNvPr>
          <p:cNvSpPr txBox="1"/>
          <p:nvPr/>
        </p:nvSpPr>
        <p:spPr>
          <a:xfrm>
            <a:off x="4365868" y="2682585"/>
            <a:ext cx="16726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Shanghai 2019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23FB52-F60F-4EE2-9E17-282FDFFC0E7E}"/>
              </a:ext>
            </a:extLst>
          </p:cNvPr>
          <p:cNvSpPr txBox="1"/>
          <p:nvPr/>
        </p:nvSpPr>
        <p:spPr>
          <a:xfrm>
            <a:off x="5698992" y="1506490"/>
            <a:ext cx="130978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</a:rPr>
              <a:t>Beijing 2012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2C9B13-22A2-41CD-B5B6-A36147E8F976}"/>
              </a:ext>
            </a:extLst>
          </p:cNvPr>
          <p:cNvSpPr txBox="1"/>
          <p:nvPr/>
        </p:nvSpPr>
        <p:spPr>
          <a:xfrm>
            <a:off x="2839729" y="1287141"/>
            <a:ext cx="175036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</a:rPr>
              <a:t>Ulaanbaatar 2013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4C8588-985F-4405-B1AF-0323CFE76763}"/>
              </a:ext>
            </a:extLst>
          </p:cNvPr>
          <p:cNvSpPr txBox="1"/>
          <p:nvPr/>
        </p:nvSpPr>
        <p:spPr>
          <a:xfrm>
            <a:off x="5492276" y="5090768"/>
            <a:ext cx="244825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Ho Chi Minh City 2016</a:t>
            </a:r>
          </a:p>
          <a:p>
            <a:pPr algn="ctr"/>
            <a:r>
              <a:rPr lang="en-GB" sz="1600" b="1" dirty="0">
                <a:solidFill>
                  <a:schemeClr val="accent2"/>
                </a:solidFill>
              </a:rPr>
              <a:t>Ho Chi Minh City 2017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67E83D-F514-4C06-95D5-E607986F5EBF}"/>
              </a:ext>
            </a:extLst>
          </p:cNvPr>
          <p:cNvSpPr txBox="1"/>
          <p:nvPr/>
        </p:nvSpPr>
        <p:spPr>
          <a:xfrm>
            <a:off x="5343361" y="6120511"/>
            <a:ext cx="208724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Singapore 2013, 2015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88B797-BFA2-4A2A-96BF-34FCCC3FCE2A}"/>
              </a:ext>
            </a:extLst>
          </p:cNvPr>
          <p:cNvSpPr txBox="1"/>
          <p:nvPr/>
        </p:nvSpPr>
        <p:spPr>
          <a:xfrm>
            <a:off x="2872983" y="5892666"/>
            <a:ext cx="18855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Kuala Lumpur 2014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D899C8-4655-4ADA-89D6-4DBC70FA9AD0}"/>
              </a:ext>
            </a:extLst>
          </p:cNvPr>
          <p:cNvSpPr txBox="1"/>
          <p:nvPr/>
        </p:nvSpPr>
        <p:spPr>
          <a:xfrm>
            <a:off x="2400267" y="4599474"/>
            <a:ext cx="206660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Bangkok 2012, 2017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B7834D-B45E-4805-8EE0-7659DA1341BF}"/>
              </a:ext>
            </a:extLst>
          </p:cNvPr>
          <p:cNvSpPr txBox="1"/>
          <p:nvPr/>
        </p:nvSpPr>
        <p:spPr>
          <a:xfrm>
            <a:off x="1056117" y="3014663"/>
            <a:ext cx="12681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Delhi 2019 planned</a:t>
            </a:r>
          </a:p>
        </p:txBody>
      </p:sp>
      <p:pic>
        <p:nvPicPr>
          <p:cNvPr id="95234" name="Picture 2" descr="Image result for china cdc">
            <a:extLst>
              <a:ext uri="{FF2B5EF4-FFF2-40B4-BE49-F238E27FC236}">
                <a16:creationId xmlns:a16="http://schemas.microsoft.com/office/drawing/2014/main" id="{216A030A-426F-41F4-82C8-93F98794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70" y="527963"/>
            <a:ext cx="1058692" cy="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40" name="Picture 8" descr="Image result for institut pasteur logo">
            <a:extLst>
              <a:ext uri="{FF2B5EF4-FFF2-40B4-BE49-F238E27FC236}">
                <a16:creationId xmlns:a16="http://schemas.microsoft.com/office/drawing/2014/main" id="{BA7EAAD3-55E3-41F1-91CE-8F10E1319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29801"/>
          <a:stretch/>
        </p:blipFill>
        <p:spPr bwMode="auto">
          <a:xfrm>
            <a:off x="7954973" y="5096694"/>
            <a:ext cx="1549847" cy="6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5E6B382-F207-4CBC-A3B9-9788ACA226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87" y="3659589"/>
            <a:ext cx="1947261" cy="960000"/>
          </a:xfrm>
          <a:prstGeom prst="rect">
            <a:avLst/>
          </a:prstGeom>
        </p:spPr>
      </p:pic>
      <p:pic>
        <p:nvPicPr>
          <p:cNvPr id="95246" name="Picture 14" descr="Image result for universiti malaya logo">
            <a:extLst>
              <a:ext uri="{FF2B5EF4-FFF2-40B4-BE49-F238E27FC236}">
                <a16:creationId xmlns:a16="http://schemas.microsoft.com/office/drawing/2014/main" id="{59C9EC78-A67A-497D-B286-09934FC1F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7" b="33411"/>
          <a:stretch/>
        </p:blipFill>
        <p:spPr bwMode="auto">
          <a:xfrm>
            <a:off x="917248" y="5735744"/>
            <a:ext cx="192248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3C1442F-A17F-4BBE-A5C9-61625B29D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341" y="4906698"/>
            <a:ext cx="1249788" cy="538527"/>
          </a:xfrm>
          <a:prstGeom prst="rect">
            <a:avLst/>
          </a:prstGeom>
        </p:spPr>
      </p:pic>
      <p:pic>
        <p:nvPicPr>
          <p:cNvPr id="95250" name="Picture 18" descr="Image result for mahidol university logo">
            <a:extLst>
              <a:ext uri="{FF2B5EF4-FFF2-40B4-BE49-F238E27FC236}">
                <a16:creationId xmlns:a16="http://schemas.microsoft.com/office/drawing/2014/main" id="{464B2D97-9EB6-46B3-8D4D-2C7317224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7" b="35914"/>
          <a:stretch/>
        </p:blipFill>
        <p:spPr bwMode="auto">
          <a:xfrm>
            <a:off x="401771" y="4323381"/>
            <a:ext cx="1922483" cy="54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52" name="Picture 20" descr="Image result for ministry of health and sports mongolia">
            <a:extLst>
              <a:ext uri="{FF2B5EF4-FFF2-40B4-BE49-F238E27FC236}">
                <a16:creationId xmlns:a16="http://schemas.microsoft.com/office/drawing/2014/main" id="{1F22F2EA-2595-43EB-B90B-CBDB4774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37" y="10829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17624F6-16AC-4CBD-AA51-5E05C32096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493" y="2256333"/>
            <a:ext cx="1704775" cy="72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07FB851-3B9C-4D37-BDAF-454DB5384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6729" y="5929183"/>
            <a:ext cx="1419775" cy="72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4C03A89-50D6-4DD1-9C70-F06B9ACCF440}"/>
              </a:ext>
            </a:extLst>
          </p:cNvPr>
          <p:cNvSpPr txBox="1"/>
          <p:nvPr/>
        </p:nvSpPr>
        <p:spPr>
          <a:xfrm>
            <a:off x="5930360" y="3466102"/>
            <a:ext cx="214926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Hong Kong 2011</a:t>
            </a:r>
          </a:p>
          <a:p>
            <a:pPr algn="ctr"/>
            <a:r>
              <a:rPr lang="en-GB" sz="1600" b="1" dirty="0">
                <a:solidFill>
                  <a:schemeClr val="accent5">
                    <a:lumMod val="50000"/>
                  </a:schemeClr>
                </a:solidFill>
              </a:rPr>
              <a:t>Hong Kong 2016, 2018</a:t>
            </a:r>
          </a:p>
        </p:txBody>
      </p:sp>
      <p:pic>
        <p:nvPicPr>
          <p:cNvPr id="95254" name="Picture 22" descr="Image result for lshtm logo">
            <a:extLst>
              <a:ext uri="{FF2B5EF4-FFF2-40B4-BE49-F238E27FC236}">
                <a16:creationId xmlns:a16="http://schemas.microsoft.com/office/drawing/2014/main" id="{E43EEBD1-A4CD-492A-83A6-03EA3CF6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224" y="318697"/>
            <a:ext cx="2006709" cy="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7269566-5376-4AA7-852F-BA47A43EE48F}"/>
              </a:ext>
            </a:extLst>
          </p:cNvPr>
          <p:cNvSpPr txBox="1"/>
          <p:nvPr/>
        </p:nvSpPr>
        <p:spPr>
          <a:xfrm>
            <a:off x="8303941" y="1276126"/>
            <a:ext cx="326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Vaccine economics-related courses co-organised by LSHTM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75F135-1C72-47E2-8BEC-BD7F42EBCFD5}"/>
              </a:ext>
            </a:extLst>
          </p:cNvPr>
          <p:cNvSpPr/>
          <p:nvPr/>
        </p:nvSpPr>
        <p:spPr>
          <a:xfrm>
            <a:off x="8385222" y="54115"/>
            <a:ext cx="3052545" cy="31491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945563-C993-45D4-8850-7A48F73A4B93}"/>
              </a:ext>
            </a:extLst>
          </p:cNvPr>
          <p:cNvSpPr txBox="1"/>
          <p:nvPr/>
        </p:nvSpPr>
        <p:spPr>
          <a:xfrm>
            <a:off x="9545925" y="3366822"/>
            <a:ext cx="240672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2"/>
                </a:solidFill>
              </a:rPr>
              <a:t>Online (Coursera MOOC) with HKU since 2014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5EB3E9-F0F7-4A3E-8647-BCE0B2CF61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83" y="2252049"/>
            <a:ext cx="1226892" cy="12268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06D2C5-F1C8-45F1-ADEF-96851B43CF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0817" y="3980352"/>
            <a:ext cx="2391835" cy="18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E6D530-AA9E-4461-8C16-CF6DA40F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848" y="0"/>
            <a:ext cx="325854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6B4E15-BC5D-4250-BCDA-2C4CB06A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008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E9EBD-81F1-4858-9A31-5EED5055D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837" y="0"/>
            <a:ext cx="3305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1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D3ECDD1-76E7-440E-AFD6-36483A4F4F0F}"/>
              </a:ext>
            </a:extLst>
          </p:cNvPr>
          <p:cNvSpPr txBox="1"/>
          <p:nvPr/>
        </p:nvSpPr>
        <p:spPr>
          <a:xfrm>
            <a:off x="0" y="-16954"/>
            <a:ext cx="1219200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1" i="0">
                <a:solidFill>
                  <a:prstClr val="white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participants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6AE5F8-7C1D-46F6-B503-B9619256A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3" r="2389" b="4296"/>
          <a:stretch/>
        </p:blipFill>
        <p:spPr>
          <a:xfrm>
            <a:off x="914400" y="689658"/>
            <a:ext cx="10342880" cy="54165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DF31B9-6285-417A-90DD-85FAC5654E1A}"/>
              </a:ext>
            </a:extLst>
          </p:cNvPr>
          <p:cNvSpPr/>
          <p:nvPr/>
        </p:nvSpPr>
        <p:spPr>
          <a:xfrm>
            <a:off x="0" y="619882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Others: Southeast University, Xi'an </a:t>
            </a:r>
            <a:r>
              <a:rPr lang="en-GB" sz="1200" dirty="0" err="1"/>
              <a:t>Jiaotong</a:t>
            </a:r>
            <a:r>
              <a:rPr lang="en-GB" sz="1200" dirty="0"/>
              <a:t> University, Nanjing Medical University, </a:t>
            </a:r>
            <a:r>
              <a:rPr lang="en-GB" sz="1200" dirty="0" err="1"/>
              <a:t>Binzhou</a:t>
            </a:r>
            <a:r>
              <a:rPr lang="en-GB" sz="1200" dirty="0"/>
              <a:t> Medical University, China </a:t>
            </a:r>
            <a:r>
              <a:rPr lang="en-GB" sz="1200" dirty="0" err="1"/>
              <a:t>Center</a:t>
            </a:r>
            <a:r>
              <a:rPr lang="en-GB" sz="1200" dirty="0"/>
              <a:t> for Health Economic Research, University of Melbourne, University of Hong Kong, China National Health Development Research </a:t>
            </a:r>
            <a:r>
              <a:rPr lang="en-GB" sz="1200" dirty="0" err="1"/>
              <a:t>Center</a:t>
            </a:r>
            <a:r>
              <a:rPr lang="en-GB" sz="1200" dirty="0"/>
              <a:t>, Southern Medical University, Huazhong University of Science and Technology, Tianjin Medical University, Shantou University, </a:t>
            </a:r>
            <a:r>
              <a:rPr lang="en-GB" sz="1200" dirty="0" err="1"/>
              <a:t>MicroStat</a:t>
            </a:r>
            <a:r>
              <a:rPr lang="en-GB" sz="1200" dirty="0"/>
              <a:t> (China) Ltd., Sichuan University, Xinjiang Medical University, Shandong University, Shanghai Health Development Research </a:t>
            </a:r>
            <a:r>
              <a:rPr lang="en-GB" sz="1200" dirty="0" err="1"/>
              <a:t>Center</a:t>
            </a:r>
            <a:r>
              <a:rPr lang="en-GB" sz="1200" dirty="0"/>
              <a:t>, Shanghai </a:t>
            </a:r>
            <a:r>
              <a:rPr lang="en-GB" sz="1200" dirty="0" err="1"/>
              <a:t>Jiaotong</a:t>
            </a:r>
            <a:r>
              <a:rPr lang="en-GB" sz="1200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87732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D3ECDD1-76E7-440E-AFD6-36483A4F4F0F}"/>
              </a:ext>
            </a:extLst>
          </p:cNvPr>
          <p:cNvSpPr txBox="1"/>
          <p:nvPr/>
        </p:nvSpPr>
        <p:spPr>
          <a:xfrm>
            <a:off x="0" y="-16954"/>
            <a:ext cx="1219200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3200" b="1" i="0">
                <a:solidFill>
                  <a:prstClr val="white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 overview</a:t>
            </a:r>
          </a:p>
        </p:txBody>
      </p:sp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C52CCC40-519E-4943-B2A5-5C7EC4844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054" y="3040097"/>
            <a:ext cx="1188000" cy="1188000"/>
          </a:xfrm>
          <a:prstGeom prst="rect">
            <a:avLst/>
          </a:prstGeom>
        </p:spPr>
      </p:pic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CA52C4D-F050-4326-9353-242183BD2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67" y="911410"/>
            <a:ext cx="1188000" cy="1523541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7E13AAD-CC5B-4065-A540-502261082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054" y="937529"/>
            <a:ext cx="1188000" cy="118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CE0F21-A954-46A2-A506-EACB0830CEB6}"/>
              </a:ext>
            </a:extLst>
          </p:cNvPr>
          <p:cNvSpPr txBox="1"/>
          <p:nvPr/>
        </p:nvSpPr>
        <p:spPr>
          <a:xfrm>
            <a:off x="2796540" y="677729"/>
            <a:ext cx="37800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/>
              <a:t>Lecture 1: Introduction to Infectious disease modelling</a:t>
            </a:r>
          </a:p>
          <a:p>
            <a:r>
              <a:rPr lang="en-GB" dirty="0"/>
              <a:t>Joseph Wu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12889-5691-4086-98EB-AF38A28EFFF4}"/>
              </a:ext>
            </a:extLst>
          </p:cNvPr>
          <p:cNvSpPr txBox="1"/>
          <p:nvPr/>
        </p:nvSpPr>
        <p:spPr>
          <a:xfrm>
            <a:off x="2796540" y="1622869"/>
            <a:ext cx="37800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/>
              <a:t>Practical 1: Simple Infectious disease modelling in Excel</a:t>
            </a:r>
          </a:p>
          <a:p>
            <a:r>
              <a:rPr lang="en-GB" dirty="0"/>
              <a:t>Mark Jit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5C9E9-E457-443F-A6D1-B19C6180E599}"/>
              </a:ext>
            </a:extLst>
          </p:cNvPr>
          <p:cNvSpPr txBox="1"/>
          <p:nvPr/>
        </p:nvSpPr>
        <p:spPr>
          <a:xfrm>
            <a:off x="6873567" y="647098"/>
            <a:ext cx="37800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/>
              <a:t>Lecture 2: Introduction to R programming for infectious disease modelling</a:t>
            </a:r>
          </a:p>
          <a:p>
            <a:r>
              <a:rPr lang="en-GB" dirty="0"/>
              <a:t>Yang Liu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7BFF4-A350-490D-A6FD-5CC8E33BECFD}"/>
              </a:ext>
            </a:extLst>
          </p:cNvPr>
          <p:cNvSpPr txBox="1"/>
          <p:nvPr/>
        </p:nvSpPr>
        <p:spPr>
          <a:xfrm>
            <a:off x="6873567" y="1700762"/>
            <a:ext cx="378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/>
              <a:t>Practical 2: R programming exercise</a:t>
            </a:r>
          </a:p>
          <a:p>
            <a:r>
              <a:rPr lang="en-GB" dirty="0"/>
              <a:t>Yang Liu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4910E-329D-47CA-9F1A-9293AB6A67EE}"/>
              </a:ext>
            </a:extLst>
          </p:cNvPr>
          <p:cNvSpPr txBox="1"/>
          <p:nvPr/>
        </p:nvSpPr>
        <p:spPr>
          <a:xfrm>
            <a:off x="2796540" y="2772197"/>
            <a:ext cx="37800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/>
              <a:t>Practical 1: More </a:t>
            </a:r>
            <a:r>
              <a:rPr lang="en-GB" b="1" dirty="0" err="1"/>
              <a:t>complexx</a:t>
            </a:r>
            <a:r>
              <a:rPr lang="en-GB" b="1" dirty="0"/>
              <a:t> Infectious disease modelling in R</a:t>
            </a:r>
          </a:p>
          <a:p>
            <a:r>
              <a:rPr lang="en-GB" dirty="0"/>
              <a:t>Kathy Leung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CC47D-93D3-46A7-B411-903477D6A4C1}"/>
              </a:ext>
            </a:extLst>
          </p:cNvPr>
          <p:cNvSpPr txBox="1"/>
          <p:nvPr/>
        </p:nvSpPr>
        <p:spPr>
          <a:xfrm>
            <a:off x="2796540" y="3712128"/>
            <a:ext cx="37800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/>
              <a:t>Case study: Modelling smallpox interventions</a:t>
            </a:r>
          </a:p>
          <a:p>
            <a:r>
              <a:rPr lang="en-GB" dirty="0"/>
              <a:t>Joseph Wu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E3D0E5-9009-42A3-9134-A8992A429E6C}"/>
              </a:ext>
            </a:extLst>
          </p:cNvPr>
          <p:cNvSpPr txBox="1"/>
          <p:nvPr/>
        </p:nvSpPr>
        <p:spPr>
          <a:xfrm>
            <a:off x="6873567" y="2786097"/>
            <a:ext cx="37800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/>
              <a:t>Lecture 3: Economics of infectious diseases</a:t>
            </a:r>
          </a:p>
          <a:p>
            <a:r>
              <a:rPr lang="en-GB" dirty="0"/>
              <a:t>Mark Jit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23121E-D6AD-4500-82DF-365B09177945}"/>
              </a:ext>
            </a:extLst>
          </p:cNvPr>
          <p:cNvSpPr txBox="1"/>
          <p:nvPr/>
        </p:nvSpPr>
        <p:spPr>
          <a:xfrm>
            <a:off x="6873567" y="3762928"/>
            <a:ext cx="37800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/>
              <a:t>Practical 4: Economic evaluation of vaccination</a:t>
            </a:r>
          </a:p>
          <a:p>
            <a:r>
              <a:rPr lang="en-GB" dirty="0"/>
              <a:t>Mark Jit</a:t>
            </a:r>
          </a:p>
        </p:txBody>
      </p:sp>
      <p:pic>
        <p:nvPicPr>
          <p:cNvPr id="20" name="Picture 19" descr="A person sitting at a table&#10;&#10;Description automatically generated">
            <a:extLst>
              <a:ext uri="{FF2B5EF4-FFF2-40B4-BE49-F238E27FC236}">
                <a16:creationId xmlns:a16="http://schemas.microsoft.com/office/drawing/2014/main" id="{3E996499-D8C9-42DC-ACC3-C02B031CB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67" y="2948353"/>
            <a:ext cx="1188000" cy="15206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5FDF82-FD7E-41E1-A21D-03B295683ADA}"/>
              </a:ext>
            </a:extLst>
          </p:cNvPr>
          <p:cNvSpPr txBox="1"/>
          <p:nvPr/>
        </p:nvSpPr>
        <p:spPr>
          <a:xfrm>
            <a:off x="2796540" y="5115911"/>
            <a:ext cx="378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/>
              <a:t>Lecture 4: Phylodynamic analysis</a:t>
            </a:r>
          </a:p>
          <a:p>
            <a:r>
              <a:rPr lang="en-GB" dirty="0"/>
              <a:t>Tommy Lam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D17E66-DF7F-409F-A202-74D97B54F21C}"/>
              </a:ext>
            </a:extLst>
          </p:cNvPr>
          <p:cNvSpPr txBox="1"/>
          <p:nvPr/>
        </p:nvSpPr>
        <p:spPr>
          <a:xfrm>
            <a:off x="2796540" y="5880189"/>
            <a:ext cx="378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b="1" dirty="0"/>
              <a:t>Practical 4: Phylodynamic analysis</a:t>
            </a:r>
          </a:p>
          <a:p>
            <a:r>
              <a:rPr lang="en-GB" dirty="0"/>
              <a:t>Tommy Lam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F6A97E-6436-48BC-A552-CADB121D0BA2}"/>
              </a:ext>
            </a:extLst>
          </p:cNvPr>
          <p:cNvSpPr/>
          <p:nvPr/>
        </p:nvSpPr>
        <p:spPr>
          <a:xfrm>
            <a:off x="6873567" y="5169954"/>
            <a:ext cx="3780000" cy="9233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GB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Lecture 5: Uses of infectious disease modelling in China</a:t>
            </a:r>
          </a:p>
          <a:p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Hongjie Yu</a:t>
            </a:r>
            <a:endParaRPr lang="en-GB" dirty="0"/>
          </a:p>
        </p:txBody>
      </p:sp>
      <p:pic>
        <p:nvPicPr>
          <p:cNvPr id="26" name="Picture 25" descr="A person in a black shirt&#10;&#10;Description automatically generated">
            <a:extLst>
              <a:ext uri="{FF2B5EF4-FFF2-40B4-BE49-F238E27FC236}">
                <a16:creationId xmlns:a16="http://schemas.microsoft.com/office/drawing/2014/main" id="{E4F00C2B-F7FF-4016-815E-5F3FE39CB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67" y="5082498"/>
            <a:ext cx="1188000" cy="1523542"/>
          </a:xfrm>
          <a:prstGeom prst="rect">
            <a:avLst/>
          </a:prstGeom>
        </p:spPr>
      </p:pic>
      <p:pic>
        <p:nvPicPr>
          <p:cNvPr id="2052" name="Picture 4" descr="Image result for hongjie yu fudan">
            <a:extLst>
              <a:ext uri="{FF2B5EF4-FFF2-40B4-BE49-F238E27FC236}">
                <a16:creationId xmlns:a16="http://schemas.microsoft.com/office/drawing/2014/main" id="{07CC2084-10EA-4E6B-A4B2-C545A4AD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54" y="4924513"/>
            <a:ext cx="1188000" cy="176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54A9590-26A3-4225-A7FE-0F340600A5E1}"/>
              </a:ext>
            </a:extLst>
          </p:cNvPr>
          <p:cNvSpPr/>
          <p:nvPr/>
        </p:nvSpPr>
        <p:spPr>
          <a:xfrm>
            <a:off x="203200" y="647098"/>
            <a:ext cx="11816080" cy="196836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7165D-273D-4F1C-B4D9-EE6ECCE03EB7}"/>
              </a:ext>
            </a:extLst>
          </p:cNvPr>
          <p:cNvSpPr txBox="1"/>
          <p:nvPr/>
        </p:nvSpPr>
        <p:spPr>
          <a:xfrm>
            <a:off x="467360" y="1355352"/>
            <a:ext cx="96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Day 1</a:t>
            </a:r>
          </a:p>
          <a:p>
            <a:pPr algn="ctr"/>
            <a:r>
              <a:rPr lang="en-GB" b="1" dirty="0"/>
              <a:t>Aug 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F2E7F4-59B1-4B39-941F-069D5B96C986}"/>
              </a:ext>
            </a:extLst>
          </p:cNvPr>
          <p:cNvSpPr/>
          <p:nvPr/>
        </p:nvSpPr>
        <p:spPr>
          <a:xfrm>
            <a:off x="203200" y="2750244"/>
            <a:ext cx="11816080" cy="196836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F9CF75-3522-4BF9-9601-4AF3417FB6A2}"/>
              </a:ext>
            </a:extLst>
          </p:cNvPr>
          <p:cNvSpPr txBox="1"/>
          <p:nvPr/>
        </p:nvSpPr>
        <p:spPr>
          <a:xfrm>
            <a:off x="467360" y="3458498"/>
            <a:ext cx="96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Day 2</a:t>
            </a:r>
          </a:p>
          <a:p>
            <a:pPr algn="ctr"/>
            <a:r>
              <a:rPr lang="en-GB" b="1" dirty="0"/>
              <a:t>Aug 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DC6E9D-8853-4506-B3B4-8293B6496ABA}"/>
              </a:ext>
            </a:extLst>
          </p:cNvPr>
          <p:cNvSpPr/>
          <p:nvPr/>
        </p:nvSpPr>
        <p:spPr>
          <a:xfrm>
            <a:off x="203200" y="4833521"/>
            <a:ext cx="11816080" cy="196836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96AA6-73B3-443C-91C5-1CD1BE9E3E4F}"/>
              </a:ext>
            </a:extLst>
          </p:cNvPr>
          <p:cNvSpPr txBox="1"/>
          <p:nvPr/>
        </p:nvSpPr>
        <p:spPr>
          <a:xfrm>
            <a:off x="467360" y="5541775"/>
            <a:ext cx="96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Day 3</a:t>
            </a:r>
          </a:p>
          <a:p>
            <a:pPr algn="ctr"/>
            <a:r>
              <a:rPr lang="en-GB" b="1" dirty="0"/>
              <a:t>Aug 14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98C35B2-C4BC-4A01-A08B-057C12271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96" y="3145872"/>
            <a:ext cx="759424" cy="588554"/>
          </a:xfrm>
          <a:prstGeom prst="rect">
            <a:avLst/>
          </a:prstGeom>
        </p:spPr>
      </p:pic>
      <p:pic>
        <p:nvPicPr>
          <p:cNvPr id="2054" name="Picture 6" descr="Image result for excel">
            <a:extLst>
              <a:ext uri="{FF2B5EF4-FFF2-40B4-BE49-F238E27FC236}">
                <a16:creationId xmlns:a16="http://schemas.microsoft.com/office/drawing/2014/main" id="{F238C1E4-4E60-4745-8D38-D3CD2606E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07" y="1934898"/>
            <a:ext cx="580853" cy="57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Image result for excel">
            <a:extLst>
              <a:ext uri="{FF2B5EF4-FFF2-40B4-BE49-F238E27FC236}">
                <a16:creationId xmlns:a16="http://schemas.microsoft.com/office/drawing/2014/main" id="{2973F90C-ED0E-4F2C-B8B0-40D923673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341" y="4065675"/>
            <a:ext cx="580853" cy="57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8A20AC-348A-4269-86AD-6CF2074C9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559" y="2057439"/>
            <a:ext cx="653117" cy="5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374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 introduction to infectious disease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infectious disease modelling</dc:title>
  <dc:creator>Mark Jit</dc:creator>
  <cp:lastModifiedBy>Mark Jit</cp:lastModifiedBy>
  <cp:revision>12</cp:revision>
  <dcterms:created xsi:type="dcterms:W3CDTF">2019-08-10T03:48:28Z</dcterms:created>
  <dcterms:modified xsi:type="dcterms:W3CDTF">2019-08-10T09:04:44Z</dcterms:modified>
</cp:coreProperties>
</file>