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735" r:id="rId2"/>
  </p:sldMasterIdLst>
  <p:notesMasterIdLst>
    <p:notesMasterId r:id="rId43"/>
  </p:notesMasterIdLst>
  <p:handoutMasterIdLst>
    <p:handoutMasterId r:id="rId44"/>
  </p:handoutMasterIdLst>
  <p:sldIdLst>
    <p:sldId id="267" r:id="rId3"/>
    <p:sldId id="281" r:id="rId4"/>
    <p:sldId id="366" r:id="rId5"/>
    <p:sldId id="514" r:id="rId6"/>
    <p:sldId id="515" r:id="rId7"/>
    <p:sldId id="525" r:id="rId8"/>
    <p:sldId id="575" r:id="rId9"/>
    <p:sldId id="545" r:id="rId10"/>
    <p:sldId id="616" r:id="rId11"/>
    <p:sldId id="468" r:id="rId12"/>
    <p:sldId id="517" r:id="rId13"/>
    <p:sldId id="523" r:id="rId14"/>
    <p:sldId id="579" r:id="rId15"/>
    <p:sldId id="537" r:id="rId16"/>
    <p:sldId id="567" r:id="rId17"/>
    <p:sldId id="544" r:id="rId18"/>
    <p:sldId id="546" r:id="rId19"/>
    <p:sldId id="528" r:id="rId20"/>
    <p:sldId id="623" r:id="rId21"/>
    <p:sldId id="487" r:id="rId22"/>
    <p:sldId id="521" r:id="rId23"/>
    <p:sldId id="474" r:id="rId24"/>
    <p:sldId id="491" r:id="rId25"/>
    <p:sldId id="492" r:id="rId26"/>
    <p:sldId id="589" r:id="rId27"/>
    <p:sldId id="603" r:id="rId28"/>
    <p:sldId id="535" r:id="rId29"/>
    <p:sldId id="531" r:id="rId30"/>
    <p:sldId id="604" r:id="rId31"/>
    <p:sldId id="407" r:id="rId32"/>
    <p:sldId id="473" r:id="rId33"/>
    <p:sldId id="476" r:id="rId34"/>
    <p:sldId id="530" r:id="rId35"/>
    <p:sldId id="563" r:id="rId36"/>
    <p:sldId id="460" r:id="rId37"/>
    <p:sldId id="394" r:id="rId38"/>
    <p:sldId id="626" r:id="rId39"/>
    <p:sldId id="593" r:id="rId40"/>
    <p:sldId id="399" r:id="rId41"/>
    <p:sldId id="542" r:id="rId42"/>
  </p:sldIdLst>
  <p:sldSz cx="9144000" cy="5143500" type="screen16x9"/>
  <p:notesSz cx="6669088" cy="99282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84303" autoAdjust="0"/>
  </p:normalViewPr>
  <p:slideViewPr>
    <p:cSldViewPr>
      <p:cViewPr varScale="1">
        <p:scale>
          <a:sx n="92" d="100"/>
          <a:sy n="92" d="100"/>
        </p:scale>
        <p:origin x="1118" y="9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E3EB95-CA36-4820-B971-710E0BC7053D}" type="doc">
      <dgm:prSet loTypeId="urn:microsoft.com/office/officeart/2005/8/layout/hierarchy2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GB"/>
        </a:p>
      </dgm:t>
    </dgm:pt>
    <dgm:pt modelId="{BCF54563-5B24-455B-A69A-097CE6A996FE}">
      <dgm:prSet phldrT="[Text]" custT="1"/>
      <dgm:spPr>
        <a:solidFill>
          <a:schemeClr val="accent2">
            <a:lumMod val="20000"/>
            <a:lumOff val="80000"/>
          </a:schemeClr>
        </a:solidFill>
        <a:ln w="38100">
          <a:solidFill>
            <a:srgbClr val="C00000"/>
          </a:solidFill>
        </a:ln>
      </dgm:spPr>
      <dgm:t>
        <a:bodyPr/>
        <a:lstStyle/>
        <a:p>
          <a:r>
            <a:rPr lang="en-GB" sz="1800" dirty="0"/>
            <a:t>Consumption of vaccination</a:t>
          </a:r>
        </a:p>
      </dgm:t>
    </dgm:pt>
    <dgm:pt modelId="{5EA8FBB8-6CD6-45C0-AC54-AB06D9F433EE}" type="parTrans" cxnId="{74675BBF-5AAE-4B2C-A4FB-024F601166B4}">
      <dgm:prSet/>
      <dgm:spPr/>
      <dgm:t>
        <a:bodyPr/>
        <a:lstStyle/>
        <a:p>
          <a:endParaRPr lang="en-GB" sz="1600"/>
        </a:p>
      </dgm:t>
    </dgm:pt>
    <dgm:pt modelId="{77BDA01B-5B9C-4C2D-A573-12E3B0AA2579}" type="sibTrans" cxnId="{74675BBF-5AAE-4B2C-A4FB-024F601166B4}">
      <dgm:prSet/>
      <dgm:spPr/>
      <dgm:t>
        <a:bodyPr/>
        <a:lstStyle/>
        <a:p>
          <a:endParaRPr lang="en-GB" sz="1600"/>
        </a:p>
      </dgm:t>
    </dgm:pt>
    <dgm:pt modelId="{251B3F68-DA83-44C7-A4E7-B6B9B32D5ED8}">
      <dgm:prSet phldrT="[Text]" custT="1"/>
      <dgm:spPr>
        <a:ln w="38100">
          <a:solidFill>
            <a:srgbClr val="C00000"/>
          </a:solidFill>
        </a:ln>
      </dgm:spPr>
      <dgm:t>
        <a:bodyPr/>
        <a:lstStyle/>
        <a:p>
          <a:r>
            <a:rPr lang="en-GB" sz="1800" dirty="0"/>
            <a:t>Other people are protected from disease (“herd protection”)</a:t>
          </a:r>
        </a:p>
      </dgm:t>
    </dgm:pt>
    <dgm:pt modelId="{28816C00-B513-461F-AB72-8BF4E991BCF3}" type="parTrans" cxnId="{33A1525C-4B5E-475D-B7F2-40E3A0A2CB0F}">
      <dgm:prSet custT="1"/>
      <dgm:spPr>
        <a:ln w="38100">
          <a:solidFill>
            <a:srgbClr val="C00000"/>
          </a:solidFill>
          <a:headEnd type="none" w="med" len="med"/>
          <a:tailEnd type="arrow" w="med" len="med"/>
        </a:ln>
      </dgm:spPr>
      <dgm:t>
        <a:bodyPr/>
        <a:lstStyle/>
        <a:p>
          <a:endParaRPr lang="en-GB" sz="400"/>
        </a:p>
      </dgm:t>
    </dgm:pt>
    <dgm:pt modelId="{3A9E2B78-BE3C-4397-B6A1-FAA2CFA58D12}" type="sibTrans" cxnId="{33A1525C-4B5E-475D-B7F2-40E3A0A2CB0F}">
      <dgm:prSet/>
      <dgm:spPr/>
      <dgm:t>
        <a:bodyPr/>
        <a:lstStyle/>
        <a:p>
          <a:endParaRPr lang="en-GB" sz="1600"/>
        </a:p>
      </dgm:t>
    </dgm:pt>
    <dgm:pt modelId="{A027DC1C-9D8E-4319-99B2-93FE611F0C2A}">
      <dgm:prSet phldrT="[Text]" custT="1"/>
      <dgm:spPr>
        <a:ln w="38100">
          <a:solidFill>
            <a:srgbClr val="C00000"/>
          </a:solidFill>
        </a:ln>
      </dgm:spPr>
      <dgm:t>
        <a:bodyPr/>
        <a:lstStyle/>
        <a:p>
          <a:r>
            <a:rPr lang="en-GB" sz="1800" dirty="0">
              <a:latin typeface="Calibri" pitchFamily="34" charset="0"/>
            </a:rPr>
            <a:t>Other people are happier knowing that someone is protected from disease (“caring externality”)</a:t>
          </a:r>
          <a:endParaRPr lang="en-GB" sz="1800" dirty="0"/>
        </a:p>
      </dgm:t>
    </dgm:pt>
    <dgm:pt modelId="{8596B8A6-C893-4758-9215-257640B263A3}" type="parTrans" cxnId="{595A747F-949F-48A3-8AA6-C2BF62F85B14}">
      <dgm:prSet custT="1"/>
      <dgm:spPr>
        <a:ln w="38100">
          <a:solidFill>
            <a:srgbClr val="C00000"/>
          </a:solidFill>
          <a:headEnd type="none" w="med" len="med"/>
          <a:tailEnd type="arrow" w="med" len="med"/>
        </a:ln>
      </dgm:spPr>
      <dgm:t>
        <a:bodyPr/>
        <a:lstStyle/>
        <a:p>
          <a:endParaRPr lang="en-GB" sz="400"/>
        </a:p>
      </dgm:t>
    </dgm:pt>
    <dgm:pt modelId="{AC081CAC-F6FC-48D9-A6B5-942A2D397EA6}" type="sibTrans" cxnId="{595A747F-949F-48A3-8AA6-C2BF62F85B14}">
      <dgm:prSet/>
      <dgm:spPr/>
      <dgm:t>
        <a:bodyPr/>
        <a:lstStyle/>
        <a:p>
          <a:endParaRPr lang="en-GB" sz="1600"/>
        </a:p>
      </dgm:t>
    </dgm:pt>
    <dgm:pt modelId="{75B30A52-B9C3-4D6F-BAB5-045FBD970024}">
      <dgm:prSet custT="1"/>
      <dgm:spPr>
        <a:ln w="38100">
          <a:solidFill>
            <a:srgbClr val="C00000"/>
          </a:solidFill>
        </a:ln>
      </dgm:spPr>
      <dgm:t>
        <a:bodyPr/>
        <a:lstStyle/>
        <a:p>
          <a:r>
            <a:rPr lang="en-GB" sz="1800" dirty="0">
              <a:latin typeface="Calibri" pitchFamily="34" charset="0"/>
            </a:rPr>
            <a:t>Vaccine prices may fall for everyone due to economies of scale</a:t>
          </a:r>
        </a:p>
      </dgm:t>
    </dgm:pt>
    <dgm:pt modelId="{40BA9D90-51CF-4CA1-AFA1-18F2275193C0}" type="parTrans" cxnId="{64269A8C-CACC-4956-A41D-EC5FF4C010D8}">
      <dgm:prSet custT="1"/>
      <dgm:spPr>
        <a:ln w="38100">
          <a:solidFill>
            <a:srgbClr val="C00000"/>
          </a:solidFill>
          <a:headEnd type="none" w="med" len="med"/>
          <a:tailEnd type="arrow" w="med" len="med"/>
        </a:ln>
      </dgm:spPr>
      <dgm:t>
        <a:bodyPr/>
        <a:lstStyle/>
        <a:p>
          <a:endParaRPr lang="en-GB" sz="400"/>
        </a:p>
      </dgm:t>
    </dgm:pt>
    <dgm:pt modelId="{34BCE5B4-F761-45DA-A757-0381C39C1743}" type="sibTrans" cxnId="{64269A8C-CACC-4956-A41D-EC5FF4C010D8}">
      <dgm:prSet/>
      <dgm:spPr/>
      <dgm:t>
        <a:bodyPr/>
        <a:lstStyle/>
        <a:p>
          <a:endParaRPr lang="en-GB" sz="1600"/>
        </a:p>
      </dgm:t>
    </dgm:pt>
    <dgm:pt modelId="{F1936591-17A6-46D6-BF79-9DD6D04A9976}" type="pres">
      <dgm:prSet presAssocID="{74E3EB95-CA36-4820-B971-710E0BC7053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E9C60F0-7DEF-42C9-80A5-5AF4F17897CF}" type="pres">
      <dgm:prSet presAssocID="{BCF54563-5B24-455B-A69A-097CE6A996FE}" presName="root1" presStyleCnt="0"/>
      <dgm:spPr/>
    </dgm:pt>
    <dgm:pt modelId="{8CBB4BBC-04A4-4A74-8F42-3FC1D3A75B41}" type="pres">
      <dgm:prSet presAssocID="{BCF54563-5B24-455B-A69A-097CE6A996FE}" presName="LevelOneTextNode" presStyleLbl="node0" presStyleIdx="0" presStyleCnt="1" custScaleX="158662" custScaleY="168120">
        <dgm:presLayoutVars>
          <dgm:chPref val="3"/>
        </dgm:presLayoutVars>
      </dgm:prSet>
      <dgm:spPr/>
    </dgm:pt>
    <dgm:pt modelId="{608F65D4-06B5-47C0-8800-DB17F0A07251}" type="pres">
      <dgm:prSet presAssocID="{BCF54563-5B24-455B-A69A-097CE6A996FE}" presName="level2hierChild" presStyleCnt="0"/>
      <dgm:spPr/>
    </dgm:pt>
    <dgm:pt modelId="{FBEC9281-31B9-4FDC-AE5C-A90D30A9BDF2}" type="pres">
      <dgm:prSet presAssocID="{28816C00-B513-461F-AB72-8BF4E991BCF3}" presName="conn2-1" presStyleLbl="parChTrans1D2" presStyleIdx="0" presStyleCnt="3"/>
      <dgm:spPr/>
    </dgm:pt>
    <dgm:pt modelId="{927D10AE-472D-469C-BD48-E40A72FB0A03}" type="pres">
      <dgm:prSet presAssocID="{28816C00-B513-461F-AB72-8BF4E991BCF3}" presName="connTx" presStyleLbl="parChTrans1D2" presStyleIdx="0" presStyleCnt="3"/>
      <dgm:spPr/>
    </dgm:pt>
    <dgm:pt modelId="{0B3E000C-7B45-434B-A74A-780518014F5A}" type="pres">
      <dgm:prSet presAssocID="{251B3F68-DA83-44C7-A4E7-B6B9B32D5ED8}" presName="root2" presStyleCnt="0"/>
      <dgm:spPr/>
    </dgm:pt>
    <dgm:pt modelId="{92BC5624-ACD9-411E-B0A1-8D89B9C33459}" type="pres">
      <dgm:prSet presAssocID="{251B3F68-DA83-44C7-A4E7-B6B9B32D5ED8}" presName="LevelTwoTextNode" presStyleLbl="node2" presStyleIdx="0" presStyleCnt="3" custScaleX="619084">
        <dgm:presLayoutVars>
          <dgm:chPref val="3"/>
        </dgm:presLayoutVars>
      </dgm:prSet>
      <dgm:spPr/>
    </dgm:pt>
    <dgm:pt modelId="{E25E779B-AD6D-463B-A0C8-94BD50945CAB}" type="pres">
      <dgm:prSet presAssocID="{251B3F68-DA83-44C7-A4E7-B6B9B32D5ED8}" presName="level3hierChild" presStyleCnt="0"/>
      <dgm:spPr/>
    </dgm:pt>
    <dgm:pt modelId="{18D3F58C-91CB-46AF-BA2F-B9DE135CC23B}" type="pres">
      <dgm:prSet presAssocID="{8596B8A6-C893-4758-9215-257640B263A3}" presName="conn2-1" presStyleLbl="parChTrans1D2" presStyleIdx="1" presStyleCnt="3"/>
      <dgm:spPr/>
    </dgm:pt>
    <dgm:pt modelId="{25DA14FC-287F-47B4-A27D-B5F9D2BCED27}" type="pres">
      <dgm:prSet presAssocID="{8596B8A6-C893-4758-9215-257640B263A3}" presName="connTx" presStyleLbl="parChTrans1D2" presStyleIdx="1" presStyleCnt="3"/>
      <dgm:spPr/>
    </dgm:pt>
    <dgm:pt modelId="{E0B86185-6873-4E44-BD60-49397E12E9CD}" type="pres">
      <dgm:prSet presAssocID="{A027DC1C-9D8E-4319-99B2-93FE611F0C2A}" presName="root2" presStyleCnt="0"/>
      <dgm:spPr/>
    </dgm:pt>
    <dgm:pt modelId="{3F23F39A-4A3C-43BD-8ECE-3759D878396F}" type="pres">
      <dgm:prSet presAssocID="{A027DC1C-9D8E-4319-99B2-93FE611F0C2A}" presName="LevelTwoTextNode" presStyleLbl="node2" presStyleIdx="1" presStyleCnt="3" custScaleX="619084">
        <dgm:presLayoutVars>
          <dgm:chPref val="3"/>
        </dgm:presLayoutVars>
      </dgm:prSet>
      <dgm:spPr/>
    </dgm:pt>
    <dgm:pt modelId="{08FC10A1-1C31-48D9-B630-C35A96E625B3}" type="pres">
      <dgm:prSet presAssocID="{A027DC1C-9D8E-4319-99B2-93FE611F0C2A}" presName="level3hierChild" presStyleCnt="0"/>
      <dgm:spPr/>
    </dgm:pt>
    <dgm:pt modelId="{74E9A4C9-6B67-4A15-BD73-77C73F155C83}" type="pres">
      <dgm:prSet presAssocID="{40BA9D90-51CF-4CA1-AFA1-18F2275193C0}" presName="conn2-1" presStyleLbl="parChTrans1D2" presStyleIdx="2" presStyleCnt="3"/>
      <dgm:spPr/>
    </dgm:pt>
    <dgm:pt modelId="{16539B59-270E-4821-A91E-5EAE054B4ECD}" type="pres">
      <dgm:prSet presAssocID="{40BA9D90-51CF-4CA1-AFA1-18F2275193C0}" presName="connTx" presStyleLbl="parChTrans1D2" presStyleIdx="2" presStyleCnt="3"/>
      <dgm:spPr/>
    </dgm:pt>
    <dgm:pt modelId="{746C6D2B-7F53-4F24-9ABD-C7D739FBD1D5}" type="pres">
      <dgm:prSet presAssocID="{75B30A52-B9C3-4D6F-BAB5-045FBD970024}" presName="root2" presStyleCnt="0"/>
      <dgm:spPr/>
    </dgm:pt>
    <dgm:pt modelId="{DAC3C739-7773-48A3-AB9F-3890B0B0421A}" type="pres">
      <dgm:prSet presAssocID="{75B30A52-B9C3-4D6F-BAB5-045FBD970024}" presName="LevelTwoTextNode" presStyleLbl="node2" presStyleIdx="2" presStyleCnt="3" custScaleX="619084">
        <dgm:presLayoutVars>
          <dgm:chPref val="3"/>
        </dgm:presLayoutVars>
      </dgm:prSet>
      <dgm:spPr/>
    </dgm:pt>
    <dgm:pt modelId="{97858721-737B-4B46-BB58-05364D7A0E20}" type="pres">
      <dgm:prSet presAssocID="{75B30A52-B9C3-4D6F-BAB5-045FBD970024}" presName="level3hierChild" presStyleCnt="0"/>
      <dgm:spPr/>
    </dgm:pt>
  </dgm:ptLst>
  <dgm:cxnLst>
    <dgm:cxn modelId="{ADFBFB01-81E6-44B6-832E-5BA05B635A5F}" type="presOf" srcId="{251B3F68-DA83-44C7-A4E7-B6B9B32D5ED8}" destId="{92BC5624-ACD9-411E-B0A1-8D89B9C33459}" srcOrd="0" destOrd="0" presId="urn:microsoft.com/office/officeart/2005/8/layout/hierarchy2"/>
    <dgm:cxn modelId="{CF675B23-6A13-4204-9E41-E2576644E7BC}" type="presOf" srcId="{40BA9D90-51CF-4CA1-AFA1-18F2275193C0}" destId="{16539B59-270E-4821-A91E-5EAE054B4ECD}" srcOrd="1" destOrd="0" presId="urn:microsoft.com/office/officeart/2005/8/layout/hierarchy2"/>
    <dgm:cxn modelId="{87C10F31-9009-4A52-8D42-CDEE6E916B29}" type="presOf" srcId="{8596B8A6-C893-4758-9215-257640B263A3}" destId="{18D3F58C-91CB-46AF-BA2F-B9DE135CC23B}" srcOrd="0" destOrd="0" presId="urn:microsoft.com/office/officeart/2005/8/layout/hierarchy2"/>
    <dgm:cxn modelId="{DFDAB634-905D-444B-A45A-709FA6538D7A}" type="presOf" srcId="{28816C00-B513-461F-AB72-8BF4E991BCF3}" destId="{FBEC9281-31B9-4FDC-AE5C-A90D30A9BDF2}" srcOrd="0" destOrd="0" presId="urn:microsoft.com/office/officeart/2005/8/layout/hierarchy2"/>
    <dgm:cxn modelId="{33A1525C-4B5E-475D-B7F2-40E3A0A2CB0F}" srcId="{BCF54563-5B24-455B-A69A-097CE6A996FE}" destId="{251B3F68-DA83-44C7-A4E7-B6B9B32D5ED8}" srcOrd="0" destOrd="0" parTransId="{28816C00-B513-461F-AB72-8BF4E991BCF3}" sibTransId="{3A9E2B78-BE3C-4397-B6A1-FAA2CFA58D12}"/>
    <dgm:cxn modelId="{BD60C768-4B05-4B71-B9BB-59BE430B70E3}" type="presOf" srcId="{75B30A52-B9C3-4D6F-BAB5-045FBD970024}" destId="{DAC3C739-7773-48A3-AB9F-3890B0B0421A}" srcOrd="0" destOrd="0" presId="urn:microsoft.com/office/officeart/2005/8/layout/hierarchy2"/>
    <dgm:cxn modelId="{AD0BBF75-D043-4668-98DE-7DA5F2F18E4C}" type="presOf" srcId="{40BA9D90-51CF-4CA1-AFA1-18F2275193C0}" destId="{74E9A4C9-6B67-4A15-BD73-77C73F155C83}" srcOrd="0" destOrd="0" presId="urn:microsoft.com/office/officeart/2005/8/layout/hierarchy2"/>
    <dgm:cxn modelId="{595A747F-949F-48A3-8AA6-C2BF62F85B14}" srcId="{BCF54563-5B24-455B-A69A-097CE6A996FE}" destId="{A027DC1C-9D8E-4319-99B2-93FE611F0C2A}" srcOrd="1" destOrd="0" parTransId="{8596B8A6-C893-4758-9215-257640B263A3}" sibTransId="{AC081CAC-F6FC-48D9-A6B5-942A2D397EA6}"/>
    <dgm:cxn modelId="{64269A8C-CACC-4956-A41D-EC5FF4C010D8}" srcId="{BCF54563-5B24-455B-A69A-097CE6A996FE}" destId="{75B30A52-B9C3-4D6F-BAB5-045FBD970024}" srcOrd="2" destOrd="0" parTransId="{40BA9D90-51CF-4CA1-AFA1-18F2275193C0}" sibTransId="{34BCE5B4-F761-45DA-A757-0381C39C1743}"/>
    <dgm:cxn modelId="{5BA6998F-F4FF-4D2E-A7EE-7AAD5E0BEB8A}" type="presOf" srcId="{BCF54563-5B24-455B-A69A-097CE6A996FE}" destId="{8CBB4BBC-04A4-4A74-8F42-3FC1D3A75B41}" srcOrd="0" destOrd="0" presId="urn:microsoft.com/office/officeart/2005/8/layout/hierarchy2"/>
    <dgm:cxn modelId="{714ABD92-BC0D-4BAD-A26F-2FB66D47747D}" type="presOf" srcId="{8596B8A6-C893-4758-9215-257640B263A3}" destId="{25DA14FC-287F-47B4-A27D-B5F9D2BCED27}" srcOrd="1" destOrd="0" presId="urn:microsoft.com/office/officeart/2005/8/layout/hierarchy2"/>
    <dgm:cxn modelId="{18FBF8A8-42A6-487C-A450-F26F7074C515}" type="presOf" srcId="{28816C00-B513-461F-AB72-8BF4E991BCF3}" destId="{927D10AE-472D-469C-BD48-E40A72FB0A03}" srcOrd="1" destOrd="0" presId="urn:microsoft.com/office/officeart/2005/8/layout/hierarchy2"/>
    <dgm:cxn modelId="{B6F530B4-D185-4CB6-823A-34FCC5A5C1FA}" type="presOf" srcId="{A027DC1C-9D8E-4319-99B2-93FE611F0C2A}" destId="{3F23F39A-4A3C-43BD-8ECE-3759D878396F}" srcOrd="0" destOrd="0" presId="urn:microsoft.com/office/officeart/2005/8/layout/hierarchy2"/>
    <dgm:cxn modelId="{74675BBF-5AAE-4B2C-A4FB-024F601166B4}" srcId="{74E3EB95-CA36-4820-B971-710E0BC7053D}" destId="{BCF54563-5B24-455B-A69A-097CE6A996FE}" srcOrd="0" destOrd="0" parTransId="{5EA8FBB8-6CD6-45C0-AC54-AB06D9F433EE}" sibTransId="{77BDA01B-5B9C-4C2D-A573-12E3B0AA2579}"/>
    <dgm:cxn modelId="{17F817F4-CFBC-4FD0-A84F-61DA17ED4776}" type="presOf" srcId="{74E3EB95-CA36-4820-B971-710E0BC7053D}" destId="{F1936591-17A6-46D6-BF79-9DD6D04A9976}" srcOrd="0" destOrd="0" presId="urn:microsoft.com/office/officeart/2005/8/layout/hierarchy2"/>
    <dgm:cxn modelId="{7ED487A4-43EC-484B-8553-A2E1A084F46A}" type="presParOf" srcId="{F1936591-17A6-46D6-BF79-9DD6D04A9976}" destId="{9E9C60F0-7DEF-42C9-80A5-5AF4F17897CF}" srcOrd="0" destOrd="0" presId="urn:microsoft.com/office/officeart/2005/8/layout/hierarchy2"/>
    <dgm:cxn modelId="{2FB2D978-C489-4179-8764-C4398A86EC15}" type="presParOf" srcId="{9E9C60F0-7DEF-42C9-80A5-5AF4F17897CF}" destId="{8CBB4BBC-04A4-4A74-8F42-3FC1D3A75B41}" srcOrd="0" destOrd="0" presId="urn:microsoft.com/office/officeart/2005/8/layout/hierarchy2"/>
    <dgm:cxn modelId="{C801DE90-586C-4A4B-B5F6-10B81D745109}" type="presParOf" srcId="{9E9C60F0-7DEF-42C9-80A5-5AF4F17897CF}" destId="{608F65D4-06B5-47C0-8800-DB17F0A07251}" srcOrd="1" destOrd="0" presId="urn:microsoft.com/office/officeart/2005/8/layout/hierarchy2"/>
    <dgm:cxn modelId="{F145FB33-AA15-4617-A149-264B1FCC6E4E}" type="presParOf" srcId="{608F65D4-06B5-47C0-8800-DB17F0A07251}" destId="{FBEC9281-31B9-4FDC-AE5C-A90D30A9BDF2}" srcOrd="0" destOrd="0" presId="urn:microsoft.com/office/officeart/2005/8/layout/hierarchy2"/>
    <dgm:cxn modelId="{FADF905F-8138-4B31-91B1-BDFD8E861182}" type="presParOf" srcId="{FBEC9281-31B9-4FDC-AE5C-A90D30A9BDF2}" destId="{927D10AE-472D-469C-BD48-E40A72FB0A03}" srcOrd="0" destOrd="0" presId="urn:microsoft.com/office/officeart/2005/8/layout/hierarchy2"/>
    <dgm:cxn modelId="{45E25542-9C60-4D13-896E-6B590EC06B16}" type="presParOf" srcId="{608F65D4-06B5-47C0-8800-DB17F0A07251}" destId="{0B3E000C-7B45-434B-A74A-780518014F5A}" srcOrd="1" destOrd="0" presId="urn:microsoft.com/office/officeart/2005/8/layout/hierarchy2"/>
    <dgm:cxn modelId="{942EE811-564B-45BE-978F-06ECFAB5438A}" type="presParOf" srcId="{0B3E000C-7B45-434B-A74A-780518014F5A}" destId="{92BC5624-ACD9-411E-B0A1-8D89B9C33459}" srcOrd="0" destOrd="0" presId="urn:microsoft.com/office/officeart/2005/8/layout/hierarchy2"/>
    <dgm:cxn modelId="{A970C764-9C61-4347-8F3A-7D35B48ED374}" type="presParOf" srcId="{0B3E000C-7B45-434B-A74A-780518014F5A}" destId="{E25E779B-AD6D-463B-A0C8-94BD50945CAB}" srcOrd="1" destOrd="0" presId="urn:microsoft.com/office/officeart/2005/8/layout/hierarchy2"/>
    <dgm:cxn modelId="{D5D63F9B-C65C-47C0-811E-9CF05ECD5F2C}" type="presParOf" srcId="{608F65D4-06B5-47C0-8800-DB17F0A07251}" destId="{18D3F58C-91CB-46AF-BA2F-B9DE135CC23B}" srcOrd="2" destOrd="0" presId="urn:microsoft.com/office/officeart/2005/8/layout/hierarchy2"/>
    <dgm:cxn modelId="{BEABBA15-962E-4926-807E-6509E5CDB34B}" type="presParOf" srcId="{18D3F58C-91CB-46AF-BA2F-B9DE135CC23B}" destId="{25DA14FC-287F-47B4-A27D-B5F9D2BCED27}" srcOrd="0" destOrd="0" presId="urn:microsoft.com/office/officeart/2005/8/layout/hierarchy2"/>
    <dgm:cxn modelId="{E9947D42-9543-413D-A67D-96DC2326657C}" type="presParOf" srcId="{608F65D4-06B5-47C0-8800-DB17F0A07251}" destId="{E0B86185-6873-4E44-BD60-49397E12E9CD}" srcOrd="3" destOrd="0" presId="urn:microsoft.com/office/officeart/2005/8/layout/hierarchy2"/>
    <dgm:cxn modelId="{98C72873-B765-4749-90CA-75A733217C88}" type="presParOf" srcId="{E0B86185-6873-4E44-BD60-49397E12E9CD}" destId="{3F23F39A-4A3C-43BD-8ECE-3759D878396F}" srcOrd="0" destOrd="0" presId="urn:microsoft.com/office/officeart/2005/8/layout/hierarchy2"/>
    <dgm:cxn modelId="{277E7D73-63D7-4D37-9E68-3B740A0D3FCC}" type="presParOf" srcId="{E0B86185-6873-4E44-BD60-49397E12E9CD}" destId="{08FC10A1-1C31-48D9-B630-C35A96E625B3}" srcOrd="1" destOrd="0" presId="urn:microsoft.com/office/officeart/2005/8/layout/hierarchy2"/>
    <dgm:cxn modelId="{C6463788-28E5-4BD4-ADE6-7DDDD5324FCE}" type="presParOf" srcId="{608F65D4-06B5-47C0-8800-DB17F0A07251}" destId="{74E9A4C9-6B67-4A15-BD73-77C73F155C83}" srcOrd="4" destOrd="0" presId="urn:microsoft.com/office/officeart/2005/8/layout/hierarchy2"/>
    <dgm:cxn modelId="{FC1AC683-71AB-48D0-9D62-194219CBD762}" type="presParOf" srcId="{74E9A4C9-6B67-4A15-BD73-77C73F155C83}" destId="{16539B59-270E-4821-A91E-5EAE054B4ECD}" srcOrd="0" destOrd="0" presId="urn:microsoft.com/office/officeart/2005/8/layout/hierarchy2"/>
    <dgm:cxn modelId="{8ECC5061-4A09-422A-8CA7-314466ED01B3}" type="presParOf" srcId="{608F65D4-06B5-47C0-8800-DB17F0A07251}" destId="{746C6D2B-7F53-4F24-9ABD-C7D739FBD1D5}" srcOrd="5" destOrd="0" presId="urn:microsoft.com/office/officeart/2005/8/layout/hierarchy2"/>
    <dgm:cxn modelId="{AD51C438-F151-4E00-A038-FB1FA0267365}" type="presParOf" srcId="{746C6D2B-7F53-4F24-9ABD-C7D739FBD1D5}" destId="{DAC3C739-7773-48A3-AB9F-3890B0B0421A}" srcOrd="0" destOrd="0" presId="urn:microsoft.com/office/officeart/2005/8/layout/hierarchy2"/>
    <dgm:cxn modelId="{4F5FC6AE-9CA1-4FDC-8F4D-5BF9A5B1B4DF}" type="presParOf" srcId="{746C6D2B-7F53-4F24-9ABD-C7D739FBD1D5}" destId="{97858721-737B-4B46-BB58-05364D7A0E20}" srcOrd="1" destOrd="0" presId="urn:microsoft.com/office/officeart/2005/8/layout/hierarchy2"/>
  </dgm:cxnLst>
  <dgm:bg/>
  <dgm:whole>
    <a:ln w="38100"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245F74-DAAD-4685-8398-6F0575966C99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C2F3A0A-888A-45C4-9776-80B85BD2459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dirty="0"/>
            <a:t>Safety</a:t>
          </a:r>
        </a:p>
      </dgm:t>
    </dgm:pt>
    <dgm:pt modelId="{1B0ACA5A-22EC-4983-89DF-8D6CE33D1A13}" type="parTrans" cxnId="{0146ABEB-7BB2-4940-A565-B94EE0EDB8C8}">
      <dgm:prSet/>
      <dgm:spPr/>
      <dgm:t>
        <a:bodyPr/>
        <a:lstStyle/>
        <a:p>
          <a:endParaRPr lang="en-GB"/>
        </a:p>
      </dgm:t>
    </dgm:pt>
    <dgm:pt modelId="{43EAA274-E4C0-40AC-8D4C-A89D357F250E}" type="sibTrans" cxnId="{0146ABEB-7BB2-4940-A565-B94EE0EDB8C8}">
      <dgm:prSet/>
      <dgm:spPr/>
      <dgm:t>
        <a:bodyPr/>
        <a:lstStyle/>
        <a:p>
          <a:endParaRPr lang="en-GB"/>
        </a:p>
      </dgm:t>
    </dgm:pt>
    <dgm:pt modelId="{04F0DCB6-7932-4C14-BE2E-777344B6F723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dirty="0"/>
            <a:t>Efficacy</a:t>
          </a:r>
        </a:p>
      </dgm:t>
    </dgm:pt>
    <dgm:pt modelId="{4BCABE8B-280D-4444-B519-7F1682537976}" type="parTrans" cxnId="{11A06020-F708-4387-ABDF-6ED68943052C}">
      <dgm:prSet/>
      <dgm:spPr/>
      <dgm:t>
        <a:bodyPr/>
        <a:lstStyle/>
        <a:p>
          <a:endParaRPr lang="en-GB"/>
        </a:p>
      </dgm:t>
    </dgm:pt>
    <dgm:pt modelId="{D8112292-5BD6-41FA-9F71-5A5AD240E665}" type="sibTrans" cxnId="{11A06020-F708-4387-ABDF-6ED68943052C}">
      <dgm:prSet/>
      <dgm:spPr/>
      <dgm:t>
        <a:bodyPr/>
        <a:lstStyle/>
        <a:p>
          <a:endParaRPr lang="en-GB"/>
        </a:p>
      </dgm:t>
    </dgm:pt>
    <dgm:pt modelId="{E461D450-01D9-4F74-B7BE-8A30D7B203E0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Burden of disease</a:t>
          </a:r>
        </a:p>
      </dgm:t>
    </dgm:pt>
    <dgm:pt modelId="{2CF91258-0659-4ED3-B378-BB30C4754F3D}" type="parTrans" cxnId="{2513ED21-C278-46AD-B26B-396345ECCB45}">
      <dgm:prSet/>
      <dgm:spPr/>
      <dgm:t>
        <a:bodyPr/>
        <a:lstStyle/>
        <a:p>
          <a:endParaRPr lang="en-GB"/>
        </a:p>
      </dgm:t>
    </dgm:pt>
    <dgm:pt modelId="{248BD1D5-6A59-42B9-AF13-4808B85B80CB}" type="sibTrans" cxnId="{2513ED21-C278-46AD-B26B-396345ECCB45}">
      <dgm:prSet/>
      <dgm:spPr/>
      <dgm:t>
        <a:bodyPr/>
        <a:lstStyle/>
        <a:p>
          <a:endParaRPr lang="en-GB"/>
        </a:p>
      </dgm:t>
    </dgm:pt>
    <dgm:pt modelId="{55EC8595-454B-4C21-962D-061FA1A17181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Sustainability</a:t>
          </a:r>
        </a:p>
      </dgm:t>
    </dgm:pt>
    <dgm:pt modelId="{0372CA67-221C-4868-94A3-1AAEEB99E5E6}" type="parTrans" cxnId="{34AC8C28-09D8-42F8-8EFD-C8D64096318B}">
      <dgm:prSet/>
      <dgm:spPr/>
      <dgm:t>
        <a:bodyPr/>
        <a:lstStyle/>
        <a:p>
          <a:endParaRPr lang="en-GB"/>
        </a:p>
      </dgm:t>
    </dgm:pt>
    <dgm:pt modelId="{D98E4012-3B31-4864-B29F-E487BE7DD422}" type="sibTrans" cxnId="{34AC8C28-09D8-42F8-8EFD-C8D64096318B}">
      <dgm:prSet/>
      <dgm:spPr/>
      <dgm:t>
        <a:bodyPr/>
        <a:lstStyle/>
        <a:p>
          <a:endParaRPr lang="en-GB"/>
        </a:p>
      </dgm:t>
    </dgm:pt>
    <dgm:pt modelId="{914A3E50-8A21-4057-9CA7-83A6E2EFD2FB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Value for money</a:t>
          </a:r>
        </a:p>
      </dgm:t>
    </dgm:pt>
    <dgm:pt modelId="{0DB730A0-D43D-4759-8A85-63B6FB64703B}" type="parTrans" cxnId="{8863E505-DC38-4AB6-9290-CCBA46896A10}">
      <dgm:prSet/>
      <dgm:spPr/>
      <dgm:t>
        <a:bodyPr/>
        <a:lstStyle/>
        <a:p>
          <a:endParaRPr lang="en-GB"/>
        </a:p>
      </dgm:t>
    </dgm:pt>
    <dgm:pt modelId="{E019FD88-252F-4FFE-91F7-8FF628355FC1}" type="sibTrans" cxnId="{8863E505-DC38-4AB6-9290-CCBA46896A10}">
      <dgm:prSet/>
      <dgm:spPr/>
      <dgm:t>
        <a:bodyPr/>
        <a:lstStyle/>
        <a:p>
          <a:endParaRPr lang="en-GB"/>
        </a:p>
      </dgm:t>
    </dgm:pt>
    <dgm:pt modelId="{DFE185F6-350C-4FA5-A973-1CD1A52A318D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Equity</a:t>
          </a:r>
        </a:p>
      </dgm:t>
    </dgm:pt>
    <dgm:pt modelId="{0238DB96-6281-47D3-B364-D2898315CF49}" type="parTrans" cxnId="{94D052AE-4D46-4F11-9A6A-68641D07957B}">
      <dgm:prSet/>
      <dgm:spPr/>
      <dgm:t>
        <a:bodyPr/>
        <a:lstStyle/>
        <a:p>
          <a:endParaRPr lang="en-GB"/>
        </a:p>
      </dgm:t>
    </dgm:pt>
    <dgm:pt modelId="{18427410-767A-4E21-A31E-F05ACE6E7F99}" type="sibTrans" cxnId="{94D052AE-4D46-4F11-9A6A-68641D07957B}">
      <dgm:prSet/>
      <dgm:spPr/>
      <dgm:t>
        <a:bodyPr/>
        <a:lstStyle/>
        <a:p>
          <a:endParaRPr lang="en-GB"/>
        </a:p>
      </dgm:t>
    </dgm:pt>
    <dgm:pt modelId="{F111AF3A-EC2C-42B5-9D76-9DE6B2E7763A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dirty="0"/>
            <a:t>Quality</a:t>
          </a:r>
        </a:p>
      </dgm:t>
    </dgm:pt>
    <dgm:pt modelId="{C52E1255-4F5F-48C5-887E-4A8B2437C9DA}" type="parTrans" cxnId="{1D4F8E3A-F03E-47F5-ACA2-B341D3F38104}">
      <dgm:prSet/>
      <dgm:spPr/>
      <dgm:t>
        <a:bodyPr/>
        <a:lstStyle/>
        <a:p>
          <a:endParaRPr lang="en-GB"/>
        </a:p>
      </dgm:t>
    </dgm:pt>
    <dgm:pt modelId="{41522686-16F3-49F9-B4EA-D8C0C198169C}" type="sibTrans" cxnId="{1D4F8E3A-F03E-47F5-ACA2-B341D3F38104}">
      <dgm:prSet/>
      <dgm:spPr/>
      <dgm:t>
        <a:bodyPr/>
        <a:lstStyle/>
        <a:p>
          <a:endParaRPr lang="en-GB"/>
        </a:p>
      </dgm:t>
    </dgm:pt>
    <dgm:pt modelId="{B3741011-DA45-477E-8E0E-A8E2AA9A75FD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Affordability</a:t>
          </a:r>
        </a:p>
      </dgm:t>
    </dgm:pt>
    <dgm:pt modelId="{B34A3B8B-CEB3-4AE3-AB94-CDA2EBAE0C35}" type="parTrans" cxnId="{9D1C4CC0-8CEC-4CD2-BD58-BC8B2C118FD6}">
      <dgm:prSet/>
      <dgm:spPr/>
      <dgm:t>
        <a:bodyPr/>
        <a:lstStyle/>
        <a:p>
          <a:endParaRPr lang="en-GB"/>
        </a:p>
      </dgm:t>
    </dgm:pt>
    <dgm:pt modelId="{DA04310F-AA66-45FC-A03E-9C8B97207F43}" type="sibTrans" cxnId="{9D1C4CC0-8CEC-4CD2-BD58-BC8B2C118FD6}">
      <dgm:prSet/>
      <dgm:spPr/>
      <dgm:t>
        <a:bodyPr/>
        <a:lstStyle/>
        <a:p>
          <a:endParaRPr lang="en-GB"/>
        </a:p>
      </dgm:t>
    </dgm:pt>
    <dgm:pt modelId="{B65960F5-9995-4CC7-8A76-EA5C46919297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GB" dirty="0"/>
            <a:t>Feasibility</a:t>
          </a:r>
        </a:p>
      </dgm:t>
    </dgm:pt>
    <dgm:pt modelId="{BF18982C-5B8D-48FC-AF72-F57F6C9DBFF0}" type="parTrans" cxnId="{3B91EEC5-6FFD-4C22-8FDF-3A135E899445}">
      <dgm:prSet/>
      <dgm:spPr/>
      <dgm:t>
        <a:bodyPr/>
        <a:lstStyle/>
        <a:p>
          <a:endParaRPr lang="en-US"/>
        </a:p>
      </dgm:t>
    </dgm:pt>
    <dgm:pt modelId="{46A632F2-DABF-48F1-B3A5-F017AD5F99D2}" type="sibTrans" cxnId="{3B91EEC5-6FFD-4C22-8FDF-3A135E899445}">
      <dgm:prSet/>
      <dgm:spPr/>
      <dgm:t>
        <a:bodyPr/>
        <a:lstStyle/>
        <a:p>
          <a:endParaRPr lang="en-US"/>
        </a:p>
      </dgm:t>
    </dgm:pt>
    <dgm:pt modelId="{CC12354F-E1F8-4C40-98F0-700BAD89D9CD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GB" dirty="0"/>
            <a:t>Acceptability</a:t>
          </a:r>
        </a:p>
      </dgm:t>
    </dgm:pt>
    <dgm:pt modelId="{814E8489-0524-4F46-A67F-4FF5C5EDF005}" type="parTrans" cxnId="{14BBE680-5576-46DC-B5DD-E42925518857}">
      <dgm:prSet/>
      <dgm:spPr/>
      <dgm:t>
        <a:bodyPr/>
        <a:lstStyle/>
        <a:p>
          <a:endParaRPr lang="en-US"/>
        </a:p>
      </dgm:t>
    </dgm:pt>
    <dgm:pt modelId="{499B8BFA-9D6E-4480-AFE2-BC4050020FA0}" type="sibTrans" cxnId="{14BBE680-5576-46DC-B5DD-E42925518857}">
      <dgm:prSet/>
      <dgm:spPr/>
      <dgm:t>
        <a:bodyPr/>
        <a:lstStyle/>
        <a:p>
          <a:endParaRPr lang="en-US"/>
        </a:p>
      </dgm:t>
    </dgm:pt>
    <dgm:pt modelId="{F30A95F0-3F60-4F72-BBB4-B40A9987C614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GB" dirty="0"/>
            <a:t>Ethical issues</a:t>
          </a:r>
        </a:p>
      </dgm:t>
    </dgm:pt>
    <dgm:pt modelId="{02E2E6FE-71E6-4F93-BB13-6F6AC0C53E54}" type="parTrans" cxnId="{3064D1E5-19AD-43E6-B477-57FEDE4377C3}">
      <dgm:prSet/>
      <dgm:spPr/>
      <dgm:t>
        <a:bodyPr/>
        <a:lstStyle/>
        <a:p>
          <a:endParaRPr lang="en-US"/>
        </a:p>
      </dgm:t>
    </dgm:pt>
    <dgm:pt modelId="{BC0661BA-BC39-4293-BB97-6B0B34F39DE4}" type="sibTrans" cxnId="{3064D1E5-19AD-43E6-B477-57FEDE4377C3}">
      <dgm:prSet/>
      <dgm:spPr/>
      <dgm:t>
        <a:bodyPr/>
        <a:lstStyle/>
        <a:p>
          <a:endParaRPr lang="en-US"/>
        </a:p>
      </dgm:t>
    </dgm:pt>
    <dgm:pt modelId="{9AAA2946-BBCC-46D0-BB4D-484E3C83F466}" type="pres">
      <dgm:prSet presAssocID="{E8245F74-DAAD-4685-8398-6F0575966C99}" presName="diagram" presStyleCnt="0">
        <dgm:presLayoutVars>
          <dgm:dir/>
          <dgm:resizeHandles val="exact"/>
        </dgm:presLayoutVars>
      </dgm:prSet>
      <dgm:spPr/>
    </dgm:pt>
    <dgm:pt modelId="{E60A9418-ACC9-4C60-8795-82669EE46836}" type="pres">
      <dgm:prSet presAssocID="{7C2F3A0A-888A-45C4-9776-80B85BD2459D}" presName="node" presStyleLbl="node1" presStyleIdx="0" presStyleCnt="11">
        <dgm:presLayoutVars>
          <dgm:bulletEnabled val="1"/>
        </dgm:presLayoutVars>
      </dgm:prSet>
      <dgm:spPr/>
    </dgm:pt>
    <dgm:pt modelId="{7EA0B07B-E960-47CD-A2AA-B0927CFA64D6}" type="pres">
      <dgm:prSet presAssocID="{43EAA274-E4C0-40AC-8D4C-A89D357F250E}" presName="sibTrans" presStyleCnt="0"/>
      <dgm:spPr/>
    </dgm:pt>
    <dgm:pt modelId="{197EE3ED-12E2-401B-BA50-560B1BFF3F1B}" type="pres">
      <dgm:prSet presAssocID="{04F0DCB6-7932-4C14-BE2E-777344B6F723}" presName="node" presStyleLbl="node1" presStyleIdx="1" presStyleCnt="11">
        <dgm:presLayoutVars>
          <dgm:bulletEnabled val="1"/>
        </dgm:presLayoutVars>
      </dgm:prSet>
      <dgm:spPr/>
    </dgm:pt>
    <dgm:pt modelId="{C402CCFA-9AD2-4231-ADAF-C23BE41FA0D3}" type="pres">
      <dgm:prSet presAssocID="{D8112292-5BD6-41FA-9F71-5A5AD240E665}" presName="sibTrans" presStyleCnt="0"/>
      <dgm:spPr/>
    </dgm:pt>
    <dgm:pt modelId="{3371748D-21E4-4015-A155-FA6736D89D3D}" type="pres">
      <dgm:prSet presAssocID="{F111AF3A-EC2C-42B5-9D76-9DE6B2E7763A}" presName="node" presStyleLbl="node1" presStyleIdx="2" presStyleCnt="11">
        <dgm:presLayoutVars>
          <dgm:bulletEnabled val="1"/>
        </dgm:presLayoutVars>
      </dgm:prSet>
      <dgm:spPr/>
    </dgm:pt>
    <dgm:pt modelId="{3B95FDF5-5BDF-43CC-AF3A-23E9833B915C}" type="pres">
      <dgm:prSet presAssocID="{41522686-16F3-49F9-B4EA-D8C0C198169C}" presName="sibTrans" presStyleCnt="0"/>
      <dgm:spPr/>
    </dgm:pt>
    <dgm:pt modelId="{A744C76C-B624-4994-BB7D-15C2577E77C6}" type="pres">
      <dgm:prSet presAssocID="{E461D450-01D9-4F74-B7BE-8A30D7B203E0}" presName="node" presStyleLbl="node1" presStyleIdx="3" presStyleCnt="11">
        <dgm:presLayoutVars>
          <dgm:bulletEnabled val="1"/>
        </dgm:presLayoutVars>
      </dgm:prSet>
      <dgm:spPr/>
    </dgm:pt>
    <dgm:pt modelId="{6EB860FF-94A4-4EC4-A328-78B870EBCB6D}" type="pres">
      <dgm:prSet presAssocID="{248BD1D5-6A59-42B9-AF13-4808B85B80CB}" presName="sibTrans" presStyleCnt="0"/>
      <dgm:spPr/>
    </dgm:pt>
    <dgm:pt modelId="{F612C9AE-990C-4140-89A6-CF243DDD7533}" type="pres">
      <dgm:prSet presAssocID="{B3741011-DA45-477E-8E0E-A8E2AA9A75FD}" presName="node" presStyleLbl="node1" presStyleIdx="4" presStyleCnt="11">
        <dgm:presLayoutVars>
          <dgm:bulletEnabled val="1"/>
        </dgm:presLayoutVars>
      </dgm:prSet>
      <dgm:spPr/>
    </dgm:pt>
    <dgm:pt modelId="{482C0D31-CE0B-41EE-A3D1-E3C435600CCF}" type="pres">
      <dgm:prSet presAssocID="{DA04310F-AA66-45FC-A03E-9C8B97207F43}" presName="sibTrans" presStyleCnt="0"/>
      <dgm:spPr/>
    </dgm:pt>
    <dgm:pt modelId="{0A537E1D-268D-4070-8A75-8A57722A8FD1}" type="pres">
      <dgm:prSet presAssocID="{55EC8595-454B-4C21-962D-061FA1A17181}" presName="node" presStyleLbl="node1" presStyleIdx="5" presStyleCnt="11">
        <dgm:presLayoutVars>
          <dgm:bulletEnabled val="1"/>
        </dgm:presLayoutVars>
      </dgm:prSet>
      <dgm:spPr/>
    </dgm:pt>
    <dgm:pt modelId="{C2E10D5F-8CFC-416A-A206-2583546693C0}" type="pres">
      <dgm:prSet presAssocID="{D98E4012-3B31-4864-B29F-E487BE7DD422}" presName="sibTrans" presStyleCnt="0"/>
      <dgm:spPr/>
    </dgm:pt>
    <dgm:pt modelId="{99CA8C50-CC0E-4639-82DD-936530B0717A}" type="pres">
      <dgm:prSet presAssocID="{914A3E50-8A21-4057-9CA7-83A6E2EFD2FB}" presName="node" presStyleLbl="node1" presStyleIdx="6" presStyleCnt="11" custLinFactNeighborX="51207" custLinFactNeighborY="-1884">
        <dgm:presLayoutVars>
          <dgm:bulletEnabled val="1"/>
        </dgm:presLayoutVars>
      </dgm:prSet>
      <dgm:spPr/>
    </dgm:pt>
    <dgm:pt modelId="{41BD92FD-7644-467B-BC78-198D093E837B}" type="pres">
      <dgm:prSet presAssocID="{E019FD88-252F-4FFE-91F7-8FF628355FC1}" presName="sibTrans" presStyleCnt="0"/>
      <dgm:spPr/>
    </dgm:pt>
    <dgm:pt modelId="{B99B8DB8-6E56-439D-B1BD-FF6E2F5AC69E}" type="pres">
      <dgm:prSet presAssocID="{DFE185F6-350C-4FA5-A973-1CD1A52A318D}" presName="node" presStyleLbl="node1" presStyleIdx="7" presStyleCnt="11" custLinFactNeighborX="61146" custLinFactNeighborY="-1884">
        <dgm:presLayoutVars>
          <dgm:bulletEnabled val="1"/>
        </dgm:presLayoutVars>
      </dgm:prSet>
      <dgm:spPr/>
    </dgm:pt>
    <dgm:pt modelId="{F037BAA5-A98C-4647-923D-21302DCCA0EA}" type="pres">
      <dgm:prSet presAssocID="{18427410-767A-4E21-A31E-F05ACE6E7F99}" presName="sibTrans" presStyleCnt="0"/>
      <dgm:spPr/>
    </dgm:pt>
    <dgm:pt modelId="{F553BEC3-9D90-4406-96D0-023A3E294C07}" type="pres">
      <dgm:prSet presAssocID="{B65960F5-9995-4CC7-8A76-EA5C46919297}" presName="node" presStyleLbl="node1" presStyleIdx="8" presStyleCnt="11" custLinFactX="-100000" custLinFactY="22986" custLinFactNeighborX="-117518" custLinFactNeighborY="100000">
        <dgm:presLayoutVars>
          <dgm:bulletEnabled val="1"/>
        </dgm:presLayoutVars>
      </dgm:prSet>
      <dgm:spPr/>
    </dgm:pt>
    <dgm:pt modelId="{B048BAE5-DB25-4ACE-B8BD-1E52661A3670}" type="pres">
      <dgm:prSet presAssocID="{46A632F2-DABF-48F1-B3A5-F017AD5F99D2}" presName="sibTrans" presStyleCnt="0"/>
      <dgm:spPr/>
    </dgm:pt>
    <dgm:pt modelId="{8A43414E-9889-492E-A732-BA5420CBC13C}" type="pres">
      <dgm:prSet presAssocID="{CC12354F-E1F8-4C40-98F0-700BAD89D9CD}" presName="node" presStyleLbl="node1" presStyleIdx="9" presStyleCnt="11" custLinFactNeighborX="56177" custLinFactNeighborY="-2966">
        <dgm:presLayoutVars>
          <dgm:bulletEnabled val="1"/>
        </dgm:presLayoutVars>
      </dgm:prSet>
      <dgm:spPr/>
    </dgm:pt>
    <dgm:pt modelId="{C72B64F4-7126-49DB-B25C-6B1E6F2A09BF}" type="pres">
      <dgm:prSet presAssocID="{499B8BFA-9D6E-4480-AFE2-BC4050020FA0}" presName="sibTrans" presStyleCnt="0"/>
      <dgm:spPr/>
    </dgm:pt>
    <dgm:pt modelId="{A6FDDFA2-32FF-4864-AF8F-C799A8979150}" type="pres">
      <dgm:prSet presAssocID="{F30A95F0-3F60-4F72-BBB4-B40A9987C614}" presName="node" presStyleLbl="node1" presStyleIdx="10" presStyleCnt="11" custLinFactNeighborX="54872" custLinFactNeighborY="-2966">
        <dgm:presLayoutVars>
          <dgm:bulletEnabled val="1"/>
        </dgm:presLayoutVars>
      </dgm:prSet>
      <dgm:spPr/>
    </dgm:pt>
  </dgm:ptLst>
  <dgm:cxnLst>
    <dgm:cxn modelId="{F9535F04-482D-4398-AC65-3ED72C6CB0B0}" type="presOf" srcId="{7C2F3A0A-888A-45C4-9776-80B85BD2459D}" destId="{E60A9418-ACC9-4C60-8795-82669EE46836}" srcOrd="0" destOrd="0" presId="urn:microsoft.com/office/officeart/2005/8/layout/default#1"/>
    <dgm:cxn modelId="{8863E505-DC38-4AB6-9290-CCBA46896A10}" srcId="{E8245F74-DAAD-4685-8398-6F0575966C99}" destId="{914A3E50-8A21-4057-9CA7-83A6E2EFD2FB}" srcOrd="6" destOrd="0" parTransId="{0DB730A0-D43D-4759-8A85-63B6FB64703B}" sibTransId="{E019FD88-252F-4FFE-91F7-8FF628355FC1}"/>
    <dgm:cxn modelId="{26532D0A-FC65-4DCB-813C-2645245646F1}" type="presOf" srcId="{DFE185F6-350C-4FA5-A973-1CD1A52A318D}" destId="{B99B8DB8-6E56-439D-B1BD-FF6E2F5AC69E}" srcOrd="0" destOrd="0" presId="urn:microsoft.com/office/officeart/2005/8/layout/default#1"/>
    <dgm:cxn modelId="{11A06020-F708-4387-ABDF-6ED68943052C}" srcId="{E8245F74-DAAD-4685-8398-6F0575966C99}" destId="{04F0DCB6-7932-4C14-BE2E-777344B6F723}" srcOrd="1" destOrd="0" parTransId="{4BCABE8B-280D-4444-B519-7F1682537976}" sibTransId="{D8112292-5BD6-41FA-9F71-5A5AD240E665}"/>
    <dgm:cxn modelId="{2513ED21-C278-46AD-B26B-396345ECCB45}" srcId="{E8245F74-DAAD-4685-8398-6F0575966C99}" destId="{E461D450-01D9-4F74-B7BE-8A30D7B203E0}" srcOrd="3" destOrd="0" parTransId="{2CF91258-0659-4ED3-B378-BB30C4754F3D}" sibTransId="{248BD1D5-6A59-42B9-AF13-4808B85B80CB}"/>
    <dgm:cxn modelId="{A51DA625-643A-478D-86D8-76C0957DA794}" type="presOf" srcId="{B3741011-DA45-477E-8E0E-A8E2AA9A75FD}" destId="{F612C9AE-990C-4140-89A6-CF243DDD7533}" srcOrd="0" destOrd="0" presId="urn:microsoft.com/office/officeart/2005/8/layout/default#1"/>
    <dgm:cxn modelId="{34AC8C28-09D8-42F8-8EFD-C8D64096318B}" srcId="{E8245F74-DAAD-4685-8398-6F0575966C99}" destId="{55EC8595-454B-4C21-962D-061FA1A17181}" srcOrd="5" destOrd="0" parTransId="{0372CA67-221C-4868-94A3-1AAEEB99E5E6}" sibTransId="{D98E4012-3B31-4864-B29F-E487BE7DD422}"/>
    <dgm:cxn modelId="{1D4F8E3A-F03E-47F5-ACA2-B341D3F38104}" srcId="{E8245F74-DAAD-4685-8398-6F0575966C99}" destId="{F111AF3A-EC2C-42B5-9D76-9DE6B2E7763A}" srcOrd="2" destOrd="0" parTransId="{C52E1255-4F5F-48C5-887E-4A8B2437C9DA}" sibTransId="{41522686-16F3-49F9-B4EA-D8C0C198169C}"/>
    <dgm:cxn modelId="{7D709245-605B-491D-BC6F-0545584DB9D2}" type="presOf" srcId="{E461D450-01D9-4F74-B7BE-8A30D7B203E0}" destId="{A744C76C-B624-4994-BB7D-15C2577E77C6}" srcOrd="0" destOrd="0" presId="urn:microsoft.com/office/officeart/2005/8/layout/default#1"/>
    <dgm:cxn modelId="{5D0AD06A-1C3B-42A1-AA30-4D2455BC1EC3}" type="presOf" srcId="{CC12354F-E1F8-4C40-98F0-700BAD89D9CD}" destId="{8A43414E-9889-492E-A732-BA5420CBC13C}" srcOrd="0" destOrd="0" presId="urn:microsoft.com/office/officeart/2005/8/layout/default#1"/>
    <dgm:cxn modelId="{8FEF487F-14A8-4C65-90AD-451DF51E0021}" type="presOf" srcId="{B65960F5-9995-4CC7-8A76-EA5C46919297}" destId="{F553BEC3-9D90-4406-96D0-023A3E294C07}" srcOrd="0" destOrd="0" presId="urn:microsoft.com/office/officeart/2005/8/layout/default#1"/>
    <dgm:cxn modelId="{14BBE680-5576-46DC-B5DD-E42925518857}" srcId="{E8245F74-DAAD-4685-8398-6F0575966C99}" destId="{CC12354F-E1F8-4C40-98F0-700BAD89D9CD}" srcOrd="9" destOrd="0" parTransId="{814E8489-0524-4F46-A67F-4FF5C5EDF005}" sibTransId="{499B8BFA-9D6E-4480-AFE2-BC4050020FA0}"/>
    <dgm:cxn modelId="{83416493-7FB3-4827-A7E8-76AC3E009B29}" type="presOf" srcId="{04F0DCB6-7932-4C14-BE2E-777344B6F723}" destId="{197EE3ED-12E2-401B-BA50-560B1BFF3F1B}" srcOrd="0" destOrd="0" presId="urn:microsoft.com/office/officeart/2005/8/layout/default#1"/>
    <dgm:cxn modelId="{94D052AE-4D46-4F11-9A6A-68641D07957B}" srcId="{E8245F74-DAAD-4685-8398-6F0575966C99}" destId="{DFE185F6-350C-4FA5-A973-1CD1A52A318D}" srcOrd="7" destOrd="0" parTransId="{0238DB96-6281-47D3-B364-D2898315CF49}" sibTransId="{18427410-767A-4E21-A31E-F05ACE6E7F99}"/>
    <dgm:cxn modelId="{9D1C4CC0-8CEC-4CD2-BD58-BC8B2C118FD6}" srcId="{E8245F74-DAAD-4685-8398-6F0575966C99}" destId="{B3741011-DA45-477E-8E0E-A8E2AA9A75FD}" srcOrd="4" destOrd="0" parTransId="{B34A3B8B-CEB3-4AE3-AB94-CDA2EBAE0C35}" sibTransId="{DA04310F-AA66-45FC-A03E-9C8B97207F43}"/>
    <dgm:cxn modelId="{3B91EEC5-6FFD-4C22-8FDF-3A135E899445}" srcId="{E8245F74-DAAD-4685-8398-6F0575966C99}" destId="{B65960F5-9995-4CC7-8A76-EA5C46919297}" srcOrd="8" destOrd="0" parTransId="{BF18982C-5B8D-48FC-AF72-F57F6C9DBFF0}" sibTransId="{46A632F2-DABF-48F1-B3A5-F017AD5F99D2}"/>
    <dgm:cxn modelId="{435015C8-D953-4948-B725-479E3A157E38}" type="presOf" srcId="{E8245F74-DAAD-4685-8398-6F0575966C99}" destId="{9AAA2946-BBCC-46D0-BB4D-484E3C83F466}" srcOrd="0" destOrd="0" presId="urn:microsoft.com/office/officeart/2005/8/layout/default#1"/>
    <dgm:cxn modelId="{3DDB41CA-A833-48C1-BC5B-46A6D81DB8B5}" type="presOf" srcId="{F30A95F0-3F60-4F72-BBB4-B40A9987C614}" destId="{A6FDDFA2-32FF-4864-AF8F-C799A8979150}" srcOrd="0" destOrd="0" presId="urn:microsoft.com/office/officeart/2005/8/layout/default#1"/>
    <dgm:cxn modelId="{98E776D2-A31D-402C-898F-2B1D42C892EA}" type="presOf" srcId="{F111AF3A-EC2C-42B5-9D76-9DE6B2E7763A}" destId="{3371748D-21E4-4015-A155-FA6736D89D3D}" srcOrd="0" destOrd="0" presId="urn:microsoft.com/office/officeart/2005/8/layout/default#1"/>
    <dgm:cxn modelId="{AFDBB2DF-27D9-455F-89EA-3A49AD8C8249}" type="presOf" srcId="{914A3E50-8A21-4057-9CA7-83A6E2EFD2FB}" destId="{99CA8C50-CC0E-4639-82DD-936530B0717A}" srcOrd="0" destOrd="0" presId="urn:microsoft.com/office/officeart/2005/8/layout/default#1"/>
    <dgm:cxn modelId="{E0F3E2E0-9507-4C5B-9328-7703C5663DD3}" type="presOf" srcId="{55EC8595-454B-4C21-962D-061FA1A17181}" destId="{0A537E1D-268D-4070-8A75-8A57722A8FD1}" srcOrd="0" destOrd="0" presId="urn:microsoft.com/office/officeart/2005/8/layout/default#1"/>
    <dgm:cxn modelId="{3064D1E5-19AD-43E6-B477-57FEDE4377C3}" srcId="{E8245F74-DAAD-4685-8398-6F0575966C99}" destId="{F30A95F0-3F60-4F72-BBB4-B40A9987C614}" srcOrd="10" destOrd="0" parTransId="{02E2E6FE-71E6-4F93-BB13-6F6AC0C53E54}" sibTransId="{BC0661BA-BC39-4293-BB97-6B0B34F39DE4}"/>
    <dgm:cxn modelId="{0146ABEB-7BB2-4940-A565-B94EE0EDB8C8}" srcId="{E8245F74-DAAD-4685-8398-6F0575966C99}" destId="{7C2F3A0A-888A-45C4-9776-80B85BD2459D}" srcOrd="0" destOrd="0" parTransId="{1B0ACA5A-22EC-4983-89DF-8D6CE33D1A13}" sibTransId="{43EAA274-E4C0-40AC-8D4C-A89D357F250E}"/>
    <dgm:cxn modelId="{47615AD2-E616-4569-B609-C844ECFD647F}" type="presParOf" srcId="{9AAA2946-BBCC-46D0-BB4D-484E3C83F466}" destId="{E60A9418-ACC9-4C60-8795-82669EE46836}" srcOrd="0" destOrd="0" presId="urn:microsoft.com/office/officeart/2005/8/layout/default#1"/>
    <dgm:cxn modelId="{235F3181-D099-46BE-AFAA-441C65D0E4EA}" type="presParOf" srcId="{9AAA2946-BBCC-46D0-BB4D-484E3C83F466}" destId="{7EA0B07B-E960-47CD-A2AA-B0927CFA64D6}" srcOrd="1" destOrd="0" presId="urn:microsoft.com/office/officeart/2005/8/layout/default#1"/>
    <dgm:cxn modelId="{91BA0FC1-9713-437E-8A70-A5A3419C0031}" type="presParOf" srcId="{9AAA2946-BBCC-46D0-BB4D-484E3C83F466}" destId="{197EE3ED-12E2-401B-BA50-560B1BFF3F1B}" srcOrd="2" destOrd="0" presId="urn:microsoft.com/office/officeart/2005/8/layout/default#1"/>
    <dgm:cxn modelId="{4101F713-341A-426F-95F1-06EAEFB832AB}" type="presParOf" srcId="{9AAA2946-BBCC-46D0-BB4D-484E3C83F466}" destId="{C402CCFA-9AD2-4231-ADAF-C23BE41FA0D3}" srcOrd="3" destOrd="0" presId="urn:microsoft.com/office/officeart/2005/8/layout/default#1"/>
    <dgm:cxn modelId="{EB70A405-446A-499C-BF58-478A92726F61}" type="presParOf" srcId="{9AAA2946-BBCC-46D0-BB4D-484E3C83F466}" destId="{3371748D-21E4-4015-A155-FA6736D89D3D}" srcOrd="4" destOrd="0" presId="urn:microsoft.com/office/officeart/2005/8/layout/default#1"/>
    <dgm:cxn modelId="{C15F5AE0-40A1-4242-A5B4-3E9DA358615A}" type="presParOf" srcId="{9AAA2946-BBCC-46D0-BB4D-484E3C83F466}" destId="{3B95FDF5-5BDF-43CC-AF3A-23E9833B915C}" srcOrd="5" destOrd="0" presId="urn:microsoft.com/office/officeart/2005/8/layout/default#1"/>
    <dgm:cxn modelId="{5067D929-2D85-4229-9198-85FBEE06A3E3}" type="presParOf" srcId="{9AAA2946-BBCC-46D0-BB4D-484E3C83F466}" destId="{A744C76C-B624-4994-BB7D-15C2577E77C6}" srcOrd="6" destOrd="0" presId="urn:microsoft.com/office/officeart/2005/8/layout/default#1"/>
    <dgm:cxn modelId="{25856C94-482E-48A4-A76A-6D67FB742809}" type="presParOf" srcId="{9AAA2946-BBCC-46D0-BB4D-484E3C83F466}" destId="{6EB860FF-94A4-4EC4-A328-78B870EBCB6D}" srcOrd="7" destOrd="0" presId="urn:microsoft.com/office/officeart/2005/8/layout/default#1"/>
    <dgm:cxn modelId="{0512AB88-B4C1-496F-988E-1A8105F81000}" type="presParOf" srcId="{9AAA2946-BBCC-46D0-BB4D-484E3C83F466}" destId="{F612C9AE-990C-4140-89A6-CF243DDD7533}" srcOrd="8" destOrd="0" presId="urn:microsoft.com/office/officeart/2005/8/layout/default#1"/>
    <dgm:cxn modelId="{2083B112-C5A0-4914-9893-229E768FB206}" type="presParOf" srcId="{9AAA2946-BBCC-46D0-BB4D-484E3C83F466}" destId="{482C0D31-CE0B-41EE-A3D1-E3C435600CCF}" srcOrd="9" destOrd="0" presId="urn:microsoft.com/office/officeart/2005/8/layout/default#1"/>
    <dgm:cxn modelId="{4A3854E4-0610-49E3-9F74-42BB2B248DE2}" type="presParOf" srcId="{9AAA2946-BBCC-46D0-BB4D-484E3C83F466}" destId="{0A537E1D-268D-4070-8A75-8A57722A8FD1}" srcOrd="10" destOrd="0" presId="urn:microsoft.com/office/officeart/2005/8/layout/default#1"/>
    <dgm:cxn modelId="{0697C417-F48D-4309-B352-6B3A31A928A7}" type="presParOf" srcId="{9AAA2946-BBCC-46D0-BB4D-484E3C83F466}" destId="{C2E10D5F-8CFC-416A-A206-2583546693C0}" srcOrd="11" destOrd="0" presId="urn:microsoft.com/office/officeart/2005/8/layout/default#1"/>
    <dgm:cxn modelId="{4119791B-D9B6-4198-95E7-E58028281864}" type="presParOf" srcId="{9AAA2946-BBCC-46D0-BB4D-484E3C83F466}" destId="{99CA8C50-CC0E-4639-82DD-936530B0717A}" srcOrd="12" destOrd="0" presId="urn:microsoft.com/office/officeart/2005/8/layout/default#1"/>
    <dgm:cxn modelId="{E958AEC8-B74B-476B-B993-04F736362840}" type="presParOf" srcId="{9AAA2946-BBCC-46D0-BB4D-484E3C83F466}" destId="{41BD92FD-7644-467B-BC78-198D093E837B}" srcOrd="13" destOrd="0" presId="urn:microsoft.com/office/officeart/2005/8/layout/default#1"/>
    <dgm:cxn modelId="{B7988749-23EA-4D7E-B95E-FC30C4638D4E}" type="presParOf" srcId="{9AAA2946-BBCC-46D0-BB4D-484E3C83F466}" destId="{B99B8DB8-6E56-439D-B1BD-FF6E2F5AC69E}" srcOrd="14" destOrd="0" presId="urn:microsoft.com/office/officeart/2005/8/layout/default#1"/>
    <dgm:cxn modelId="{905E555C-F0D9-4BB3-982E-672A34BAD7CD}" type="presParOf" srcId="{9AAA2946-BBCC-46D0-BB4D-484E3C83F466}" destId="{F037BAA5-A98C-4647-923D-21302DCCA0EA}" srcOrd="15" destOrd="0" presId="urn:microsoft.com/office/officeart/2005/8/layout/default#1"/>
    <dgm:cxn modelId="{C43AB070-2469-43A8-904C-FB33A4EFBA35}" type="presParOf" srcId="{9AAA2946-BBCC-46D0-BB4D-484E3C83F466}" destId="{F553BEC3-9D90-4406-96D0-023A3E294C07}" srcOrd="16" destOrd="0" presId="urn:microsoft.com/office/officeart/2005/8/layout/default#1"/>
    <dgm:cxn modelId="{DF9876E5-D893-468E-9C40-67D055B89CEB}" type="presParOf" srcId="{9AAA2946-BBCC-46D0-BB4D-484E3C83F466}" destId="{B048BAE5-DB25-4ACE-B8BD-1E52661A3670}" srcOrd="17" destOrd="0" presId="urn:microsoft.com/office/officeart/2005/8/layout/default#1"/>
    <dgm:cxn modelId="{3DEC29FB-0D36-46EB-9570-DA58C1BC0222}" type="presParOf" srcId="{9AAA2946-BBCC-46D0-BB4D-484E3C83F466}" destId="{8A43414E-9889-492E-A732-BA5420CBC13C}" srcOrd="18" destOrd="0" presId="urn:microsoft.com/office/officeart/2005/8/layout/default#1"/>
    <dgm:cxn modelId="{85DF2CCB-FC65-46B6-BE52-7A37EBE44DBA}" type="presParOf" srcId="{9AAA2946-BBCC-46D0-BB4D-484E3C83F466}" destId="{C72B64F4-7126-49DB-B25C-6B1E6F2A09BF}" srcOrd="19" destOrd="0" presId="urn:microsoft.com/office/officeart/2005/8/layout/default#1"/>
    <dgm:cxn modelId="{209631E3-38EC-4AC3-8168-18526301FF27}" type="presParOf" srcId="{9AAA2946-BBCC-46D0-BB4D-484E3C83F466}" destId="{A6FDDFA2-32FF-4864-AF8F-C799A8979150}" srcOrd="20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34A8DC-3FC1-4C4A-8DD9-B45466B9AF6F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68DD064-663C-4789-A58C-9C722E95C2C1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/>
            <a:t>Sustainability</a:t>
          </a:r>
        </a:p>
      </dgm:t>
    </dgm:pt>
    <dgm:pt modelId="{BE525417-ED3C-4BBE-8688-CB4D82B7E722}" type="parTrans" cxnId="{8EDFF9EC-DB70-4058-9C67-1173889C2AA8}">
      <dgm:prSet/>
      <dgm:spPr/>
      <dgm:t>
        <a:bodyPr/>
        <a:lstStyle/>
        <a:p>
          <a:endParaRPr lang="en-GB"/>
        </a:p>
      </dgm:t>
    </dgm:pt>
    <dgm:pt modelId="{4EEEC50D-7308-4011-86D1-468004922ACD}" type="sibTrans" cxnId="{8EDFF9EC-DB70-4058-9C67-1173889C2AA8}">
      <dgm:prSet/>
      <dgm:spPr/>
      <dgm:t>
        <a:bodyPr/>
        <a:lstStyle/>
        <a:p>
          <a:endParaRPr lang="en-GB"/>
        </a:p>
      </dgm:t>
    </dgm:pt>
    <dgm:pt modelId="{7487DE87-6AFB-4856-8A53-B766A3AD4B35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 anchor="ctr"/>
        <a:lstStyle/>
        <a:p>
          <a:r>
            <a:rPr lang="en-GB" sz="2000" dirty="0"/>
            <a:t>Vaccination will prevent 100 deaths a year after 2040.</a:t>
          </a:r>
        </a:p>
      </dgm:t>
    </dgm:pt>
    <dgm:pt modelId="{0FDE603C-930B-4BF2-AF56-3E6D312721FE}" type="parTrans" cxnId="{6E575AF5-7A9B-4465-A8B4-9395F251B804}">
      <dgm:prSet/>
      <dgm:spPr/>
      <dgm:t>
        <a:bodyPr/>
        <a:lstStyle/>
        <a:p>
          <a:endParaRPr lang="en-GB"/>
        </a:p>
      </dgm:t>
    </dgm:pt>
    <dgm:pt modelId="{21656AC2-A949-439C-9F51-16AF9C9CF8FB}" type="sibTrans" cxnId="{6E575AF5-7A9B-4465-A8B4-9395F251B804}">
      <dgm:prSet/>
      <dgm:spPr/>
      <dgm:t>
        <a:bodyPr/>
        <a:lstStyle/>
        <a:p>
          <a:endParaRPr lang="en-GB"/>
        </a:p>
      </dgm:t>
    </dgm:pt>
    <dgm:pt modelId="{DFBC25FE-D651-4433-ADC0-C4ABBB5569CD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/>
            <a:t>Value for money</a:t>
          </a:r>
        </a:p>
      </dgm:t>
    </dgm:pt>
    <dgm:pt modelId="{7F0FB5C1-C1CF-486C-981F-E5D98381F11D}" type="parTrans" cxnId="{C6699884-BF65-47ED-82AA-819154C5391A}">
      <dgm:prSet/>
      <dgm:spPr/>
      <dgm:t>
        <a:bodyPr/>
        <a:lstStyle/>
        <a:p>
          <a:endParaRPr lang="en-GB"/>
        </a:p>
      </dgm:t>
    </dgm:pt>
    <dgm:pt modelId="{4843F169-B7A4-47D2-BE68-178098A290AC}" type="sibTrans" cxnId="{C6699884-BF65-47ED-82AA-819154C5391A}">
      <dgm:prSet/>
      <dgm:spPr/>
      <dgm:t>
        <a:bodyPr/>
        <a:lstStyle/>
        <a:p>
          <a:endParaRPr lang="en-GB"/>
        </a:p>
      </dgm:t>
    </dgm:pt>
    <dgm:pt modelId="{FCF615DB-6885-41D0-88E6-39BDC8D40590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 anchor="ctr"/>
        <a:lstStyle/>
        <a:p>
          <a:r>
            <a:rPr lang="en-GB" sz="2000" dirty="0"/>
            <a:t>“Vaccination costs $10,000 per death prevented.” </a:t>
          </a:r>
        </a:p>
      </dgm:t>
    </dgm:pt>
    <dgm:pt modelId="{80B983BC-90C9-4ACA-B485-983FDF3E0291}" type="parTrans" cxnId="{B21373B9-B3C3-4438-9E0E-F6B324BC6A11}">
      <dgm:prSet/>
      <dgm:spPr/>
      <dgm:t>
        <a:bodyPr/>
        <a:lstStyle/>
        <a:p>
          <a:endParaRPr lang="en-GB"/>
        </a:p>
      </dgm:t>
    </dgm:pt>
    <dgm:pt modelId="{73E851D4-9DC8-424D-9BBF-94C7E91B4951}" type="sibTrans" cxnId="{B21373B9-B3C3-4438-9E0E-F6B324BC6A11}">
      <dgm:prSet/>
      <dgm:spPr/>
      <dgm:t>
        <a:bodyPr/>
        <a:lstStyle/>
        <a:p>
          <a:endParaRPr lang="en-GB"/>
        </a:p>
      </dgm:t>
    </dgm:pt>
    <dgm:pt modelId="{1D3638F9-7CB3-411B-A2CA-8FDC0EC712A1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/>
            <a:t>Price setting</a:t>
          </a:r>
        </a:p>
      </dgm:t>
    </dgm:pt>
    <dgm:pt modelId="{CD8924AF-7213-4C21-96D8-AF331D177D8F}" type="parTrans" cxnId="{1890FE59-2425-4939-8916-3B427D102195}">
      <dgm:prSet/>
      <dgm:spPr/>
      <dgm:t>
        <a:bodyPr/>
        <a:lstStyle/>
        <a:p>
          <a:endParaRPr lang="en-GB"/>
        </a:p>
      </dgm:t>
    </dgm:pt>
    <dgm:pt modelId="{089C4290-AE58-45EF-BF9F-ABBC037BC412}" type="sibTrans" cxnId="{1890FE59-2425-4939-8916-3B427D102195}">
      <dgm:prSet/>
      <dgm:spPr/>
      <dgm:t>
        <a:bodyPr/>
        <a:lstStyle/>
        <a:p>
          <a:endParaRPr lang="en-GB"/>
        </a:p>
      </dgm:t>
    </dgm:pt>
    <dgm:pt modelId="{C755C944-795E-477B-84A5-1E2871E3DA90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 anchor="ctr"/>
        <a:lstStyle/>
        <a:p>
          <a:r>
            <a:rPr lang="en-GB" sz="2000" dirty="0"/>
            <a:t>“The break even price of vaccination is $20 a dose.”</a:t>
          </a:r>
        </a:p>
      </dgm:t>
    </dgm:pt>
    <dgm:pt modelId="{58444770-CDC9-47D4-B7F5-5454E2D78F42}" type="parTrans" cxnId="{19272533-AA74-4E9B-A89F-21986A86B593}">
      <dgm:prSet/>
      <dgm:spPr/>
      <dgm:t>
        <a:bodyPr/>
        <a:lstStyle/>
        <a:p>
          <a:endParaRPr lang="en-GB"/>
        </a:p>
      </dgm:t>
    </dgm:pt>
    <dgm:pt modelId="{424ADAEA-17FA-41CE-A16F-0FDA1A8EC68C}" type="sibTrans" cxnId="{19272533-AA74-4E9B-A89F-21986A86B593}">
      <dgm:prSet/>
      <dgm:spPr/>
      <dgm:t>
        <a:bodyPr/>
        <a:lstStyle/>
        <a:p>
          <a:endParaRPr lang="en-GB"/>
        </a:p>
      </dgm:t>
    </dgm:pt>
    <dgm:pt modelId="{4705FE16-8296-4CCB-8EE3-5355BD0EDA9D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/>
            <a:t>Affordability</a:t>
          </a:r>
        </a:p>
      </dgm:t>
    </dgm:pt>
    <dgm:pt modelId="{C561E416-4E66-43C0-908C-18A0CDDC8E3B}" type="parTrans" cxnId="{47A6398D-C801-4DD4-833E-CBD16D5DBB3E}">
      <dgm:prSet/>
      <dgm:spPr/>
      <dgm:t>
        <a:bodyPr/>
        <a:lstStyle/>
        <a:p>
          <a:endParaRPr lang="en-GB"/>
        </a:p>
      </dgm:t>
    </dgm:pt>
    <dgm:pt modelId="{6A45AD72-C2A0-4A47-8B2C-57CC1D6BF555}" type="sibTrans" cxnId="{47A6398D-C801-4DD4-833E-CBD16D5DBB3E}">
      <dgm:prSet/>
      <dgm:spPr/>
      <dgm:t>
        <a:bodyPr/>
        <a:lstStyle/>
        <a:p>
          <a:endParaRPr lang="en-GB"/>
        </a:p>
      </dgm:t>
    </dgm:pt>
    <dgm:pt modelId="{5E78211B-0AA5-4A64-B55B-DFB9E3C7EA62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 anchor="ctr"/>
        <a:lstStyle/>
        <a:p>
          <a:r>
            <a:rPr lang="en-GB" sz="2000" dirty="0"/>
            <a:t>“The cost of vaccine delivery is $15 per vaccinated girl.”</a:t>
          </a:r>
        </a:p>
      </dgm:t>
    </dgm:pt>
    <dgm:pt modelId="{D0A149B0-EA28-4D8F-8441-18D1826DEBAC}" type="parTrans" cxnId="{7C18402E-D455-4653-B1D4-5AF77E001601}">
      <dgm:prSet/>
      <dgm:spPr/>
      <dgm:t>
        <a:bodyPr/>
        <a:lstStyle/>
        <a:p>
          <a:endParaRPr lang="en-GB"/>
        </a:p>
      </dgm:t>
    </dgm:pt>
    <dgm:pt modelId="{763F19F1-0D21-4C01-85C3-8FD3EB19405E}" type="sibTrans" cxnId="{7C18402E-D455-4653-B1D4-5AF77E001601}">
      <dgm:prSet/>
      <dgm:spPr/>
      <dgm:t>
        <a:bodyPr/>
        <a:lstStyle/>
        <a:p>
          <a:endParaRPr lang="en-GB"/>
        </a:p>
      </dgm:t>
    </dgm:pt>
    <dgm:pt modelId="{7F36F111-FF1B-4D25-9E8B-44F0903C2089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 anchor="ctr"/>
        <a:lstStyle/>
        <a:p>
          <a:r>
            <a:rPr lang="en-GB" dirty="0"/>
            <a:t>“Vaccination costs $2 million a year, but will save the public sector $500,000 a year.”</a:t>
          </a:r>
        </a:p>
      </dgm:t>
    </dgm:pt>
    <dgm:pt modelId="{C11E56DE-647A-41D0-A87B-F981CFE7C1EA}" type="parTrans" cxnId="{CB7BA66D-EE7B-4B6B-A4B5-5929D4E5985B}">
      <dgm:prSet/>
      <dgm:spPr/>
      <dgm:t>
        <a:bodyPr/>
        <a:lstStyle/>
        <a:p>
          <a:endParaRPr lang="en-GB"/>
        </a:p>
      </dgm:t>
    </dgm:pt>
    <dgm:pt modelId="{2285E02E-5537-48DC-8A0B-6ED70C23BAE1}" type="sibTrans" cxnId="{CB7BA66D-EE7B-4B6B-A4B5-5929D4E5985B}">
      <dgm:prSet/>
      <dgm:spPr/>
      <dgm:t>
        <a:bodyPr/>
        <a:lstStyle/>
        <a:p>
          <a:endParaRPr lang="en-GB"/>
        </a:p>
      </dgm:t>
    </dgm:pt>
    <dgm:pt modelId="{17BF4ADF-3E1C-4989-A35B-B7CF13BC0189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/>
            <a:t>Impact on disease</a:t>
          </a:r>
        </a:p>
      </dgm:t>
    </dgm:pt>
    <dgm:pt modelId="{298BF8CD-F98D-4BF9-8BE7-7E54FB63F07E}" type="parTrans" cxnId="{36C42FF7-30FB-438F-90B5-79FBADDB5751}">
      <dgm:prSet/>
      <dgm:spPr/>
      <dgm:t>
        <a:bodyPr/>
        <a:lstStyle/>
        <a:p>
          <a:endParaRPr lang="en-GB"/>
        </a:p>
      </dgm:t>
    </dgm:pt>
    <dgm:pt modelId="{0CD549F4-5BBE-4C57-A253-84B5C3E5D88B}" type="sibTrans" cxnId="{36C42FF7-30FB-438F-90B5-79FBADDB5751}">
      <dgm:prSet/>
      <dgm:spPr/>
      <dgm:t>
        <a:bodyPr/>
        <a:lstStyle/>
        <a:p>
          <a:endParaRPr lang="en-GB"/>
        </a:p>
      </dgm:t>
    </dgm:pt>
    <dgm:pt modelId="{3FABACEB-593E-47BE-96CF-C8D7A41455C7}" type="pres">
      <dgm:prSet presAssocID="{D734A8DC-3FC1-4C4A-8DD9-B45466B9AF6F}" presName="Name0" presStyleCnt="0">
        <dgm:presLayoutVars>
          <dgm:dir/>
          <dgm:animLvl val="lvl"/>
          <dgm:resizeHandles/>
        </dgm:presLayoutVars>
      </dgm:prSet>
      <dgm:spPr/>
    </dgm:pt>
    <dgm:pt modelId="{D218F6F7-4F8A-4A96-888D-08FCFBBA2B30}" type="pres">
      <dgm:prSet presAssocID="{4705FE16-8296-4CCB-8EE3-5355BD0EDA9D}" presName="linNode" presStyleCnt="0"/>
      <dgm:spPr/>
    </dgm:pt>
    <dgm:pt modelId="{7235C2BF-BE0A-4494-9B42-CC0B73335188}" type="pres">
      <dgm:prSet presAssocID="{4705FE16-8296-4CCB-8EE3-5355BD0EDA9D}" presName="parentShp" presStyleLbl="node1" presStyleIdx="0" presStyleCnt="5" custScaleX="81381">
        <dgm:presLayoutVars>
          <dgm:bulletEnabled val="1"/>
        </dgm:presLayoutVars>
      </dgm:prSet>
      <dgm:spPr/>
    </dgm:pt>
    <dgm:pt modelId="{4370543A-367A-49FB-AD87-9BC5991D4049}" type="pres">
      <dgm:prSet presAssocID="{4705FE16-8296-4CCB-8EE3-5355BD0EDA9D}" presName="childShp" presStyleLbl="bgAccFollowNode1" presStyleIdx="0" presStyleCnt="5" custScaleX="166667">
        <dgm:presLayoutVars>
          <dgm:bulletEnabled val="1"/>
        </dgm:presLayoutVars>
      </dgm:prSet>
      <dgm:spPr/>
    </dgm:pt>
    <dgm:pt modelId="{B16778AD-7DD1-40EF-8FB9-0254F26F9B21}" type="pres">
      <dgm:prSet presAssocID="{6A45AD72-C2A0-4A47-8B2C-57CC1D6BF555}" presName="spacing" presStyleCnt="0"/>
      <dgm:spPr/>
    </dgm:pt>
    <dgm:pt modelId="{300B2C0A-8107-4B7F-A5A7-5BDCC5CE5AEF}" type="pres">
      <dgm:prSet presAssocID="{868DD064-663C-4789-A58C-9C722E95C2C1}" presName="linNode" presStyleCnt="0"/>
      <dgm:spPr/>
    </dgm:pt>
    <dgm:pt modelId="{6D3D2663-1374-4AE0-8DEB-3B46EFC595EA}" type="pres">
      <dgm:prSet presAssocID="{868DD064-663C-4789-A58C-9C722E95C2C1}" presName="parentShp" presStyleLbl="node1" presStyleIdx="1" presStyleCnt="5" custScaleX="81381">
        <dgm:presLayoutVars>
          <dgm:bulletEnabled val="1"/>
        </dgm:presLayoutVars>
      </dgm:prSet>
      <dgm:spPr/>
    </dgm:pt>
    <dgm:pt modelId="{36D796F3-B5F1-409C-B680-841FE8C47249}" type="pres">
      <dgm:prSet presAssocID="{868DD064-663C-4789-A58C-9C722E95C2C1}" presName="childShp" presStyleLbl="bgAccFollowNode1" presStyleIdx="1" presStyleCnt="5" custScaleX="166667">
        <dgm:presLayoutVars>
          <dgm:bulletEnabled val="1"/>
        </dgm:presLayoutVars>
      </dgm:prSet>
      <dgm:spPr/>
    </dgm:pt>
    <dgm:pt modelId="{B148798A-86E6-4F39-81C7-686E845DCA5D}" type="pres">
      <dgm:prSet presAssocID="{4EEEC50D-7308-4011-86D1-468004922ACD}" presName="spacing" presStyleCnt="0"/>
      <dgm:spPr/>
    </dgm:pt>
    <dgm:pt modelId="{3745579F-4772-467F-8D0C-D3CCA6096BBE}" type="pres">
      <dgm:prSet presAssocID="{17BF4ADF-3E1C-4989-A35B-B7CF13BC0189}" presName="linNode" presStyleCnt="0"/>
      <dgm:spPr/>
    </dgm:pt>
    <dgm:pt modelId="{C09D26A6-ED91-46CF-8C15-2F43FDE6FDC7}" type="pres">
      <dgm:prSet presAssocID="{17BF4ADF-3E1C-4989-A35B-B7CF13BC0189}" presName="parentShp" presStyleLbl="node1" presStyleIdx="2" presStyleCnt="5" custScaleX="81381">
        <dgm:presLayoutVars>
          <dgm:bulletEnabled val="1"/>
        </dgm:presLayoutVars>
      </dgm:prSet>
      <dgm:spPr/>
    </dgm:pt>
    <dgm:pt modelId="{8AF32998-2A57-4AD3-A3E4-5429C24639A1}" type="pres">
      <dgm:prSet presAssocID="{17BF4ADF-3E1C-4989-A35B-B7CF13BC0189}" presName="childShp" presStyleLbl="bgAccFollowNode1" presStyleIdx="2" presStyleCnt="5" custScaleX="166667">
        <dgm:presLayoutVars>
          <dgm:bulletEnabled val="1"/>
        </dgm:presLayoutVars>
      </dgm:prSet>
      <dgm:spPr/>
    </dgm:pt>
    <dgm:pt modelId="{4A0E75A9-1BAF-4C78-939F-10473DB0D893}" type="pres">
      <dgm:prSet presAssocID="{0CD549F4-5BBE-4C57-A253-84B5C3E5D88B}" presName="spacing" presStyleCnt="0"/>
      <dgm:spPr/>
    </dgm:pt>
    <dgm:pt modelId="{D41F27BF-37A1-4DE9-8EEB-7D108CBDCB63}" type="pres">
      <dgm:prSet presAssocID="{DFBC25FE-D651-4433-ADC0-C4ABBB5569CD}" presName="linNode" presStyleCnt="0"/>
      <dgm:spPr/>
    </dgm:pt>
    <dgm:pt modelId="{7F10EE31-C931-495A-8DA8-29A429BEE8C0}" type="pres">
      <dgm:prSet presAssocID="{DFBC25FE-D651-4433-ADC0-C4ABBB5569CD}" presName="parentShp" presStyleLbl="node1" presStyleIdx="3" presStyleCnt="5" custScaleX="81381">
        <dgm:presLayoutVars>
          <dgm:bulletEnabled val="1"/>
        </dgm:presLayoutVars>
      </dgm:prSet>
      <dgm:spPr/>
    </dgm:pt>
    <dgm:pt modelId="{8684BBB3-4BB6-4112-9388-9D843E0EB365}" type="pres">
      <dgm:prSet presAssocID="{DFBC25FE-D651-4433-ADC0-C4ABBB5569CD}" presName="childShp" presStyleLbl="bgAccFollowNode1" presStyleIdx="3" presStyleCnt="5" custScaleX="166667">
        <dgm:presLayoutVars>
          <dgm:bulletEnabled val="1"/>
        </dgm:presLayoutVars>
      </dgm:prSet>
      <dgm:spPr/>
    </dgm:pt>
    <dgm:pt modelId="{22A38670-0B15-4EDF-B79F-7554DB6E1797}" type="pres">
      <dgm:prSet presAssocID="{4843F169-B7A4-47D2-BE68-178098A290AC}" presName="spacing" presStyleCnt="0"/>
      <dgm:spPr/>
    </dgm:pt>
    <dgm:pt modelId="{6A4C3E01-6DAC-4D21-B09E-540D4D1F8485}" type="pres">
      <dgm:prSet presAssocID="{1D3638F9-7CB3-411B-A2CA-8FDC0EC712A1}" presName="linNode" presStyleCnt="0"/>
      <dgm:spPr/>
    </dgm:pt>
    <dgm:pt modelId="{ABA40A4D-A883-4F2E-A013-7DE403A67038}" type="pres">
      <dgm:prSet presAssocID="{1D3638F9-7CB3-411B-A2CA-8FDC0EC712A1}" presName="parentShp" presStyleLbl="node1" presStyleIdx="4" presStyleCnt="5" custScaleX="81381">
        <dgm:presLayoutVars>
          <dgm:bulletEnabled val="1"/>
        </dgm:presLayoutVars>
      </dgm:prSet>
      <dgm:spPr/>
    </dgm:pt>
    <dgm:pt modelId="{CA317F3B-27BD-4EEA-AFE7-58C226DA960A}" type="pres">
      <dgm:prSet presAssocID="{1D3638F9-7CB3-411B-A2CA-8FDC0EC712A1}" presName="childShp" presStyleLbl="bgAccFollowNode1" presStyleIdx="4" presStyleCnt="5" custScaleX="166667">
        <dgm:presLayoutVars>
          <dgm:bulletEnabled val="1"/>
        </dgm:presLayoutVars>
      </dgm:prSet>
      <dgm:spPr/>
    </dgm:pt>
  </dgm:ptLst>
  <dgm:cxnLst>
    <dgm:cxn modelId="{EBCC1307-A7A1-4847-857F-3802D9CBC66D}" type="presOf" srcId="{7F36F111-FF1B-4D25-9E8B-44F0903C2089}" destId="{36D796F3-B5F1-409C-B680-841FE8C47249}" srcOrd="0" destOrd="0" presId="urn:microsoft.com/office/officeart/2005/8/layout/vList6"/>
    <dgm:cxn modelId="{36BA3E2C-F5C1-49F5-AC2A-4A435845754B}" type="presOf" srcId="{1D3638F9-7CB3-411B-A2CA-8FDC0EC712A1}" destId="{ABA40A4D-A883-4F2E-A013-7DE403A67038}" srcOrd="0" destOrd="0" presId="urn:microsoft.com/office/officeart/2005/8/layout/vList6"/>
    <dgm:cxn modelId="{7C18402E-D455-4653-B1D4-5AF77E001601}" srcId="{4705FE16-8296-4CCB-8EE3-5355BD0EDA9D}" destId="{5E78211B-0AA5-4A64-B55B-DFB9E3C7EA62}" srcOrd="0" destOrd="0" parTransId="{D0A149B0-EA28-4D8F-8441-18D1826DEBAC}" sibTransId="{763F19F1-0D21-4C01-85C3-8FD3EB19405E}"/>
    <dgm:cxn modelId="{19272533-AA74-4E9B-A89F-21986A86B593}" srcId="{1D3638F9-7CB3-411B-A2CA-8FDC0EC712A1}" destId="{C755C944-795E-477B-84A5-1E2871E3DA90}" srcOrd="0" destOrd="0" parTransId="{58444770-CDC9-47D4-B7F5-5454E2D78F42}" sibTransId="{424ADAEA-17FA-41CE-A16F-0FDA1A8EC68C}"/>
    <dgm:cxn modelId="{D2220B62-8496-4834-9D69-29A1B4EC427C}" type="presOf" srcId="{17BF4ADF-3E1C-4989-A35B-B7CF13BC0189}" destId="{C09D26A6-ED91-46CF-8C15-2F43FDE6FDC7}" srcOrd="0" destOrd="0" presId="urn:microsoft.com/office/officeart/2005/8/layout/vList6"/>
    <dgm:cxn modelId="{6B8C3045-2912-4CEA-AEF6-ACFCAFBF543A}" type="presOf" srcId="{FCF615DB-6885-41D0-88E6-39BDC8D40590}" destId="{8684BBB3-4BB6-4112-9388-9D843E0EB365}" srcOrd="0" destOrd="0" presId="urn:microsoft.com/office/officeart/2005/8/layout/vList6"/>
    <dgm:cxn modelId="{358CDA6C-A4AF-4D8C-B781-0D803A90100D}" type="presOf" srcId="{5E78211B-0AA5-4A64-B55B-DFB9E3C7EA62}" destId="{4370543A-367A-49FB-AD87-9BC5991D4049}" srcOrd="0" destOrd="0" presId="urn:microsoft.com/office/officeart/2005/8/layout/vList6"/>
    <dgm:cxn modelId="{CB7BA66D-EE7B-4B6B-A4B5-5929D4E5985B}" srcId="{868DD064-663C-4789-A58C-9C722E95C2C1}" destId="{7F36F111-FF1B-4D25-9E8B-44F0903C2089}" srcOrd="0" destOrd="0" parTransId="{C11E56DE-647A-41D0-A87B-F981CFE7C1EA}" sibTransId="{2285E02E-5537-48DC-8A0B-6ED70C23BAE1}"/>
    <dgm:cxn modelId="{EAFD866F-EACC-4A4A-A588-21B9C90B8F07}" type="presOf" srcId="{D734A8DC-3FC1-4C4A-8DD9-B45466B9AF6F}" destId="{3FABACEB-593E-47BE-96CF-C8D7A41455C7}" srcOrd="0" destOrd="0" presId="urn:microsoft.com/office/officeart/2005/8/layout/vList6"/>
    <dgm:cxn modelId="{1890FE59-2425-4939-8916-3B427D102195}" srcId="{D734A8DC-3FC1-4C4A-8DD9-B45466B9AF6F}" destId="{1D3638F9-7CB3-411B-A2CA-8FDC0EC712A1}" srcOrd="4" destOrd="0" parTransId="{CD8924AF-7213-4C21-96D8-AF331D177D8F}" sibTransId="{089C4290-AE58-45EF-BF9F-ABBC037BC412}"/>
    <dgm:cxn modelId="{C6699884-BF65-47ED-82AA-819154C5391A}" srcId="{D734A8DC-3FC1-4C4A-8DD9-B45466B9AF6F}" destId="{DFBC25FE-D651-4433-ADC0-C4ABBB5569CD}" srcOrd="3" destOrd="0" parTransId="{7F0FB5C1-C1CF-486C-981F-E5D98381F11D}" sibTransId="{4843F169-B7A4-47D2-BE68-178098A290AC}"/>
    <dgm:cxn modelId="{47A6398D-C801-4DD4-833E-CBD16D5DBB3E}" srcId="{D734A8DC-3FC1-4C4A-8DD9-B45466B9AF6F}" destId="{4705FE16-8296-4CCB-8EE3-5355BD0EDA9D}" srcOrd="0" destOrd="0" parTransId="{C561E416-4E66-43C0-908C-18A0CDDC8E3B}" sibTransId="{6A45AD72-C2A0-4A47-8B2C-57CC1D6BF555}"/>
    <dgm:cxn modelId="{B88C258F-664C-4EBF-A100-A657F1C8E6E2}" type="presOf" srcId="{DFBC25FE-D651-4433-ADC0-C4ABBB5569CD}" destId="{7F10EE31-C931-495A-8DA8-29A429BEE8C0}" srcOrd="0" destOrd="0" presId="urn:microsoft.com/office/officeart/2005/8/layout/vList6"/>
    <dgm:cxn modelId="{CC973790-FDF1-42F9-A43E-4069A2596CC8}" type="presOf" srcId="{C755C944-795E-477B-84A5-1E2871E3DA90}" destId="{CA317F3B-27BD-4EEA-AFE7-58C226DA960A}" srcOrd="0" destOrd="0" presId="urn:microsoft.com/office/officeart/2005/8/layout/vList6"/>
    <dgm:cxn modelId="{C374C79E-AAD1-4DFF-83C6-1FB7A7CA72CB}" type="presOf" srcId="{868DD064-663C-4789-A58C-9C722E95C2C1}" destId="{6D3D2663-1374-4AE0-8DEB-3B46EFC595EA}" srcOrd="0" destOrd="0" presId="urn:microsoft.com/office/officeart/2005/8/layout/vList6"/>
    <dgm:cxn modelId="{B21373B9-B3C3-4438-9E0E-F6B324BC6A11}" srcId="{DFBC25FE-D651-4433-ADC0-C4ABBB5569CD}" destId="{FCF615DB-6885-41D0-88E6-39BDC8D40590}" srcOrd="0" destOrd="0" parTransId="{80B983BC-90C9-4ACA-B485-983FDF3E0291}" sibTransId="{73E851D4-9DC8-424D-9BBF-94C7E91B4951}"/>
    <dgm:cxn modelId="{369055D1-0A2F-4BF7-9579-39E2CF74422E}" type="presOf" srcId="{4705FE16-8296-4CCB-8EE3-5355BD0EDA9D}" destId="{7235C2BF-BE0A-4494-9B42-CC0B73335188}" srcOrd="0" destOrd="0" presId="urn:microsoft.com/office/officeart/2005/8/layout/vList6"/>
    <dgm:cxn modelId="{88072ED3-FEDD-42BB-A4A0-AEEFFE41EE59}" type="presOf" srcId="{7487DE87-6AFB-4856-8A53-B766A3AD4B35}" destId="{8AF32998-2A57-4AD3-A3E4-5429C24639A1}" srcOrd="0" destOrd="0" presId="urn:microsoft.com/office/officeart/2005/8/layout/vList6"/>
    <dgm:cxn modelId="{8EDFF9EC-DB70-4058-9C67-1173889C2AA8}" srcId="{D734A8DC-3FC1-4C4A-8DD9-B45466B9AF6F}" destId="{868DD064-663C-4789-A58C-9C722E95C2C1}" srcOrd="1" destOrd="0" parTransId="{BE525417-ED3C-4BBE-8688-CB4D82B7E722}" sibTransId="{4EEEC50D-7308-4011-86D1-468004922ACD}"/>
    <dgm:cxn modelId="{6E575AF5-7A9B-4465-A8B4-9395F251B804}" srcId="{17BF4ADF-3E1C-4989-A35B-B7CF13BC0189}" destId="{7487DE87-6AFB-4856-8A53-B766A3AD4B35}" srcOrd="0" destOrd="0" parTransId="{0FDE603C-930B-4BF2-AF56-3E6D312721FE}" sibTransId="{21656AC2-A949-439C-9F51-16AF9C9CF8FB}"/>
    <dgm:cxn modelId="{36C42FF7-30FB-438F-90B5-79FBADDB5751}" srcId="{D734A8DC-3FC1-4C4A-8DD9-B45466B9AF6F}" destId="{17BF4ADF-3E1C-4989-A35B-B7CF13BC0189}" srcOrd="2" destOrd="0" parTransId="{298BF8CD-F98D-4BF9-8BE7-7E54FB63F07E}" sibTransId="{0CD549F4-5BBE-4C57-A253-84B5C3E5D88B}"/>
    <dgm:cxn modelId="{638A8B0E-42D1-4174-8936-08A6E5286CBD}" type="presParOf" srcId="{3FABACEB-593E-47BE-96CF-C8D7A41455C7}" destId="{D218F6F7-4F8A-4A96-888D-08FCFBBA2B30}" srcOrd="0" destOrd="0" presId="urn:microsoft.com/office/officeart/2005/8/layout/vList6"/>
    <dgm:cxn modelId="{B022C825-5FA4-41C4-8278-7DB97D1B8796}" type="presParOf" srcId="{D218F6F7-4F8A-4A96-888D-08FCFBBA2B30}" destId="{7235C2BF-BE0A-4494-9B42-CC0B73335188}" srcOrd="0" destOrd="0" presId="urn:microsoft.com/office/officeart/2005/8/layout/vList6"/>
    <dgm:cxn modelId="{381E35CC-F1CF-4F5E-AC15-A5E98ECC32EA}" type="presParOf" srcId="{D218F6F7-4F8A-4A96-888D-08FCFBBA2B30}" destId="{4370543A-367A-49FB-AD87-9BC5991D4049}" srcOrd="1" destOrd="0" presId="urn:microsoft.com/office/officeart/2005/8/layout/vList6"/>
    <dgm:cxn modelId="{B2F6918C-E13B-41A8-B5AA-31CF47F29A07}" type="presParOf" srcId="{3FABACEB-593E-47BE-96CF-C8D7A41455C7}" destId="{B16778AD-7DD1-40EF-8FB9-0254F26F9B21}" srcOrd="1" destOrd="0" presId="urn:microsoft.com/office/officeart/2005/8/layout/vList6"/>
    <dgm:cxn modelId="{1E182CCA-3A61-48E5-9C11-9061FE0BCE76}" type="presParOf" srcId="{3FABACEB-593E-47BE-96CF-C8D7A41455C7}" destId="{300B2C0A-8107-4B7F-A5A7-5BDCC5CE5AEF}" srcOrd="2" destOrd="0" presId="urn:microsoft.com/office/officeart/2005/8/layout/vList6"/>
    <dgm:cxn modelId="{02DBE238-E030-4DF4-B7EE-7BE69DD3F361}" type="presParOf" srcId="{300B2C0A-8107-4B7F-A5A7-5BDCC5CE5AEF}" destId="{6D3D2663-1374-4AE0-8DEB-3B46EFC595EA}" srcOrd="0" destOrd="0" presId="urn:microsoft.com/office/officeart/2005/8/layout/vList6"/>
    <dgm:cxn modelId="{336A3526-8D1A-4CB6-91BC-3270AC4CDCCA}" type="presParOf" srcId="{300B2C0A-8107-4B7F-A5A7-5BDCC5CE5AEF}" destId="{36D796F3-B5F1-409C-B680-841FE8C47249}" srcOrd="1" destOrd="0" presId="urn:microsoft.com/office/officeart/2005/8/layout/vList6"/>
    <dgm:cxn modelId="{44B08E27-5C6E-456E-A553-307696492DDC}" type="presParOf" srcId="{3FABACEB-593E-47BE-96CF-C8D7A41455C7}" destId="{B148798A-86E6-4F39-81C7-686E845DCA5D}" srcOrd="3" destOrd="0" presId="urn:microsoft.com/office/officeart/2005/8/layout/vList6"/>
    <dgm:cxn modelId="{1FD6740F-F807-495D-A9FB-3FAAD760FF91}" type="presParOf" srcId="{3FABACEB-593E-47BE-96CF-C8D7A41455C7}" destId="{3745579F-4772-467F-8D0C-D3CCA6096BBE}" srcOrd="4" destOrd="0" presId="urn:microsoft.com/office/officeart/2005/8/layout/vList6"/>
    <dgm:cxn modelId="{A595411D-6819-4AD8-A3F9-3C4FEB71C945}" type="presParOf" srcId="{3745579F-4772-467F-8D0C-D3CCA6096BBE}" destId="{C09D26A6-ED91-46CF-8C15-2F43FDE6FDC7}" srcOrd="0" destOrd="0" presId="urn:microsoft.com/office/officeart/2005/8/layout/vList6"/>
    <dgm:cxn modelId="{B8C61EB0-9F08-44F3-B923-2698AC453D35}" type="presParOf" srcId="{3745579F-4772-467F-8D0C-D3CCA6096BBE}" destId="{8AF32998-2A57-4AD3-A3E4-5429C24639A1}" srcOrd="1" destOrd="0" presId="urn:microsoft.com/office/officeart/2005/8/layout/vList6"/>
    <dgm:cxn modelId="{5F5B8347-DB24-4788-902C-3A2922F4CB8E}" type="presParOf" srcId="{3FABACEB-593E-47BE-96CF-C8D7A41455C7}" destId="{4A0E75A9-1BAF-4C78-939F-10473DB0D893}" srcOrd="5" destOrd="0" presId="urn:microsoft.com/office/officeart/2005/8/layout/vList6"/>
    <dgm:cxn modelId="{73D80DCB-CBD6-4E05-AAA5-CF62D60CE1B7}" type="presParOf" srcId="{3FABACEB-593E-47BE-96CF-C8D7A41455C7}" destId="{D41F27BF-37A1-4DE9-8EEB-7D108CBDCB63}" srcOrd="6" destOrd="0" presId="urn:microsoft.com/office/officeart/2005/8/layout/vList6"/>
    <dgm:cxn modelId="{77AAF859-94F4-40C2-AF97-61CC97633B1F}" type="presParOf" srcId="{D41F27BF-37A1-4DE9-8EEB-7D108CBDCB63}" destId="{7F10EE31-C931-495A-8DA8-29A429BEE8C0}" srcOrd="0" destOrd="0" presId="urn:microsoft.com/office/officeart/2005/8/layout/vList6"/>
    <dgm:cxn modelId="{F7A28726-59FF-4ECF-A9AF-A947ECA6B4AC}" type="presParOf" srcId="{D41F27BF-37A1-4DE9-8EEB-7D108CBDCB63}" destId="{8684BBB3-4BB6-4112-9388-9D843E0EB365}" srcOrd="1" destOrd="0" presId="urn:microsoft.com/office/officeart/2005/8/layout/vList6"/>
    <dgm:cxn modelId="{EE39A7DB-17D4-4BDE-B1B4-2CA83ED9980D}" type="presParOf" srcId="{3FABACEB-593E-47BE-96CF-C8D7A41455C7}" destId="{22A38670-0B15-4EDF-B79F-7554DB6E1797}" srcOrd="7" destOrd="0" presId="urn:microsoft.com/office/officeart/2005/8/layout/vList6"/>
    <dgm:cxn modelId="{D6602154-AC32-4445-B26F-ADD19006CD82}" type="presParOf" srcId="{3FABACEB-593E-47BE-96CF-C8D7A41455C7}" destId="{6A4C3E01-6DAC-4D21-B09E-540D4D1F8485}" srcOrd="8" destOrd="0" presId="urn:microsoft.com/office/officeart/2005/8/layout/vList6"/>
    <dgm:cxn modelId="{CABCCEF1-839C-4D77-986B-1085B6760402}" type="presParOf" srcId="{6A4C3E01-6DAC-4D21-B09E-540D4D1F8485}" destId="{ABA40A4D-A883-4F2E-A013-7DE403A67038}" srcOrd="0" destOrd="0" presId="urn:microsoft.com/office/officeart/2005/8/layout/vList6"/>
    <dgm:cxn modelId="{D187C85D-BA9E-4438-91ED-CAD5ED643B7C}" type="presParOf" srcId="{6A4C3E01-6DAC-4D21-B09E-540D4D1F8485}" destId="{CA317F3B-27BD-4EEA-AFE7-58C226DA960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BB4BBC-04A4-4A74-8F42-3FC1D3A75B41}">
      <dsp:nvSpPr>
        <dsp:cNvPr id="0" name=""/>
        <dsp:cNvSpPr/>
      </dsp:nvSpPr>
      <dsp:spPr>
        <a:xfrm>
          <a:off x="5574" y="426609"/>
          <a:ext cx="1660415" cy="879697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381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Consumption of vaccination</a:t>
          </a:r>
        </a:p>
      </dsp:txBody>
      <dsp:txXfrm>
        <a:off x="31339" y="452374"/>
        <a:ext cx="1608885" cy="828167"/>
      </dsp:txXfrm>
    </dsp:sp>
    <dsp:sp modelId="{FBEC9281-31B9-4FDC-AE5C-A90D30A9BDF2}">
      <dsp:nvSpPr>
        <dsp:cNvPr id="0" name=""/>
        <dsp:cNvSpPr/>
      </dsp:nvSpPr>
      <dsp:spPr>
        <a:xfrm rot="18289469">
          <a:off x="1508779" y="538410"/>
          <a:ext cx="733024" cy="54351"/>
        </a:xfrm>
        <a:custGeom>
          <a:avLst/>
          <a:gdLst/>
          <a:ahLst/>
          <a:cxnLst/>
          <a:rect l="0" t="0" r="0" b="0"/>
          <a:pathLst>
            <a:path>
              <a:moveTo>
                <a:pt x="0" y="27175"/>
              </a:moveTo>
              <a:lnTo>
                <a:pt x="733024" y="27175"/>
              </a:lnTo>
            </a:path>
          </a:pathLst>
        </a:custGeom>
        <a:noFill/>
        <a:ln w="38100" cap="flat" cmpd="sng" algn="ctr">
          <a:solidFill>
            <a:srgbClr val="C00000"/>
          </a:solidFill>
          <a:prstDash val="solid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00" kern="1200"/>
        </a:p>
      </dsp:txBody>
      <dsp:txXfrm>
        <a:off x="1856966" y="547260"/>
        <a:ext cx="36651" cy="36651"/>
      </dsp:txXfrm>
    </dsp:sp>
    <dsp:sp modelId="{92BC5624-ACD9-411E-B0A1-8D89B9C33459}">
      <dsp:nvSpPr>
        <dsp:cNvPr id="0" name=""/>
        <dsp:cNvSpPr/>
      </dsp:nvSpPr>
      <dsp:spPr>
        <a:xfrm>
          <a:off x="2084594" y="3086"/>
          <a:ext cx="6478783" cy="5232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Other people are protected from disease (“herd protection”)</a:t>
          </a:r>
        </a:p>
      </dsp:txBody>
      <dsp:txXfrm>
        <a:off x="2099920" y="18412"/>
        <a:ext cx="6448131" cy="492603"/>
      </dsp:txXfrm>
    </dsp:sp>
    <dsp:sp modelId="{18D3F58C-91CB-46AF-BA2F-B9DE135CC23B}">
      <dsp:nvSpPr>
        <dsp:cNvPr id="0" name=""/>
        <dsp:cNvSpPr/>
      </dsp:nvSpPr>
      <dsp:spPr>
        <a:xfrm>
          <a:off x="1665989" y="839282"/>
          <a:ext cx="418604" cy="54351"/>
        </a:xfrm>
        <a:custGeom>
          <a:avLst/>
          <a:gdLst/>
          <a:ahLst/>
          <a:cxnLst/>
          <a:rect l="0" t="0" r="0" b="0"/>
          <a:pathLst>
            <a:path>
              <a:moveTo>
                <a:pt x="0" y="27175"/>
              </a:moveTo>
              <a:lnTo>
                <a:pt x="418604" y="27175"/>
              </a:lnTo>
            </a:path>
          </a:pathLst>
        </a:custGeom>
        <a:noFill/>
        <a:ln w="38100" cap="flat" cmpd="sng" algn="ctr">
          <a:solidFill>
            <a:srgbClr val="C00000"/>
          </a:solidFill>
          <a:prstDash val="solid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00" kern="1200"/>
        </a:p>
      </dsp:txBody>
      <dsp:txXfrm>
        <a:off x="1864826" y="855992"/>
        <a:ext cx="20930" cy="20930"/>
      </dsp:txXfrm>
    </dsp:sp>
    <dsp:sp modelId="{3F23F39A-4A3C-43BD-8ECE-3759D878396F}">
      <dsp:nvSpPr>
        <dsp:cNvPr id="0" name=""/>
        <dsp:cNvSpPr/>
      </dsp:nvSpPr>
      <dsp:spPr>
        <a:xfrm>
          <a:off x="2084594" y="604830"/>
          <a:ext cx="6478783" cy="5232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Calibri" pitchFamily="34" charset="0"/>
            </a:rPr>
            <a:t>Other people are happier knowing that someone is protected from disease (“caring externality”)</a:t>
          </a:r>
          <a:endParaRPr lang="en-GB" sz="1800" kern="1200" dirty="0"/>
        </a:p>
      </dsp:txBody>
      <dsp:txXfrm>
        <a:off x="2099920" y="620156"/>
        <a:ext cx="6448131" cy="492603"/>
      </dsp:txXfrm>
    </dsp:sp>
    <dsp:sp modelId="{74E9A4C9-6B67-4A15-BD73-77C73F155C83}">
      <dsp:nvSpPr>
        <dsp:cNvPr id="0" name=""/>
        <dsp:cNvSpPr/>
      </dsp:nvSpPr>
      <dsp:spPr>
        <a:xfrm rot="3310531">
          <a:off x="1508779" y="1140154"/>
          <a:ext cx="733024" cy="54351"/>
        </a:xfrm>
        <a:custGeom>
          <a:avLst/>
          <a:gdLst/>
          <a:ahLst/>
          <a:cxnLst/>
          <a:rect l="0" t="0" r="0" b="0"/>
          <a:pathLst>
            <a:path>
              <a:moveTo>
                <a:pt x="0" y="27175"/>
              </a:moveTo>
              <a:lnTo>
                <a:pt x="733024" y="27175"/>
              </a:lnTo>
            </a:path>
          </a:pathLst>
        </a:custGeom>
        <a:noFill/>
        <a:ln w="38100" cap="flat" cmpd="sng" algn="ctr">
          <a:solidFill>
            <a:srgbClr val="C00000"/>
          </a:solidFill>
          <a:prstDash val="solid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00" kern="1200"/>
        </a:p>
      </dsp:txBody>
      <dsp:txXfrm>
        <a:off x="1856966" y="1149004"/>
        <a:ext cx="36651" cy="36651"/>
      </dsp:txXfrm>
    </dsp:sp>
    <dsp:sp modelId="{DAC3C739-7773-48A3-AB9F-3890B0B0421A}">
      <dsp:nvSpPr>
        <dsp:cNvPr id="0" name=""/>
        <dsp:cNvSpPr/>
      </dsp:nvSpPr>
      <dsp:spPr>
        <a:xfrm>
          <a:off x="2084594" y="1206574"/>
          <a:ext cx="6478783" cy="5232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Calibri" pitchFamily="34" charset="0"/>
            </a:rPr>
            <a:t>Vaccine prices may fall for everyone due to economies of scale</a:t>
          </a:r>
        </a:p>
      </dsp:txBody>
      <dsp:txXfrm>
        <a:off x="2099920" y="1221900"/>
        <a:ext cx="6448131" cy="492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0A9418-ACC9-4C60-8795-82669EE46836}">
      <dsp:nvSpPr>
        <dsp:cNvPr id="0" name=""/>
        <dsp:cNvSpPr/>
      </dsp:nvSpPr>
      <dsp:spPr>
        <a:xfrm>
          <a:off x="666320" y="764"/>
          <a:ext cx="1440889" cy="864533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Safety</a:t>
          </a:r>
        </a:p>
      </dsp:txBody>
      <dsp:txXfrm>
        <a:off x="666320" y="764"/>
        <a:ext cx="1440889" cy="864533"/>
      </dsp:txXfrm>
    </dsp:sp>
    <dsp:sp modelId="{197EE3ED-12E2-401B-BA50-560B1BFF3F1B}">
      <dsp:nvSpPr>
        <dsp:cNvPr id="0" name=""/>
        <dsp:cNvSpPr/>
      </dsp:nvSpPr>
      <dsp:spPr>
        <a:xfrm>
          <a:off x="2251298" y="764"/>
          <a:ext cx="1440889" cy="864533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Efficacy</a:t>
          </a:r>
        </a:p>
      </dsp:txBody>
      <dsp:txXfrm>
        <a:off x="2251298" y="764"/>
        <a:ext cx="1440889" cy="864533"/>
      </dsp:txXfrm>
    </dsp:sp>
    <dsp:sp modelId="{3371748D-21E4-4015-A155-FA6736D89D3D}">
      <dsp:nvSpPr>
        <dsp:cNvPr id="0" name=""/>
        <dsp:cNvSpPr/>
      </dsp:nvSpPr>
      <dsp:spPr>
        <a:xfrm>
          <a:off x="3836276" y="764"/>
          <a:ext cx="1440889" cy="864533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Quality</a:t>
          </a:r>
        </a:p>
      </dsp:txBody>
      <dsp:txXfrm>
        <a:off x="3836276" y="764"/>
        <a:ext cx="1440889" cy="864533"/>
      </dsp:txXfrm>
    </dsp:sp>
    <dsp:sp modelId="{A744C76C-B624-4994-BB7D-15C2577E77C6}">
      <dsp:nvSpPr>
        <dsp:cNvPr id="0" name=""/>
        <dsp:cNvSpPr/>
      </dsp:nvSpPr>
      <dsp:spPr>
        <a:xfrm>
          <a:off x="666320" y="1009386"/>
          <a:ext cx="1440889" cy="864533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Burden of disease</a:t>
          </a:r>
        </a:p>
      </dsp:txBody>
      <dsp:txXfrm>
        <a:off x="666320" y="1009386"/>
        <a:ext cx="1440889" cy="864533"/>
      </dsp:txXfrm>
    </dsp:sp>
    <dsp:sp modelId="{F612C9AE-990C-4140-89A6-CF243DDD7533}">
      <dsp:nvSpPr>
        <dsp:cNvPr id="0" name=""/>
        <dsp:cNvSpPr/>
      </dsp:nvSpPr>
      <dsp:spPr>
        <a:xfrm>
          <a:off x="2251298" y="1009386"/>
          <a:ext cx="1440889" cy="864533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Affordability</a:t>
          </a:r>
        </a:p>
      </dsp:txBody>
      <dsp:txXfrm>
        <a:off x="2251298" y="1009386"/>
        <a:ext cx="1440889" cy="864533"/>
      </dsp:txXfrm>
    </dsp:sp>
    <dsp:sp modelId="{0A537E1D-268D-4070-8A75-8A57722A8FD1}">
      <dsp:nvSpPr>
        <dsp:cNvPr id="0" name=""/>
        <dsp:cNvSpPr/>
      </dsp:nvSpPr>
      <dsp:spPr>
        <a:xfrm>
          <a:off x="3836276" y="1009386"/>
          <a:ext cx="1440889" cy="864533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Sustainability</a:t>
          </a:r>
        </a:p>
      </dsp:txBody>
      <dsp:txXfrm>
        <a:off x="3836276" y="1009386"/>
        <a:ext cx="1440889" cy="864533"/>
      </dsp:txXfrm>
    </dsp:sp>
    <dsp:sp modelId="{99CA8C50-CC0E-4639-82DD-936530B0717A}">
      <dsp:nvSpPr>
        <dsp:cNvPr id="0" name=""/>
        <dsp:cNvSpPr/>
      </dsp:nvSpPr>
      <dsp:spPr>
        <a:xfrm>
          <a:off x="1404156" y="2001721"/>
          <a:ext cx="1440889" cy="864533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Value for money</a:t>
          </a:r>
        </a:p>
      </dsp:txBody>
      <dsp:txXfrm>
        <a:off x="1404156" y="2001721"/>
        <a:ext cx="1440889" cy="864533"/>
      </dsp:txXfrm>
    </dsp:sp>
    <dsp:sp modelId="{B99B8DB8-6E56-439D-B1BD-FF6E2F5AC69E}">
      <dsp:nvSpPr>
        <dsp:cNvPr id="0" name=""/>
        <dsp:cNvSpPr/>
      </dsp:nvSpPr>
      <dsp:spPr>
        <a:xfrm>
          <a:off x="3132344" y="2001721"/>
          <a:ext cx="1440889" cy="864533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Equity</a:t>
          </a:r>
        </a:p>
      </dsp:txBody>
      <dsp:txXfrm>
        <a:off x="3132344" y="2001721"/>
        <a:ext cx="1440889" cy="864533"/>
      </dsp:txXfrm>
    </dsp:sp>
    <dsp:sp modelId="{F553BEC3-9D90-4406-96D0-023A3E294C07}">
      <dsp:nvSpPr>
        <dsp:cNvPr id="0" name=""/>
        <dsp:cNvSpPr/>
      </dsp:nvSpPr>
      <dsp:spPr>
        <a:xfrm>
          <a:off x="702083" y="3027395"/>
          <a:ext cx="1440889" cy="864533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Feasibility</a:t>
          </a:r>
        </a:p>
      </dsp:txBody>
      <dsp:txXfrm>
        <a:off x="702083" y="3027395"/>
        <a:ext cx="1440889" cy="864533"/>
      </dsp:txXfrm>
    </dsp:sp>
    <dsp:sp modelId="{8A43414E-9889-492E-A732-BA5420CBC13C}">
      <dsp:nvSpPr>
        <dsp:cNvPr id="0" name=""/>
        <dsp:cNvSpPr/>
      </dsp:nvSpPr>
      <dsp:spPr>
        <a:xfrm>
          <a:off x="2268257" y="3000989"/>
          <a:ext cx="1440889" cy="864533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Acceptability</a:t>
          </a:r>
        </a:p>
      </dsp:txBody>
      <dsp:txXfrm>
        <a:off x="2268257" y="3000989"/>
        <a:ext cx="1440889" cy="864533"/>
      </dsp:txXfrm>
    </dsp:sp>
    <dsp:sp modelId="{A6FDDFA2-32FF-4864-AF8F-C799A8979150}">
      <dsp:nvSpPr>
        <dsp:cNvPr id="0" name=""/>
        <dsp:cNvSpPr/>
      </dsp:nvSpPr>
      <dsp:spPr>
        <a:xfrm>
          <a:off x="3834432" y="3000989"/>
          <a:ext cx="1440889" cy="864533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Ethical issues</a:t>
          </a:r>
        </a:p>
      </dsp:txBody>
      <dsp:txXfrm>
        <a:off x="3834432" y="3000989"/>
        <a:ext cx="1440889" cy="8645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0543A-367A-49FB-AD87-9BC5991D4049}">
      <dsp:nvSpPr>
        <dsp:cNvPr id="0" name=""/>
        <dsp:cNvSpPr/>
      </dsp:nvSpPr>
      <dsp:spPr>
        <a:xfrm>
          <a:off x="1663443" y="1497"/>
          <a:ext cx="5103014" cy="811003"/>
        </a:xfrm>
        <a:prstGeom prst="rightArrow">
          <a:avLst>
            <a:gd name="adj1" fmla="val 75000"/>
            <a:gd name="adj2" fmla="val 5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“The cost of vaccine delivery is $15 per vaccinated girl.”</a:t>
          </a:r>
        </a:p>
      </dsp:txBody>
      <dsp:txXfrm>
        <a:off x="1663443" y="102872"/>
        <a:ext cx="4798888" cy="608253"/>
      </dsp:txXfrm>
    </dsp:sp>
    <dsp:sp modelId="{7235C2BF-BE0A-4494-9B42-CC0B73335188}">
      <dsp:nvSpPr>
        <dsp:cNvPr id="0" name=""/>
        <dsp:cNvSpPr/>
      </dsp:nvSpPr>
      <dsp:spPr>
        <a:xfrm>
          <a:off x="2293" y="1497"/>
          <a:ext cx="1661150" cy="811003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Affordability</a:t>
          </a:r>
        </a:p>
      </dsp:txBody>
      <dsp:txXfrm>
        <a:off x="41883" y="41087"/>
        <a:ext cx="1581970" cy="731823"/>
      </dsp:txXfrm>
    </dsp:sp>
    <dsp:sp modelId="{36D796F3-B5F1-409C-B680-841FE8C47249}">
      <dsp:nvSpPr>
        <dsp:cNvPr id="0" name=""/>
        <dsp:cNvSpPr/>
      </dsp:nvSpPr>
      <dsp:spPr>
        <a:xfrm>
          <a:off x="1663443" y="893601"/>
          <a:ext cx="5103014" cy="811003"/>
        </a:xfrm>
        <a:prstGeom prst="rightArrow">
          <a:avLst>
            <a:gd name="adj1" fmla="val 75000"/>
            <a:gd name="adj2" fmla="val 5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“Vaccination costs $2 million a year, but will save the public sector $500,000 a year.”</a:t>
          </a:r>
        </a:p>
      </dsp:txBody>
      <dsp:txXfrm>
        <a:off x="1663443" y="994976"/>
        <a:ext cx="4798888" cy="608253"/>
      </dsp:txXfrm>
    </dsp:sp>
    <dsp:sp modelId="{6D3D2663-1374-4AE0-8DEB-3B46EFC595EA}">
      <dsp:nvSpPr>
        <dsp:cNvPr id="0" name=""/>
        <dsp:cNvSpPr/>
      </dsp:nvSpPr>
      <dsp:spPr>
        <a:xfrm>
          <a:off x="2293" y="893601"/>
          <a:ext cx="1661150" cy="811003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Sustainability</a:t>
          </a:r>
        </a:p>
      </dsp:txBody>
      <dsp:txXfrm>
        <a:off x="41883" y="933191"/>
        <a:ext cx="1581970" cy="731823"/>
      </dsp:txXfrm>
    </dsp:sp>
    <dsp:sp modelId="{8AF32998-2A57-4AD3-A3E4-5429C24639A1}">
      <dsp:nvSpPr>
        <dsp:cNvPr id="0" name=""/>
        <dsp:cNvSpPr/>
      </dsp:nvSpPr>
      <dsp:spPr>
        <a:xfrm>
          <a:off x="1663443" y="1785704"/>
          <a:ext cx="5103014" cy="811003"/>
        </a:xfrm>
        <a:prstGeom prst="rightArrow">
          <a:avLst>
            <a:gd name="adj1" fmla="val 75000"/>
            <a:gd name="adj2" fmla="val 5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Vaccination will prevent 100 deaths a year after 2040.</a:t>
          </a:r>
        </a:p>
      </dsp:txBody>
      <dsp:txXfrm>
        <a:off x="1663443" y="1887079"/>
        <a:ext cx="4798888" cy="608253"/>
      </dsp:txXfrm>
    </dsp:sp>
    <dsp:sp modelId="{C09D26A6-ED91-46CF-8C15-2F43FDE6FDC7}">
      <dsp:nvSpPr>
        <dsp:cNvPr id="0" name=""/>
        <dsp:cNvSpPr/>
      </dsp:nvSpPr>
      <dsp:spPr>
        <a:xfrm>
          <a:off x="2293" y="1785704"/>
          <a:ext cx="1661150" cy="811003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Impact on disease</a:t>
          </a:r>
        </a:p>
      </dsp:txBody>
      <dsp:txXfrm>
        <a:off x="41883" y="1825294"/>
        <a:ext cx="1581970" cy="731823"/>
      </dsp:txXfrm>
    </dsp:sp>
    <dsp:sp modelId="{8684BBB3-4BB6-4112-9388-9D843E0EB365}">
      <dsp:nvSpPr>
        <dsp:cNvPr id="0" name=""/>
        <dsp:cNvSpPr/>
      </dsp:nvSpPr>
      <dsp:spPr>
        <a:xfrm>
          <a:off x="1663443" y="2677808"/>
          <a:ext cx="5103014" cy="811003"/>
        </a:xfrm>
        <a:prstGeom prst="rightArrow">
          <a:avLst>
            <a:gd name="adj1" fmla="val 75000"/>
            <a:gd name="adj2" fmla="val 5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“Vaccination costs $10,000 per death prevented.” </a:t>
          </a:r>
        </a:p>
      </dsp:txBody>
      <dsp:txXfrm>
        <a:off x="1663443" y="2779183"/>
        <a:ext cx="4798888" cy="608253"/>
      </dsp:txXfrm>
    </dsp:sp>
    <dsp:sp modelId="{7F10EE31-C931-495A-8DA8-29A429BEE8C0}">
      <dsp:nvSpPr>
        <dsp:cNvPr id="0" name=""/>
        <dsp:cNvSpPr/>
      </dsp:nvSpPr>
      <dsp:spPr>
        <a:xfrm>
          <a:off x="2293" y="2677808"/>
          <a:ext cx="1661150" cy="811003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Value for money</a:t>
          </a:r>
        </a:p>
      </dsp:txBody>
      <dsp:txXfrm>
        <a:off x="41883" y="2717398"/>
        <a:ext cx="1581970" cy="731823"/>
      </dsp:txXfrm>
    </dsp:sp>
    <dsp:sp modelId="{CA317F3B-27BD-4EEA-AFE7-58C226DA960A}">
      <dsp:nvSpPr>
        <dsp:cNvPr id="0" name=""/>
        <dsp:cNvSpPr/>
      </dsp:nvSpPr>
      <dsp:spPr>
        <a:xfrm>
          <a:off x="1663443" y="3569911"/>
          <a:ext cx="5103014" cy="811003"/>
        </a:xfrm>
        <a:prstGeom prst="rightArrow">
          <a:avLst>
            <a:gd name="adj1" fmla="val 75000"/>
            <a:gd name="adj2" fmla="val 5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“The break even price of vaccination is $20 a dose.”</a:t>
          </a:r>
        </a:p>
      </dsp:txBody>
      <dsp:txXfrm>
        <a:off x="1663443" y="3671286"/>
        <a:ext cx="4798888" cy="608253"/>
      </dsp:txXfrm>
    </dsp:sp>
    <dsp:sp modelId="{ABA40A4D-A883-4F2E-A013-7DE403A67038}">
      <dsp:nvSpPr>
        <dsp:cNvPr id="0" name=""/>
        <dsp:cNvSpPr/>
      </dsp:nvSpPr>
      <dsp:spPr>
        <a:xfrm>
          <a:off x="2293" y="3569911"/>
          <a:ext cx="1661150" cy="811003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Price setting</a:t>
          </a:r>
        </a:p>
      </dsp:txBody>
      <dsp:txXfrm>
        <a:off x="41883" y="3609501"/>
        <a:ext cx="1581970" cy="731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6701E25-E73B-48DD-95C2-2C94EDC2E8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831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9F048-DE07-40E3-A8B9-3EB03F1C4C99}" type="datetimeFigureOut">
              <a:rPr lang="en-US" smtClean="0"/>
              <a:pPr/>
              <a:t>8/5/2019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88" y="744538"/>
            <a:ext cx="6615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DA7F0-2C8E-44A3-B7A5-63792FF2156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190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1DA7F0-2C8E-44A3-B7A5-63792FF2156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60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3990F14-01E6-4D15-90B1-13B27496CEC8}" type="slidenum">
              <a:rPr lang="en-GB" smtClean="0">
                <a:ea typeface="Microsoft YaHei" pitchFamily="34" charset="-122"/>
              </a:rPr>
              <a:pPr/>
              <a:t>22</a:t>
            </a:fld>
            <a:endParaRPr lang="en-GB">
              <a:ea typeface="Microsoft YaHei" pitchFamily="34" charset="-122"/>
            </a:endParaRPr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solidFill>
            <a:srgbClr val="FFFFFF"/>
          </a:solidFill>
          <a:ln/>
        </p:spPr>
      </p:sp>
      <p:sp>
        <p:nvSpPr>
          <p:cNvPr id="532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66909" y="4715907"/>
            <a:ext cx="5335270" cy="4467701"/>
          </a:xfrm>
          <a:noFill/>
          <a:ln/>
        </p:spPr>
        <p:txBody>
          <a:bodyPr/>
          <a:lstStyle/>
          <a:p>
            <a:pPr marL="263525" indent="-263525" eaLnBrk="1" hangingPunct="1">
              <a:spcBef>
                <a:spcPts val="450"/>
              </a:spcBef>
              <a:buClrTx/>
              <a:buFontTx/>
              <a:buNone/>
              <a:tabLst>
                <a:tab pos="263525" algn="l"/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GB" dirty="0">
              <a:latin typeface="Calibri" pitchFamily="34" charset="0"/>
              <a:ea typeface="Microsoft YaHei" pitchFamily="34" charset="-122"/>
            </a:endParaRPr>
          </a:p>
        </p:txBody>
      </p:sp>
      <p:sp>
        <p:nvSpPr>
          <p:cNvPr id="53253" name="Text Box 3"/>
          <p:cNvSpPr txBox="1">
            <a:spLocks noChangeArrowheads="1"/>
          </p:cNvSpPr>
          <p:nvPr/>
        </p:nvSpPr>
        <p:spPr bwMode="auto">
          <a:xfrm>
            <a:off x="3777607" y="9430091"/>
            <a:ext cx="2889938" cy="4964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352EE92-8297-4752-A6CD-1BA1DE570C2E}" type="slidenum">
              <a:rPr lang="en-GB" sz="1200">
                <a:solidFill>
                  <a:srgbClr val="000000"/>
                </a:solidFill>
              </a:rPr>
              <a:pPr algn="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22</a:t>
            </a:fld>
            <a:endParaRPr lang="en-GB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515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>
                <a:latin typeface="Times New Roman" pitchFamily="18" charset="0"/>
              </a:rPr>
              <a:t>x=rep(0,100)</a:t>
            </a:r>
          </a:p>
          <a:p>
            <a:r>
              <a:rPr lang="en-GB">
                <a:latin typeface="Times New Roman" pitchFamily="18" charset="0"/>
              </a:rPr>
              <a:t>for(i in 1:100) x[i]=1/(1+3.5/100)^i</a:t>
            </a:r>
          </a:p>
          <a:p>
            <a:r>
              <a:rPr lang="en-GB">
                <a:latin typeface="Times New Roman" pitchFamily="18" charset="0"/>
              </a:rPr>
              <a:t>par(lwd=4, ps=20)</a:t>
            </a:r>
          </a:p>
          <a:p>
            <a:r>
              <a:rPr lang="en-GB">
                <a:latin typeface="Times New Roman" pitchFamily="18" charset="0"/>
              </a:rPr>
              <a:t>plot(x, type="l", xlab="Time (years)", ylab="Value")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5F2AEDF-83F7-4E83-8BFB-37A047AF27CC}" type="slidenum">
              <a:rPr lang="en-GB" smtClean="0">
                <a:ea typeface="Microsoft YaHei" pitchFamily="34" charset="-122"/>
              </a:rPr>
              <a:pPr/>
              <a:t>29</a:t>
            </a:fld>
            <a:endParaRPr lang="en-GB"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3697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88" y="744538"/>
            <a:ext cx="6615112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pcv.cea</a:t>
            </a:r>
            <a:r>
              <a:rPr lang="en-GB" dirty="0"/>
              <a:t>=matrix(c(</a:t>
            </a:r>
          </a:p>
          <a:p>
            <a:r>
              <a:rPr lang="en-GB" dirty="0"/>
              <a:t>	"Static model",60000,</a:t>
            </a:r>
          </a:p>
          <a:p>
            <a:r>
              <a:rPr lang="en-GB" dirty="0"/>
              <a:t>	"Dynamic model\</a:t>
            </a:r>
            <a:r>
              <a:rPr lang="en-GB" dirty="0" err="1"/>
              <a:t>nwith</a:t>
            </a:r>
            <a:r>
              <a:rPr lang="en-GB" dirty="0"/>
              <a:t> herd protection",1000,</a:t>
            </a:r>
          </a:p>
          <a:p>
            <a:r>
              <a:rPr lang="en-GB" dirty="0"/>
              <a:t>	"Dynamic model\</a:t>
            </a:r>
            <a:r>
              <a:rPr lang="en-GB" dirty="0" err="1"/>
              <a:t>nwith</a:t>
            </a:r>
            <a:r>
              <a:rPr lang="en-GB" dirty="0"/>
              <a:t> herd protection and\</a:t>
            </a:r>
            <a:r>
              <a:rPr lang="en-GB" dirty="0" err="1"/>
              <a:t>nserotype</a:t>
            </a:r>
            <a:r>
              <a:rPr lang="en-GB" dirty="0"/>
              <a:t> replacement",20000),</a:t>
            </a:r>
          </a:p>
          <a:p>
            <a:r>
              <a:rPr lang="en-GB" dirty="0"/>
              <a:t>	</a:t>
            </a:r>
            <a:r>
              <a:rPr lang="en-GB" dirty="0" err="1"/>
              <a:t>ncol</a:t>
            </a:r>
            <a:r>
              <a:rPr lang="en-GB" dirty="0"/>
              <a:t>=2, </a:t>
            </a:r>
            <a:r>
              <a:rPr lang="en-GB" dirty="0" err="1"/>
              <a:t>byrow</a:t>
            </a:r>
            <a:r>
              <a:rPr lang="en-GB" dirty="0"/>
              <a:t>=T)</a:t>
            </a:r>
          </a:p>
          <a:p>
            <a:r>
              <a:rPr lang="en-GB" dirty="0" err="1"/>
              <a:t>pcv.cea</a:t>
            </a:r>
            <a:r>
              <a:rPr lang="en-GB" dirty="0"/>
              <a:t>=</a:t>
            </a:r>
            <a:r>
              <a:rPr lang="en-GB" dirty="0" err="1"/>
              <a:t>pcv.cea</a:t>
            </a:r>
            <a:r>
              <a:rPr lang="en-GB" dirty="0"/>
              <a:t>[</a:t>
            </a:r>
            <a:r>
              <a:rPr lang="en-GB" dirty="0" err="1"/>
              <a:t>nrow</a:t>
            </a:r>
            <a:r>
              <a:rPr lang="en-GB" dirty="0"/>
              <a:t>(</a:t>
            </a:r>
            <a:r>
              <a:rPr lang="en-GB" dirty="0" err="1"/>
              <a:t>pcv.cea</a:t>
            </a:r>
            <a:r>
              <a:rPr lang="en-GB" dirty="0"/>
              <a:t>):1,]</a:t>
            </a:r>
          </a:p>
          <a:p>
            <a:endParaRPr lang="en-GB" dirty="0"/>
          </a:p>
          <a:p>
            <a:r>
              <a:rPr lang="en-GB" dirty="0"/>
              <a:t>par(</a:t>
            </a:r>
            <a:r>
              <a:rPr lang="en-GB" dirty="0" err="1"/>
              <a:t>mai</a:t>
            </a:r>
            <a:r>
              <a:rPr lang="en-GB" dirty="0"/>
              <a:t>=c(1,2.5,1,1), </a:t>
            </a:r>
            <a:r>
              <a:rPr lang="en-GB" dirty="0" err="1"/>
              <a:t>cex</a:t>
            </a:r>
            <a:r>
              <a:rPr lang="en-GB" dirty="0"/>
              <a:t>=1.2)</a:t>
            </a:r>
          </a:p>
          <a:p>
            <a:r>
              <a:rPr lang="en-GB" dirty="0" err="1"/>
              <a:t>barplot</a:t>
            </a:r>
            <a:r>
              <a:rPr lang="en-GB" dirty="0"/>
              <a:t>(height=</a:t>
            </a:r>
            <a:r>
              <a:rPr lang="en-GB" dirty="0" err="1"/>
              <a:t>as.numeric</a:t>
            </a:r>
            <a:r>
              <a:rPr lang="en-GB" dirty="0"/>
              <a:t>(</a:t>
            </a:r>
            <a:r>
              <a:rPr lang="en-GB" dirty="0" err="1"/>
              <a:t>pcv.cea</a:t>
            </a:r>
            <a:r>
              <a:rPr lang="en-GB" dirty="0"/>
              <a:t>[,2]), </a:t>
            </a:r>
            <a:r>
              <a:rPr lang="en-GB" dirty="0" err="1"/>
              <a:t>names.arg</a:t>
            </a:r>
            <a:r>
              <a:rPr lang="en-GB" dirty="0"/>
              <a:t>=</a:t>
            </a:r>
            <a:r>
              <a:rPr lang="en-GB" dirty="0" err="1"/>
              <a:t>pcv.cea</a:t>
            </a:r>
            <a:r>
              <a:rPr lang="en-GB" dirty="0"/>
              <a:t>[,1], </a:t>
            </a:r>
          </a:p>
          <a:p>
            <a:r>
              <a:rPr lang="en-GB" dirty="0"/>
              <a:t>	</a:t>
            </a:r>
            <a:r>
              <a:rPr lang="en-GB" dirty="0" err="1"/>
              <a:t>horiz</a:t>
            </a:r>
            <a:r>
              <a:rPr lang="en-GB" dirty="0"/>
              <a:t>=T, las=1, </a:t>
            </a:r>
            <a:r>
              <a:rPr lang="en-GB" dirty="0" err="1"/>
              <a:t>xlim</a:t>
            </a:r>
            <a:r>
              <a:rPr lang="en-GB" dirty="0"/>
              <a:t>=c(0,80000),</a:t>
            </a:r>
          </a:p>
          <a:p>
            <a:r>
              <a:rPr lang="en-GB" dirty="0"/>
              <a:t>	</a:t>
            </a:r>
            <a:r>
              <a:rPr lang="en-GB" dirty="0" err="1"/>
              <a:t>xlab</a:t>
            </a:r>
            <a:r>
              <a:rPr lang="en-GB" dirty="0"/>
              <a:t>="Incremental cost-effectiveness\</a:t>
            </a:r>
            <a:r>
              <a:rPr lang="en-GB" dirty="0" err="1"/>
              <a:t>nratio</a:t>
            </a:r>
            <a:r>
              <a:rPr lang="en-GB" dirty="0"/>
              <a:t> (£)")</a:t>
            </a:r>
          </a:p>
          <a:p>
            <a:r>
              <a:rPr lang="en-GB"/>
              <a:t>box()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DA7F0-2C8E-44A3-B7A5-63792FF21561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790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11F9E11-6DB9-4F6B-97EF-02CC4103FA8A}" type="slidenum">
              <a:rPr lang="en-GB" smtClean="0">
                <a:ea typeface="Microsoft YaHei" charset="-122"/>
              </a:rPr>
              <a:pPr/>
              <a:t>40</a:t>
            </a:fld>
            <a:endParaRPr lang="en-GB"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7133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4B3A68-D4B5-43B2-9F35-3B0F10D677CC}" type="slidenum">
              <a:rPr lang="en-GB" smtClean="0">
                <a:ea typeface="Microsoft YaHei" pitchFamily="34" charset="-122"/>
              </a:rPr>
              <a:pPr>
                <a:defRPr/>
              </a:pPr>
              <a:t>3</a:t>
            </a:fld>
            <a:endParaRPr lang="en-GB">
              <a:ea typeface="Microsoft YaHei" pitchFamily="34" charset="-122"/>
            </a:endParaRPr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988" y="744538"/>
            <a:ext cx="6615112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63525" indent="-263525" eaLnBrk="1" hangingPunct="1">
              <a:spcBef>
                <a:spcPts val="450"/>
              </a:spcBef>
              <a:tabLst>
                <a:tab pos="263525" algn="l"/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>
              <a:ea typeface="Microsoft YaHei" pitchFamily="34" charset="-122"/>
            </a:endParaRPr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3777607" y="9430091"/>
            <a:ext cx="2889938" cy="4964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4F8D1A7-BA2A-4A83-84C1-EF81A312DE96}" type="slidenum">
              <a:rPr lang="en-GB" sz="1200">
                <a:solidFill>
                  <a:srgbClr val="000000"/>
                </a:solidFill>
              </a:rPr>
              <a:pPr algn="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endParaRPr lang="en-GB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101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A0132-1440-49B2-8B94-77FDDD463A69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988" y="744538"/>
            <a:ext cx="6615112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16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1AD9B-B720-49A5-AEF8-8E637489ABAD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988" y="744538"/>
            <a:ext cx="6615112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32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4B3A68-D4B5-43B2-9F35-3B0F10D677CC}" type="slidenum">
              <a:rPr lang="en-GB" smtClean="0">
                <a:ea typeface="Microsoft YaHei" pitchFamily="34" charset="-122"/>
              </a:rPr>
              <a:pPr>
                <a:defRPr/>
              </a:pPr>
              <a:t>6</a:t>
            </a:fld>
            <a:endParaRPr lang="en-GB">
              <a:ea typeface="Microsoft YaHei" pitchFamily="34" charset="-122"/>
            </a:endParaRPr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988" y="744538"/>
            <a:ext cx="6615112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63525" indent="-263525" eaLnBrk="1" hangingPunct="1">
              <a:spcBef>
                <a:spcPts val="450"/>
              </a:spcBef>
              <a:tabLst>
                <a:tab pos="263525" algn="l"/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>
              <a:ea typeface="Microsoft YaHei" pitchFamily="34" charset="-122"/>
            </a:endParaRPr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3777607" y="9430091"/>
            <a:ext cx="2889938" cy="4964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4F8D1A7-BA2A-4A83-84C1-EF81A312DE96}" type="slidenum">
              <a:rPr lang="en-GB" sz="1200">
                <a:solidFill>
                  <a:srgbClr val="000000"/>
                </a:solidFill>
              </a:rPr>
              <a:pPr algn="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</a:t>
            </a:fld>
            <a:endParaRPr lang="en-GB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631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 idx="4294967295"/>
          </p:nvPr>
        </p:nvSpPr>
        <p:spPr bwMode="auto">
          <a:xfrm>
            <a:off x="0" y="0"/>
            <a:ext cx="2889938" cy="49641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/>
              <a:t>dr. Koen Van Herck - Centrum voor de Evaluatie van Vaccinaties - Universiteit Antwerpen</a:t>
            </a:r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9430091"/>
            <a:ext cx="2889938" cy="49641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/>
              <a:t>Provinciale stuurgroep vaccinaties van de West-Vlaamse LOGO's - Roeselare, 29/11/2006</a:t>
            </a:r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83C48A0-20EA-4319-9A05-0AF0C362BB9C}" type="slidenum">
              <a:rPr lang="en-US" smtClean="0">
                <a:ea typeface="Microsoft YaHei" pitchFamily="34" charset="-122"/>
              </a:rPr>
              <a:pPr/>
              <a:t>18</a:t>
            </a:fld>
            <a:endParaRPr lang="en-US"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7520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 idx="4294967295"/>
          </p:nvPr>
        </p:nvSpPr>
        <p:spPr bwMode="auto">
          <a:xfrm>
            <a:off x="0" y="0"/>
            <a:ext cx="2889938" cy="49641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/>
              <a:t>dr. Koen Van Herck - Centrum voor de Evaluatie van Vaccinaties - Universiteit Antwerpen</a:t>
            </a:r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9430091"/>
            <a:ext cx="2889938" cy="49641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/>
              <a:t>Provinciale stuurgroep vaccinaties van de West-Vlaamse LOGO's - Roeselare, 29/11/2006</a:t>
            </a:r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83C48A0-20EA-4319-9A05-0AF0C362BB9C}" type="slidenum">
              <a:rPr lang="en-US" smtClean="0">
                <a:ea typeface="Microsoft YaHei" pitchFamily="34" charset="-122"/>
              </a:rPr>
              <a:pPr/>
              <a:t>19</a:t>
            </a:fld>
            <a:endParaRPr lang="en-US"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2631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3A70041A-EF8B-4356-8CDB-BCE2C3CE722C}" type="slidenum">
              <a:rPr lang="en-GB"/>
              <a:pPr>
                <a:defRPr/>
              </a:pPr>
              <a:t>20</a:t>
            </a:fld>
            <a:endParaRPr lang="en-GB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solidFill>
            <a:srgbClr val="FFFFFF"/>
          </a:solidFill>
          <a:ln/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909" y="4715907"/>
            <a:ext cx="5335270" cy="4467701"/>
          </a:xfrm>
          <a:noFill/>
          <a:ln/>
        </p:spPr>
        <p:txBody>
          <a:bodyPr wrap="none" anchor="ctr"/>
          <a:lstStyle/>
          <a:p>
            <a:r>
              <a:rPr lang="en-US" dirty="0">
                <a:latin typeface="Times New Roman" pitchFamily="18" charset="0"/>
              </a:rPr>
              <a:t>rm(list = ls(all = TRUE))	</a:t>
            </a:r>
          </a:p>
          <a:p>
            <a:r>
              <a:rPr lang="en-US" dirty="0">
                <a:latin typeface="Times New Roman" pitchFamily="18" charset="0"/>
              </a:rPr>
              <a:t>cost=matrix(c(</a:t>
            </a:r>
          </a:p>
          <a:p>
            <a:r>
              <a:rPr lang="en-US" dirty="0">
                <a:latin typeface="Times New Roman" pitchFamily="18" charset="0"/>
              </a:rPr>
              <a:t>	70,26,59,</a:t>
            </a:r>
          </a:p>
          <a:p>
            <a:r>
              <a:rPr lang="en-US" dirty="0">
                <a:latin typeface="Times New Roman" pitchFamily="18" charset="0"/>
              </a:rPr>
              <a:t>	1038,277,197), </a:t>
            </a:r>
            <a:r>
              <a:rPr lang="en-US" dirty="0" err="1">
                <a:latin typeface="Times New Roman" pitchFamily="18" charset="0"/>
              </a:rPr>
              <a:t>nrow</a:t>
            </a:r>
            <a:r>
              <a:rPr lang="en-US" dirty="0">
                <a:latin typeface="Times New Roman" pitchFamily="18" charset="0"/>
              </a:rPr>
              <a:t>=3)</a:t>
            </a:r>
          </a:p>
          <a:p>
            <a:r>
              <a:rPr lang="en-US" dirty="0" err="1">
                <a:latin typeface="Times New Roman" pitchFamily="18" charset="0"/>
              </a:rPr>
              <a:t>colnames</a:t>
            </a:r>
            <a:r>
              <a:rPr lang="en-US" dirty="0">
                <a:latin typeface="Times New Roman" pitchFamily="18" charset="0"/>
              </a:rPr>
              <a:t>(cost)=c("</a:t>
            </a:r>
            <a:r>
              <a:rPr lang="en-US" dirty="0" err="1">
                <a:latin typeface="Times New Roman" pitchFamily="18" charset="0"/>
              </a:rPr>
              <a:t>Outpatient","Inpatient</a:t>
            </a:r>
            <a:r>
              <a:rPr lang="en-US" dirty="0">
                <a:latin typeface="Times New Roman" pitchFamily="18" charset="0"/>
              </a:rPr>
              <a:t>")</a:t>
            </a:r>
          </a:p>
          <a:p>
            <a:r>
              <a:rPr lang="en-US" dirty="0" err="1">
                <a:latin typeface="Times New Roman" pitchFamily="18" charset="0"/>
              </a:rPr>
              <a:t>rownames</a:t>
            </a:r>
            <a:r>
              <a:rPr lang="en-US" dirty="0">
                <a:latin typeface="Times New Roman" pitchFamily="18" charset="0"/>
              </a:rPr>
              <a:t>(cost)=c("Direct </a:t>
            </a:r>
            <a:r>
              <a:rPr lang="en-US" dirty="0" err="1">
                <a:latin typeface="Times New Roman" pitchFamily="18" charset="0"/>
              </a:rPr>
              <a:t>medical","Direct</a:t>
            </a:r>
            <a:r>
              <a:rPr lang="en-US" dirty="0">
                <a:latin typeface="Times New Roman" pitchFamily="18" charset="0"/>
              </a:rPr>
              <a:t> non-</a:t>
            </a:r>
            <a:r>
              <a:rPr lang="en-US" dirty="0" err="1">
                <a:latin typeface="Times New Roman" pitchFamily="18" charset="0"/>
              </a:rPr>
              <a:t>medical","Indirect</a:t>
            </a:r>
            <a:r>
              <a:rPr lang="en-US" dirty="0">
                <a:latin typeface="Times New Roman" pitchFamily="18" charset="0"/>
              </a:rPr>
              <a:t>")</a:t>
            </a:r>
          </a:p>
          <a:p>
            <a:r>
              <a:rPr lang="en-US" dirty="0" err="1">
                <a:latin typeface="Times New Roman" pitchFamily="18" charset="0"/>
              </a:rPr>
              <a:t>barplot</a:t>
            </a:r>
            <a:r>
              <a:rPr lang="en-US" dirty="0">
                <a:latin typeface="Times New Roman" pitchFamily="18" charset="0"/>
              </a:rPr>
              <a:t>(cost, legend=T, </a:t>
            </a:r>
            <a:r>
              <a:rPr lang="en-US" dirty="0" err="1">
                <a:latin typeface="Times New Roman" pitchFamily="18" charset="0"/>
              </a:rPr>
              <a:t>args.legend</a:t>
            </a:r>
            <a:r>
              <a:rPr lang="en-US" dirty="0">
                <a:latin typeface="Times New Roman" pitchFamily="18" charset="0"/>
              </a:rPr>
              <a:t>=list(x=1,bty="n"), </a:t>
            </a:r>
          </a:p>
          <a:p>
            <a:r>
              <a:rPr lang="en-US" dirty="0">
                <a:latin typeface="Times New Roman" pitchFamily="18" charset="0"/>
              </a:rPr>
              <a:t>	</a:t>
            </a:r>
            <a:r>
              <a:rPr lang="en-US" dirty="0" err="1">
                <a:latin typeface="Times New Roman" pitchFamily="18" charset="0"/>
              </a:rPr>
              <a:t>ylab</a:t>
            </a:r>
            <a:r>
              <a:rPr lang="en-US" dirty="0">
                <a:latin typeface="Times New Roman" pitchFamily="18" charset="0"/>
              </a:rPr>
              <a:t>="Cost (2013 USD)", col=c("</a:t>
            </a:r>
            <a:r>
              <a:rPr lang="en-US" dirty="0" err="1">
                <a:latin typeface="Times New Roman" pitchFamily="18" charset="0"/>
              </a:rPr>
              <a:t>red","green","blue</a:t>
            </a:r>
            <a:r>
              <a:rPr lang="en-US" dirty="0">
                <a:latin typeface="Times New Roman" pitchFamily="18" charset="0"/>
              </a:rPr>
              <a:t>"))</a:t>
            </a:r>
          </a:p>
          <a:p>
            <a:r>
              <a:rPr lang="en-US" dirty="0">
                <a:latin typeface="Times New Roman" pitchFamily="18" charset="0"/>
              </a:rPr>
              <a:t>title(main="Economic costs of influenza in China")</a:t>
            </a:r>
          </a:p>
          <a:p>
            <a:r>
              <a:rPr lang="en-US" dirty="0">
                <a:latin typeface="Times New Roman" pitchFamily="18" charset="0"/>
              </a:rPr>
              <a:t>box()</a:t>
            </a:r>
          </a:p>
        </p:txBody>
      </p:sp>
    </p:spTree>
    <p:extLst>
      <p:ext uri="{BB962C8B-B14F-4D97-AF65-F5344CB8AC3E}">
        <p14:creationId xmlns:p14="http://schemas.microsoft.com/office/powerpoint/2010/main" val="1161398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88" y="744538"/>
            <a:ext cx="6615112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F08FF-7813-458B-B896-58A6B77A77C3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008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7C31F-2F6F-4689-ADF4-25AD4614D44E}" type="datetimeFigureOut">
              <a:rPr lang="en-US"/>
              <a:pPr>
                <a:defRPr/>
              </a:pPr>
              <a:t>8/5/2019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2EB76-1124-49E6-A761-E76CC6099E8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17F58-5DA4-4345-AFEF-1E6E5C0232D0}" type="datetimeFigureOut">
              <a:rPr lang="en-US"/>
              <a:pPr>
                <a:defRPr/>
              </a:pPr>
              <a:t>8/5/2019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356A3-8D0C-4DF6-ADF0-3E7DC64B583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98B93-D4CF-4D41-9D2B-E83610065326}" type="datetimeFigureOut">
              <a:rPr lang="en-US"/>
              <a:pPr>
                <a:defRPr/>
              </a:pPr>
              <a:t>8/5/2019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BAA98-08EC-488A-9C85-2DF2DBC2523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4AFB335E-3299-49E4-A48B-F1508D0100E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B3AE-3126-478F-9F2E-E6EA12D2A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DA3EE-3806-40DE-8243-A4B236459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157F7-67B7-4610-A32D-09E46A08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28EF-0AA8-4350-8832-83EF9AAD5CE1}" type="datetimeFigureOut">
              <a:rPr lang="en-GB" smtClean="0"/>
              <a:t>05/08/2019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15F6B-6C0E-45B5-927D-B08420D0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DEA30-C031-4E57-A286-0114BCDE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C1B8-2636-4342-A3F3-74C033745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934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A33C4-2C3C-4AF3-BAFB-9C76D4DB0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C6CA5-CDF5-4162-993F-41FB4E4A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6D692-D99B-40F1-8B4E-CCAF2555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28EF-0AA8-4350-8832-83EF9AAD5CE1}" type="datetimeFigureOut">
              <a:rPr lang="en-GB" smtClean="0"/>
              <a:t>05/08/2019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E050A-28E5-4630-B720-AD61EE283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700A1-A606-454A-B25B-B6FF2924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C1B8-2636-4342-A3F3-74C033745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610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2B3E-A9D1-4812-B13C-9E8D3412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9AB07-E00E-4FE2-93A2-0DFF44088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32C30-B41B-4027-A0FC-D05F85F7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28EF-0AA8-4350-8832-83EF9AAD5CE1}" type="datetimeFigureOut">
              <a:rPr lang="en-GB" smtClean="0"/>
              <a:t>05/08/2019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D5731-50A2-4088-AF57-712EA258A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B9B61-8C67-4CF3-8128-86C7F825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C1B8-2636-4342-A3F3-74C033745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944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13DE-5057-4913-BC37-CE3F0F29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3A2D9-DD22-4C8E-A7FE-2D3400C8B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EB47B-E954-458A-8B6B-D0BF6B71A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19680-81BF-4D14-940F-0C46625A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28EF-0AA8-4350-8832-83EF9AAD5CE1}" type="datetimeFigureOut">
              <a:rPr lang="en-GB" smtClean="0"/>
              <a:t>05/08/2019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7750A-4DA2-47C8-BF91-1A337504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D38D2-A666-4DCD-9F6C-EF68FC93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C1B8-2636-4342-A3F3-74C033745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562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448B-6F0D-4C98-8F17-DFC4B6539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83CF9-C2A1-4513-8EAA-36C070207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E0B60-6943-4021-AE31-FAEEE7061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9B9B2A-88EC-4885-89A1-91F3C1B67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BFB06-A5A9-41BB-B8C5-6C999EB9CB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E839E1-8A82-40E0-91AE-47BAE0C9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28EF-0AA8-4350-8832-83EF9AAD5CE1}" type="datetimeFigureOut">
              <a:rPr lang="en-GB" smtClean="0"/>
              <a:t>05/08/2019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FD2B24-60A4-4E4A-BBA3-8BD4DEAB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A93BAC-75BE-462A-92E2-775CF6F4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C1B8-2636-4342-A3F3-74C033745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6133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94D48-FC5C-4EE5-A7A0-233F5D797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1726F7-9BD6-4848-8203-7991F8D1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28EF-0AA8-4350-8832-83EF9AAD5CE1}" type="datetimeFigureOut">
              <a:rPr lang="en-GB" smtClean="0"/>
              <a:t>05/08/2019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9DF52-68CD-4F99-8CF9-6606F74A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85D2F-16A5-47FC-8879-7F8701D0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C1B8-2636-4342-A3F3-74C033745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8809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3CC0B9-7594-4B4C-A962-84D62A091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28EF-0AA8-4350-8832-83EF9AAD5CE1}" type="datetimeFigureOut">
              <a:rPr lang="en-GB" smtClean="0"/>
              <a:t>05/08/2019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B4B39-A343-4EDD-9B25-D7D71C996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F64E3-0B30-445A-A18A-A4EB7C2D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C1B8-2636-4342-A3F3-74C033745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7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F559C-0C25-4199-B09D-E2169427A77C}" type="datetimeFigureOut">
              <a:rPr lang="en-US"/>
              <a:pPr>
                <a:defRPr/>
              </a:pPr>
              <a:t>8/5/2019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63CC4-046C-4D92-BDF7-608D95378E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4633-99D0-4CCD-83B9-C8D0E0847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6C392-5032-4FDE-BA97-EC7B51748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76E33-962C-42B9-817C-A05C96EAB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9150E-C245-443D-89E0-15C46220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28EF-0AA8-4350-8832-83EF9AAD5CE1}" type="datetimeFigureOut">
              <a:rPr lang="en-GB" smtClean="0"/>
              <a:t>05/08/2019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CF188-E487-4950-BDB0-127B19DA7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4EC7F-6560-4127-93C8-8FF3D1B9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C1B8-2636-4342-A3F3-74C033745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4591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90F77-E9CF-41C5-A5AB-E87D4B38F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1B4F8-47B6-4017-8FBD-02ABF3722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E8D58-A644-456E-B26A-597B9AAC0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1F3CF-3CF6-4288-9645-C30A965C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28EF-0AA8-4350-8832-83EF9AAD5CE1}" type="datetimeFigureOut">
              <a:rPr lang="en-GB" smtClean="0"/>
              <a:t>05/08/2019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41D4E-FF90-4226-8229-26050438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8E5D0-CBD3-4AE3-8340-CF30572C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C1B8-2636-4342-A3F3-74C033745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580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8B342-D317-4D0B-A2B6-384C3E910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88FCB-DB94-471D-AAF2-791379278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FACD5-6690-461C-A495-0415E9FD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28EF-0AA8-4350-8832-83EF9AAD5CE1}" type="datetimeFigureOut">
              <a:rPr lang="en-GB" smtClean="0"/>
              <a:t>05/08/2019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73746-5A2E-4D82-9995-7CFCB1F3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086DA-4FF4-4586-94E7-DC558B05F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C1B8-2636-4342-A3F3-74C033745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7490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CE67E1-C24F-4832-A012-CBB11EB788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FC9FE-30AE-44EF-9255-005C0C808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B712F-53CC-49FE-A51D-C6EC602CE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28EF-0AA8-4350-8832-83EF9AAD5CE1}" type="datetimeFigureOut">
              <a:rPr lang="en-GB" smtClean="0"/>
              <a:t>05/08/2019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2F1DD-B0C8-4C97-855F-72CCED8F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682A2-EE0F-49A1-AC15-A700F36A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C1B8-2636-4342-A3F3-74C033745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1172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677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D3F28-1F67-4D68-8DBE-56E91463E906}" type="datetimeFigureOut">
              <a:rPr lang="en-US"/>
              <a:pPr>
                <a:defRPr/>
              </a:pPr>
              <a:t>8/5/2019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79F12-CA0B-4119-ABE9-501A759A5B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D9C9C-9742-4B0D-8D1F-5AF9CC8B7B8A}" type="datetimeFigureOut">
              <a:rPr lang="en-US"/>
              <a:pPr>
                <a:defRPr/>
              </a:pPr>
              <a:t>8/5/2019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2E761-91DC-4187-A0B8-4CFA42AF1E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BF7F9-9822-4517-B866-596B8D82ED79}" type="datetimeFigureOut">
              <a:rPr lang="en-US"/>
              <a:pPr>
                <a:defRPr/>
              </a:pPr>
              <a:t>8/5/2019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7B957-D711-4014-809F-1DF479978A3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6FB90-0F29-4470-9205-328D57115784}" type="datetimeFigureOut">
              <a:rPr lang="en-US"/>
              <a:pPr>
                <a:defRPr/>
              </a:pPr>
              <a:t>8/5/2019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438DA-4CAA-4768-B087-D807A6842CB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9A5B5-606D-4239-9F31-B864FF261F39}" type="datetimeFigureOut">
              <a:rPr lang="en-US"/>
              <a:pPr>
                <a:defRPr/>
              </a:pPr>
              <a:t>8/5/2019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DA5D0-B4E4-4783-AB33-E441C50A81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5886B-26CE-448F-A6F1-CAE8C4FAF2CD}" type="datetimeFigureOut">
              <a:rPr lang="en-US"/>
              <a:pPr>
                <a:defRPr/>
              </a:pPr>
              <a:t>8/5/2019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029F3-58EB-4133-A5DE-0C7DC86DE5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E7C66-8C02-4F51-BEA4-F66CE175C23B}" type="datetimeFigureOut">
              <a:rPr lang="en-US"/>
              <a:pPr>
                <a:defRPr/>
              </a:pPr>
              <a:t>8/5/2019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23211-7710-4B40-B383-6D2C2C5B91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2" y="205979"/>
            <a:ext cx="71151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7E85FC8-BE08-4E2A-8DBD-D0F3BB5D24E1}" type="datetimeFigureOut">
              <a:rPr lang="en-US"/>
              <a:pPr>
                <a:defRPr/>
              </a:pPr>
              <a:t>8/5/2019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71825E6-09D2-4B82-8988-D72D701DD77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8" r:id="rId2"/>
    <p:sldLayoutId id="2147483717" r:id="rId3"/>
    <p:sldLayoutId id="2147483716" r:id="rId4"/>
    <p:sldLayoutId id="2147483715" r:id="rId5"/>
    <p:sldLayoutId id="2147483714" r:id="rId6"/>
    <p:sldLayoutId id="2147483713" r:id="rId7"/>
    <p:sldLayoutId id="2147483712" r:id="rId8"/>
    <p:sldLayoutId id="2147483711" r:id="rId9"/>
    <p:sldLayoutId id="2147483710" r:id="rId10"/>
    <p:sldLayoutId id="2147483709" r:id="rId11"/>
    <p:sldLayoutId id="2147483721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64EC0-1E17-4717-8FA8-2EAF7EF4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0B159-89A6-4FFF-9C06-15FB39254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587FA-0A2E-45BB-8C93-7C6FF2F6C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228EF-0AA8-4350-8832-83EF9AAD5CE1}" type="datetimeFigureOut">
              <a:rPr lang="en-GB" smtClean="0"/>
              <a:t>05/08/2019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FBD7A-AC3F-4013-8C16-2A5B3EB77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31087-7FD6-47AC-A504-B29C51843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EC1B8-2636-4342-A3F3-74C033745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05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3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39240" y="1421919"/>
            <a:ext cx="58923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2CAD6D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Arial" charset="0"/>
              </a:rPr>
              <a:t>General health economics slides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16416" y="2855432"/>
            <a:ext cx="61111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t>Mark Jit</a:t>
            </a:r>
            <a:r>
              <a:rPr kumimoji="0" lang="en-GB" sz="15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t>1,2,3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t>1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t>London School of Hygiene &amp; Tropical Medicine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t>2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t>Modelling and Economics Unit, Public Health England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t>3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t>School of Public Health, University of Hong Kong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5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t>I have no conflicts of interest to declare.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3FE56B-A9D5-41A7-8965-219E98859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35" y="3153590"/>
            <a:ext cx="1439705" cy="719853"/>
          </a:xfrm>
          <a:prstGeom prst="rect">
            <a:avLst/>
          </a:prstGeom>
        </p:spPr>
      </p:pic>
      <p:pic>
        <p:nvPicPr>
          <p:cNvPr id="13" name="Picture 2" descr="Image result for hku">
            <a:extLst>
              <a:ext uri="{FF2B5EF4-FFF2-40B4-BE49-F238E27FC236}">
                <a16:creationId xmlns:a16="http://schemas.microsoft.com/office/drawing/2014/main" id="{7C6C67BC-95F1-41E1-AB41-6AB99518AA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3" r="25613"/>
          <a:stretch/>
        </p:blipFill>
        <p:spPr bwMode="auto">
          <a:xfrm>
            <a:off x="323528" y="2083638"/>
            <a:ext cx="792088" cy="85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44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B33376-637D-4D30-8A0E-010A0303B2D7}"/>
              </a:ext>
            </a:extLst>
          </p:cNvPr>
          <p:cNvSpPr txBox="1"/>
          <p:nvPr/>
        </p:nvSpPr>
        <p:spPr>
          <a:xfrm>
            <a:off x="-1" y="-5485"/>
            <a:ext cx="9144000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bg1"/>
                </a:solidFill>
              </a:rPr>
              <a:t>Decision making around the world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933B9F9-3007-4785-8BC4-40EE9E397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470899"/>
              </p:ext>
            </p:extLst>
          </p:nvPr>
        </p:nvGraphicFramePr>
        <p:xfrm>
          <a:off x="251520" y="573528"/>
          <a:ext cx="8640960" cy="3909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631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HIGH</a:t>
                      </a:r>
                      <a:r>
                        <a:rPr lang="en-GB" sz="1800" baseline="0" dirty="0"/>
                        <a:t> INCOME COUNTRIES</a:t>
                      </a:r>
                      <a:endParaRPr lang="en-GB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LOW </a:t>
                      </a:r>
                      <a:r>
                        <a:rPr lang="en-GB" sz="1800" baseline="0" dirty="0"/>
                        <a:t>INCOME COUNTRIES</a:t>
                      </a:r>
                      <a:endParaRPr lang="en-GB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5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Funding from national budgets.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Funding from external agencies</a:t>
                      </a:r>
                      <a:r>
                        <a:rPr lang="en-GB" sz="1800" baseline="0" dirty="0"/>
                        <a:t> (</a:t>
                      </a:r>
                      <a:r>
                        <a:rPr lang="en-GB" sz="1800" baseline="0" dirty="0" err="1"/>
                        <a:t>eg</a:t>
                      </a:r>
                      <a:r>
                        <a:rPr lang="en-GB" sz="1800" baseline="0" dirty="0"/>
                        <a:t>. </a:t>
                      </a:r>
                      <a:r>
                        <a:rPr lang="en-GB" sz="1800" baseline="0" dirty="0" err="1"/>
                        <a:t>Gavi</a:t>
                      </a:r>
                      <a:r>
                        <a:rPr lang="en-GB" sz="1800" baseline="0" dirty="0"/>
                        <a:t>) and co-payments from national budget.</a:t>
                      </a:r>
                      <a:endParaRPr lang="en-GB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5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Decision</a:t>
                      </a:r>
                      <a:r>
                        <a:rPr lang="en-GB" sz="1800" baseline="0" dirty="0"/>
                        <a:t> making usually by Ministry of Health advised by NITAG and/</a:t>
                      </a:r>
                      <a:r>
                        <a:rPr lang="en-GB" sz="1800" baseline="0" dirty="0" err="1"/>
                        <a:t>oor</a:t>
                      </a:r>
                      <a:r>
                        <a:rPr lang="en-GB" sz="1800" baseline="0" dirty="0"/>
                        <a:t> other expert committees.</a:t>
                      </a:r>
                      <a:endParaRPr lang="en-GB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Decision making usually by Ministry of Finance.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678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Strong existing local expertise and framework for complex modelling and health</a:t>
                      </a:r>
                      <a:r>
                        <a:rPr lang="en-GB" sz="1800" baseline="0" dirty="0"/>
                        <a:t> economic evaluation.</a:t>
                      </a:r>
                      <a:endParaRPr lang="en-GB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Growing local expertise and framework for complex modelling and health</a:t>
                      </a:r>
                      <a:r>
                        <a:rPr lang="en-GB" sz="1800" baseline="0" dirty="0"/>
                        <a:t> economic evaluation.</a:t>
                      </a:r>
                      <a:endParaRPr lang="en-GB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1701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Main purpose of health care spending is to improve health in line with social values of the population (intrinsic value of health).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Improved</a:t>
                      </a:r>
                      <a:r>
                        <a:rPr lang="en-GB" sz="1800" baseline="0" dirty="0"/>
                        <a:t> health is an end in itself but also a means towards development goals such as economic growth (instrumental value of health).</a:t>
                      </a:r>
                      <a:endParaRPr lang="en-GB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Box 4">
            <a:extLst>
              <a:ext uri="{FF2B5EF4-FFF2-40B4-BE49-F238E27FC236}">
                <a16:creationId xmlns:a16="http://schemas.microsoft.com/office/drawing/2014/main" id="{3691B0E4-0B73-4B1C-9504-57EC0DF83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816" y="4487264"/>
            <a:ext cx="33737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COUNTRIES IN TRANSITION </a:t>
            </a:r>
          </a:p>
          <a:p>
            <a:pPr algn="ctr"/>
            <a:r>
              <a:rPr lang="en-GB" b="1" dirty="0"/>
              <a:t>(MIDDLE INCOME)</a:t>
            </a: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5C4030DD-6947-4AA3-BD81-CF3701AD9685}"/>
              </a:ext>
            </a:extLst>
          </p:cNvPr>
          <p:cNvSpPr/>
          <p:nvPr/>
        </p:nvSpPr>
        <p:spPr>
          <a:xfrm rot="10800000">
            <a:off x="6192181" y="4637628"/>
            <a:ext cx="485775" cy="378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" name="Right Arrow 12">
            <a:extLst>
              <a:ext uri="{FF2B5EF4-FFF2-40B4-BE49-F238E27FC236}">
                <a16:creationId xmlns:a16="http://schemas.microsoft.com/office/drawing/2014/main" id="{6DB42FA9-BC91-46EC-AF61-11B0A9724A96}"/>
              </a:ext>
            </a:extLst>
          </p:cNvPr>
          <p:cNvSpPr/>
          <p:nvPr/>
        </p:nvSpPr>
        <p:spPr>
          <a:xfrm rot="10800000">
            <a:off x="2411760" y="4637628"/>
            <a:ext cx="485775" cy="378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169622" y="517989"/>
            <a:ext cx="6770961" cy="4523933"/>
            <a:chOff x="35496" y="690652"/>
            <a:chExt cx="9027948" cy="6031910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b="55371"/>
            <a:stretch>
              <a:fillRect/>
            </a:stretch>
          </p:blipFill>
          <p:spPr bwMode="auto">
            <a:xfrm>
              <a:off x="3448867" y="771006"/>
              <a:ext cx="5374958" cy="2153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23225" y="2924944"/>
              <a:ext cx="5469255" cy="3797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7504" y="2401367"/>
              <a:ext cx="3204000" cy="2431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 r="6656"/>
            <a:stretch>
              <a:fillRect/>
            </a:stretch>
          </p:blipFill>
          <p:spPr bwMode="auto">
            <a:xfrm>
              <a:off x="35496" y="4905256"/>
              <a:ext cx="3356154" cy="82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07504" y="1628864"/>
              <a:ext cx="3200601" cy="57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2160" y="1088792"/>
              <a:ext cx="3151688" cy="46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Freeform 24"/>
            <p:cNvSpPr/>
            <p:nvPr/>
          </p:nvSpPr>
          <p:spPr>
            <a:xfrm>
              <a:off x="2991356" y="4939124"/>
              <a:ext cx="5901124" cy="794132"/>
            </a:xfrm>
            <a:custGeom>
              <a:avLst/>
              <a:gdLst>
                <a:gd name="connsiteX0" fmla="*/ 2090420 w 6106160"/>
                <a:gd name="connsiteY0" fmla="*/ 116840 h 866140"/>
                <a:gd name="connsiteX1" fmla="*/ 246380 w 6106160"/>
                <a:gd name="connsiteY1" fmla="*/ 193040 h 866140"/>
                <a:gd name="connsiteX2" fmla="*/ 612140 w 6106160"/>
                <a:gd name="connsiteY2" fmla="*/ 772160 h 866140"/>
                <a:gd name="connsiteX3" fmla="*/ 3157220 w 6106160"/>
                <a:gd name="connsiteY3" fmla="*/ 756920 h 866140"/>
                <a:gd name="connsiteX4" fmla="*/ 5732780 w 6106160"/>
                <a:gd name="connsiteY4" fmla="*/ 726440 h 866140"/>
                <a:gd name="connsiteX5" fmla="*/ 5397500 w 6106160"/>
                <a:gd name="connsiteY5" fmla="*/ 101600 h 866140"/>
                <a:gd name="connsiteX6" fmla="*/ 2684780 w 6106160"/>
                <a:gd name="connsiteY6" fmla="*/ 116840 h 866140"/>
                <a:gd name="connsiteX7" fmla="*/ 2090420 w 6106160"/>
                <a:gd name="connsiteY7" fmla="*/ 116840 h 86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06160" h="866140">
                  <a:moveTo>
                    <a:pt x="2090420" y="116840"/>
                  </a:moveTo>
                  <a:cubicBezTo>
                    <a:pt x="1684020" y="129540"/>
                    <a:pt x="492760" y="83820"/>
                    <a:pt x="246380" y="193040"/>
                  </a:cubicBezTo>
                  <a:cubicBezTo>
                    <a:pt x="0" y="302260"/>
                    <a:pt x="127000" y="678180"/>
                    <a:pt x="612140" y="772160"/>
                  </a:cubicBezTo>
                  <a:cubicBezTo>
                    <a:pt x="1097280" y="866140"/>
                    <a:pt x="3157220" y="756920"/>
                    <a:pt x="3157220" y="756920"/>
                  </a:cubicBezTo>
                  <a:cubicBezTo>
                    <a:pt x="4010660" y="749300"/>
                    <a:pt x="5359400" y="835660"/>
                    <a:pt x="5732780" y="726440"/>
                  </a:cubicBezTo>
                  <a:cubicBezTo>
                    <a:pt x="6106160" y="617220"/>
                    <a:pt x="5905500" y="203200"/>
                    <a:pt x="5397500" y="101600"/>
                  </a:cubicBezTo>
                  <a:cubicBezTo>
                    <a:pt x="4889500" y="0"/>
                    <a:pt x="3243580" y="116840"/>
                    <a:pt x="2684780" y="116840"/>
                  </a:cubicBezTo>
                  <a:cubicBezTo>
                    <a:pt x="2125980" y="116840"/>
                    <a:pt x="2496820" y="104140"/>
                    <a:pt x="2090420" y="116840"/>
                  </a:cubicBezTo>
                  <a:close/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3162320" y="690652"/>
              <a:ext cx="5901124" cy="794132"/>
            </a:xfrm>
            <a:custGeom>
              <a:avLst/>
              <a:gdLst>
                <a:gd name="connsiteX0" fmla="*/ 2090420 w 6106160"/>
                <a:gd name="connsiteY0" fmla="*/ 116840 h 866140"/>
                <a:gd name="connsiteX1" fmla="*/ 246380 w 6106160"/>
                <a:gd name="connsiteY1" fmla="*/ 193040 h 866140"/>
                <a:gd name="connsiteX2" fmla="*/ 612140 w 6106160"/>
                <a:gd name="connsiteY2" fmla="*/ 772160 h 866140"/>
                <a:gd name="connsiteX3" fmla="*/ 3157220 w 6106160"/>
                <a:gd name="connsiteY3" fmla="*/ 756920 h 866140"/>
                <a:gd name="connsiteX4" fmla="*/ 5732780 w 6106160"/>
                <a:gd name="connsiteY4" fmla="*/ 726440 h 866140"/>
                <a:gd name="connsiteX5" fmla="*/ 5397500 w 6106160"/>
                <a:gd name="connsiteY5" fmla="*/ 101600 h 866140"/>
                <a:gd name="connsiteX6" fmla="*/ 2684780 w 6106160"/>
                <a:gd name="connsiteY6" fmla="*/ 116840 h 866140"/>
                <a:gd name="connsiteX7" fmla="*/ 2090420 w 6106160"/>
                <a:gd name="connsiteY7" fmla="*/ 116840 h 86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06160" h="866140">
                  <a:moveTo>
                    <a:pt x="2090420" y="116840"/>
                  </a:moveTo>
                  <a:cubicBezTo>
                    <a:pt x="1684020" y="129540"/>
                    <a:pt x="492760" y="83820"/>
                    <a:pt x="246380" y="193040"/>
                  </a:cubicBezTo>
                  <a:cubicBezTo>
                    <a:pt x="0" y="302260"/>
                    <a:pt x="127000" y="678180"/>
                    <a:pt x="612140" y="772160"/>
                  </a:cubicBezTo>
                  <a:cubicBezTo>
                    <a:pt x="1097280" y="866140"/>
                    <a:pt x="3157220" y="756920"/>
                    <a:pt x="3157220" y="756920"/>
                  </a:cubicBezTo>
                  <a:cubicBezTo>
                    <a:pt x="4010660" y="749300"/>
                    <a:pt x="5359400" y="835660"/>
                    <a:pt x="5732780" y="726440"/>
                  </a:cubicBezTo>
                  <a:cubicBezTo>
                    <a:pt x="6106160" y="617220"/>
                    <a:pt x="5905500" y="203200"/>
                    <a:pt x="5397500" y="101600"/>
                  </a:cubicBezTo>
                  <a:cubicBezTo>
                    <a:pt x="4889500" y="0"/>
                    <a:pt x="3243580" y="116840"/>
                    <a:pt x="2684780" y="116840"/>
                  </a:cubicBezTo>
                  <a:cubicBezTo>
                    <a:pt x="2125980" y="116840"/>
                    <a:pt x="2496820" y="104140"/>
                    <a:pt x="2090420" y="116840"/>
                  </a:cubicBezTo>
                  <a:close/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21B9C45-1D8D-45FA-8883-FEDFB5FE6937}"/>
              </a:ext>
            </a:extLst>
          </p:cNvPr>
          <p:cNvSpPr txBox="1"/>
          <p:nvPr/>
        </p:nvSpPr>
        <p:spPr>
          <a:xfrm>
            <a:off x="7748" y="0"/>
            <a:ext cx="9144000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bg1"/>
                </a:solidFill>
              </a:rPr>
              <a:t>Economics in global health decision making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551120104"/>
              </p:ext>
            </p:extLst>
          </p:nvPr>
        </p:nvGraphicFramePr>
        <p:xfrm>
          <a:off x="385415" y="627533"/>
          <a:ext cx="6768752" cy="4382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7154167" y="622317"/>
            <a:ext cx="1738313" cy="8274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Costing study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154167" y="1515372"/>
            <a:ext cx="1738313" cy="8274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Budget impact analysis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154167" y="2410764"/>
            <a:ext cx="1738313" cy="8274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Epidemiological model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54167" y="3313301"/>
            <a:ext cx="1738313" cy="8274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Full economic evaluation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154167" y="4206355"/>
            <a:ext cx="1738313" cy="8274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Threshold price analysis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1" y="-28958"/>
            <a:ext cx="9144000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bg1"/>
                </a:solidFill>
              </a:rPr>
              <a:t>What economic tool to use?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9551C3-6E07-481A-B556-6CF869F9ACB5}"/>
              </a:ext>
            </a:extLst>
          </p:cNvPr>
          <p:cNvCxnSpPr>
            <a:cxnSpLocks/>
          </p:cNvCxnSpPr>
          <p:nvPr/>
        </p:nvCxnSpPr>
        <p:spPr>
          <a:xfrm>
            <a:off x="4572000" y="1347614"/>
            <a:ext cx="0" cy="3546395"/>
          </a:xfrm>
          <a:prstGeom prst="line">
            <a:avLst/>
          </a:prstGeom>
          <a:ln w="19050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51D042-3853-4B0E-A117-0EB6AF983CF7}"/>
              </a:ext>
            </a:extLst>
          </p:cNvPr>
          <p:cNvCxnSpPr>
            <a:cxnSpLocks/>
          </p:cNvCxnSpPr>
          <p:nvPr/>
        </p:nvCxnSpPr>
        <p:spPr>
          <a:xfrm>
            <a:off x="1547664" y="1729326"/>
            <a:ext cx="6048672" cy="0"/>
          </a:xfrm>
          <a:prstGeom prst="line">
            <a:avLst/>
          </a:prstGeom>
          <a:ln w="19050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909BD1DE-741D-48C4-AAFA-E3C83CBF9091}"/>
              </a:ext>
            </a:extLst>
          </p:cNvPr>
          <p:cNvSpPr/>
          <p:nvPr/>
        </p:nvSpPr>
        <p:spPr>
          <a:xfrm>
            <a:off x="3749826" y="4462864"/>
            <a:ext cx="1670133" cy="492164"/>
          </a:xfrm>
          <a:prstGeom prst="triangle">
            <a:avLst>
              <a:gd name="adj" fmla="val 49034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0B2BF40D-66D8-4FB3-A3AF-CEF2687DAC61}"/>
              </a:ext>
            </a:extLst>
          </p:cNvPr>
          <p:cNvSpPr/>
          <p:nvPr/>
        </p:nvSpPr>
        <p:spPr>
          <a:xfrm rot="16200000">
            <a:off x="2576155" y="2735138"/>
            <a:ext cx="756080" cy="2646290"/>
          </a:xfrm>
          <a:prstGeom prst="chord">
            <a:avLst>
              <a:gd name="adj1" fmla="val 5373912"/>
              <a:gd name="adj2" fmla="val 16200000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71550DE-00B5-49A0-90FA-137FD60449C3}"/>
              </a:ext>
            </a:extLst>
          </p:cNvPr>
          <p:cNvCxnSpPr>
            <a:cxnSpLocks/>
            <a:endCxn id="16" idx="1"/>
          </p:cNvCxnSpPr>
          <p:nvPr/>
        </p:nvCxnSpPr>
        <p:spPr>
          <a:xfrm flipH="1">
            <a:off x="1631050" y="1783332"/>
            <a:ext cx="1320770" cy="227495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ADF4B3-D736-4859-B3E6-79D6B09E0BD4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951820" y="1783332"/>
            <a:ext cx="1325053" cy="226491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73B341-F741-4CF8-8A95-5D7F6DC85639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2951821" y="1783332"/>
            <a:ext cx="2141" cy="2269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hord 24">
            <a:extLst>
              <a:ext uri="{FF2B5EF4-FFF2-40B4-BE49-F238E27FC236}">
                <a16:creationId xmlns:a16="http://schemas.microsoft.com/office/drawing/2014/main" id="{DC772551-A9A1-4AB8-A2CF-32B9470D5EB1}"/>
              </a:ext>
            </a:extLst>
          </p:cNvPr>
          <p:cNvSpPr/>
          <p:nvPr/>
        </p:nvSpPr>
        <p:spPr>
          <a:xfrm rot="16200000">
            <a:off x="6033005" y="2740157"/>
            <a:ext cx="756080" cy="2646290"/>
          </a:xfrm>
          <a:prstGeom prst="chord">
            <a:avLst>
              <a:gd name="adj1" fmla="val 5373912"/>
              <a:gd name="adj2" fmla="val 16200000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6">
            <a:extLst>
              <a:ext uri="{FF2B5EF4-FFF2-40B4-BE49-F238E27FC236}">
                <a16:creationId xmlns:a16="http://schemas.microsoft.com/office/drawing/2014/main" id="{8DC8C8EC-43CB-4D17-A819-51DAB92B2967}"/>
              </a:ext>
            </a:extLst>
          </p:cNvPr>
          <p:cNvSpPr/>
          <p:nvPr/>
        </p:nvSpPr>
        <p:spPr>
          <a:xfrm>
            <a:off x="1813169" y="2729785"/>
            <a:ext cx="1111550" cy="1285884"/>
          </a:xfrm>
          <a:prstGeom prst="roundRect">
            <a:avLst/>
          </a:prstGeom>
          <a:solidFill>
            <a:srgbClr val="3366FF">
              <a:alpha val="49804"/>
            </a:srgb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COST OF ILLNESS</a:t>
            </a:r>
          </a:p>
        </p:txBody>
      </p:sp>
      <p:sp>
        <p:nvSpPr>
          <p:cNvPr id="30" name="Rounded Rectangle 7">
            <a:extLst>
              <a:ext uri="{FF2B5EF4-FFF2-40B4-BE49-F238E27FC236}">
                <a16:creationId xmlns:a16="http://schemas.microsoft.com/office/drawing/2014/main" id="{857EAD63-440B-4DEC-AC53-0D3A3A45E2F1}"/>
              </a:ext>
            </a:extLst>
          </p:cNvPr>
          <p:cNvSpPr/>
          <p:nvPr/>
        </p:nvSpPr>
        <p:spPr>
          <a:xfrm>
            <a:off x="2944551" y="2944099"/>
            <a:ext cx="1111550" cy="1071570"/>
          </a:xfrm>
          <a:prstGeom prst="roundRect">
            <a:avLst/>
          </a:prstGeom>
          <a:solidFill>
            <a:srgbClr val="3366FF">
              <a:alpha val="49804"/>
            </a:srgb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HEALTH BURDEN</a:t>
            </a:r>
          </a:p>
        </p:txBody>
      </p:sp>
      <p:sp>
        <p:nvSpPr>
          <p:cNvPr id="31" name="Rounded Rectangle 8">
            <a:extLst>
              <a:ext uri="{FF2B5EF4-FFF2-40B4-BE49-F238E27FC236}">
                <a16:creationId xmlns:a16="http://schemas.microsoft.com/office/drawing/2014/main" id="{853511EA-D5DB-482E-B61F-80F41F4A725F}"/>
              </a:ext>
            </a:extLst>
          </p:cNvPr>
          <p:cNvSpPr/>
          <p:nvPr/>
        </p:nvSpPr>
        <p:spPr>
          <a:xfrm>
            <a:off x="5220072" y="3426043"/>
            <a:ext cx="1110304" cy="589364"/>
          </a:xfrm>
          <a:prstGeom prst="roundRect">
            <a:avLst/>
          </a:prstGeom>
          <a:solidFill>
            <a:srgbClr val="CCECFF">
              <a:alpha val="49804"/>
            </a:srgb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COST OF ILLNESS</a:t>
            </a:r>
          </a:p>
        </p:txBody>
      </p:sp>
      <p:sp>
        <p:nvSpPr>
          <p:cNvPr id="32" name="Rounded Rectangle 9">
            <a:extLst>
              <a:ext uri="{FF2B5EF4-FFF2-40B4-BE49-F238E27FC236}">
                <a16:creationId xmlns:a16="http://schemas.microsoft.com/office/drawing/2014/main" id="{EABDC9B9-B4DD-4545-BA5B-3AAA868D030B}"/>
              </a:ext>
            </a:extLst>
          </p:cNvPr>
          <p:cNvSpPr/>
          <p:nvPr/>
        </p:nvSpPr>
        <p:spPr>
          <a:xfrm>
            <a:off x="6397519" y="3230944"/>
            <a:ext cx="1196675" cy="784463"/>
          </a:xfrm>
          <a:prstGeom prst="roundRect">
            <a:avLst/>
          </a:prstGeom>
          <a:solidFill>
            <a:srgbClr val="CCECFF">
              <a:alpha val="49804"/>
            </a:srgb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HEALTH BURDEN</a:t>
            </a:r>
          </a:p>
        </p:txBody>
      </p:sp>
      <p:sp>
        <p:nvSpPr>
          <p:cNvPr id="33" name="Rounded Rectangle 10">
            <a:extLst>
              <a:ext uri="{FF2B5EF4-FFF2-40B4-BE49-F238E27FC236}">
                <a16:creationId xmlns:a16="http://schemas.microsoft.com/office/drawing/2014/main" id="{05FDE7A0-7C7E-4FFD-B38B-4BEAB0023CB2}"/>
              </a:ext>
            </a:extLst>
          </p:cNvPr>
          <p:cNvSpPr/>
          <p:nvPr/>
        </p:nvSpPr>
        <p:spPr>
          <a:xfrm>
            <a:off x="5220072" y="2180439"/>
            <a:ext cx="1110304" cy="1203087"/>
          </a:xfrm>
          <a:prstGeom prst="roundRect">
            <a:avLst/>
          </a:prstGeom>
          <a:solidFill>
            <a:srgbClr val="FFCCCC">
              <a:alpha val="49804"/>
            </a:srgbClr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COST OF VACCIN-ATING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64843E-CA6D-4926-91AB-EB3274E5CCDA}"/>
              </a:ext>
            </a:extLst>
          </p:cNvPr>
          <p:cNvSpPr txBox="1"/>
          <p:nvPr/>
        </p:nvSpPr>
        <p:spPr>
          <a:xfrm>
            <a:off x="1849766" y="4476573"/>
            <a:ext cx="19824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00" b="1" dirty="0"/>
              <a:t>NO VACCINE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B78158-FAA5-4C27-A307-5FC0B0E6B8F6}"/>
              </a:ext>
            </a:extLst>
          </p:cNvPr>
          <p:cNvSpPr txBox="1"/>
          <p:nvPr/>
        </p:nvSpPr>
        <p:spPr>
          <a:xfrm>
            <a:off x="5511622" y="4476711"/>
            <a:ext cx="19824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00" b="1" dirty="0"/>
              <a:t>VACCINE</a:t>
            </a: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D0877DBA-1F5B-4A93-81A2-9E05BDBFC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61" y="498768"/>
            <a:ext cx="9143989" cy="686439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square" lIns="67500" tIns="35100" rIns="67500" bIns="35100">
            <a:spAutoFit/>
          </a:bodyPr>
          <a:lstStyle/>
          <a:p>
            <a:pPr algn="ctr"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A (full) economic evaluation compares the incremental costs and consequences of an intervention compared to a comparator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C3CF196-C71D-4D11-A330-89363DBDDD2E}"/>
              </a:ext>
            </a:extLst>
          </p:cNvPr>
          <p:cNvCxnSpPr>
            <a:cxnSpLocks/>
          </p:cNvCxnSpPr>
          <p:nvPr/>
        </p:nvCxnSpPr>
        <p:spPr>
          <a:xfrm flipH="1">
            <a:off x="5074745" y="1790399"/>
            <a:ext cx="1320770" cy="227495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1A3996-2E3C-4D5F-AF84-0FDF95A8AE4B}"/>
              </a:ext>
            </a:extLst>
          </p:cNvPr>
          <p:cNvCxnSpPr>
            <a:cxnSpLocks/>
          </p:cNvCxnSpPr>
          <p:nvPr/>
        </p:nvCxnSpPr>
        <p:spPr>
          <a:xfrm>
            <a:off x="6372200" y="1790399"/>
            <a:ext cx="1325053" cy="226491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E6C5302-740E-440F-B045-BB143B5676F3}"/>
              </a:ext>
            </a:extLst>
          </p:cNvPr>
          <p:cNvCxnSpPr>
            <a:cxnSpLocks/>
          </p:cNvCxnSpPr>
          <p:nvPr/>
        </p:nvCxnSpPr>
        <p:spPr>
          <a:xfrm>
            <a:off x="6395515" y="1790399"/>
            <a:ext cx="2141" cy="2269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EA1053A-81F6-4D5C-AD22-7E7B71EA4408}"/>
              </a:ext>
            </a:extLst>
          </p:cNvPr>
          <p:cNvCxnSpPr>
            <a:cxnSpLocks/>
          </p:cNvCxnSpPr>
          <p:nvPr/>
        </p:nvCxnSpPr>
        <p:spPr>
          <a:xfrm>
            <a:off x="2867366" y="4993952"/>
            <a:ext cx="3402378" cy="0"/>
          </a:xfrm>
          <a:prstGeom prst="line">
            <a:avLst/>
          </a:prstGeom>
          <a:ln w="19050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FD18799B-39B6-4652-8D91-4630212B94F7}"/>
              </a:ext>
            </a:extLst>
          </p:cNvPr>
          <p:cNvSpPr/>
          <p:nvPr/>
        </p:nvSpPr>
        <p:spPr>
          <a:xfrm>
            <a:off x="4379555" y="1535389"/>
            <a:ext cx="378000" cy="378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 Box 4">
            <a:extLst>
              <a:ext uri="{FF2B5EF4-FFF2-40B4-BE49-F238E27FC236}">
                <a16:creationId xmlns:a16="http://schemas.microsoft.com/office/drawing/2014/main" id="{83FDF50E-5A8F-42B4-ADAB-A78AA7DCF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" y="0"/>
            <a:ext cx="9144000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/>
            </a:pPr>
            <a:r>
              <a:rPr lang="en-GB" sz="2400" b="1" dirty="0">
                <a:solidFill>
                  <a:schemeClr val="bg1"/>
                </a:solidFill>
              </a:rPr>
              <a:t>The convergence of two narratives is economic evaluation</a:t>
            </a:r>
          </a:p>
        </p:txBody>
      </p:sp>
    </p:spTree>
    <p:extLst>
      <p:ext uri="{BB962C8B-B14F-4D97-AF65-F5344CB8AC3E}">
        <p14:creationId xmlns:p14="http://schemas.microsoft.com/office/powerpoint/2010/main" val="2233705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357686" y="1524674"/>
            <a:ext cx="1222426" cy="857256"/>
          </a:xfrm>
          <a:prstGeom prst="roundRect">
            <a:avLst/>
          </a:prstGeom>
          <a:solidFill>
            <a:srgbClr val="FFCCCC">
              <a:alpha val="49804"/>
            </a:srgbClr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COST OF VACCIN-ATING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57884" y="4525069"/>
            <a:ext cx="19824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00" b="1" dirty="0"/>
              <a:t>NO VACCINE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89793" y="4536789"/>
            <a:ext cx="16609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00" b="1" dirty="0"/>
              <a:t>VACCINE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0133" y="589346"/>
            <a:ext cx="24110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/>
              <a:t>Incremental cost-effectiveness ratio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00430" y="732715"/>
            <a:ext cx="3214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/>
              <a:t>=</a:t>
            </a: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3982637" y="3076738"/>
            <a:ext cx="397373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04306" y="1953303"/>
            <a:ext cx="3214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300" dirty="0"/>
              <a:t>-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04306" y="3360646"/>
            <a:ext cx="3214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300" dirty="0"/>
              <a:t>-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447247" y="1685409"/>
            <a:ext cx="1222425" cy="1285884"/>
          </a:xfrm>
          <a:prstGeom prst="roundRect">
            <a:avLst/>
          </a:prstGeom>
          <a:solidFill>
            <a:srgbClr val="3366FF">
              <a:alpha val="49804"/>
            </a:srgb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COST OF ILLNESS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447247" y="3128965"/>
            <a:ext cx="1178727" cy="1071570"/>
          </a:xfrm>
          <a:prstGeom prst="roundRect">
            <a:avLst/>
          </a:prstGeom>
          <a:solidFill>
            <a:srgbClr val="3366FF">
              <a:alpha val="49804"/>
            </a:srgb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HEALTH IMPACT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357685" y="2435508"/>
            <a:ext cx="1222425" cy="589364"/>
          </a:xfrm>
          <a:prstGeom prst="roundRect">
            <a:avLst/>
          </a:prstGeom>
          <a:solidFill>
            <a:srgbClr val="CCECFF">
              <a:alpha val="49804"/>
            </a:srgb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COST OF ILLLNESS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357686" y="3332480"/>
            <a:ext cx="1222424" cy="600163"/>
          </a:xfrm>
          <a:prstGeom prst="roundRect">
            <a:avLst/>
          </a:prstGeom>
          <a:solidFill>
            <a:srgbClr val="CCECFF">
              <a:alpha val="49804"/>
            </a:srgb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HEALTH IMPACT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8916" y="0"/>
            <a:ext cx="9144000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bg1"/>
                </a:solidFill>
              </a:rPr>
              <a:t>Cost-effectiveness analysis</a:t>
            </a:r>
          </a:p>
        </p:txBody>
      </p: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3982637" y="939902"/>
            <a:ext cx="397373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0" y="464823"/>
            <a:ext cx="24110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00" dirty="0"/>
              <a:t>Incremental costs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82661" y="964395"/>
            <a:ext cx="36433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00" dirty="0"/>
              <a:t>Incremental health gains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00430" y="2875855"/>
            <a:ext cx="3214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/>
              <a:t>=</a:t>
            </a:r>
          </a:p>
        </p:txBody>
      </p:sp>
      <p:sp>
        <p:nvSpPr>
          <p:cNvPr id="30" name="Rounded Rectangular Callout 29"/>
          <p:cNvSpPr/>
          <p:nvPr/>
        </p:nvSpPr>
        <p:spPr>
          <a:xfrm>
            <a:off x="392879" y="3321851"/>
            <a:ext cx="3643338" cy="1674019"/>
          </a:xfrm>
          <a:prstGeom prst="wedgeRoundRectCallout">
            <a:avLst>
              <a:gd name="adj1" fmla="val 55188"/>
              <a:gd name="adj2" fmla="val -3323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Times New Roman" pitchFamily="16" charset="0"/>
              <a:buNone/>
              <a:defRPr/>
            </a:pPr>
            <a:r>
              <a:rPr lang="en-GB" u="sng" dirty="0">
                <a:solidFill>
                  <a:schemeClr val="tx1"/>
                </a:solidFill>
              </a:rPr>
              <a:t>Measured in quantities like:</a:t>
            </a:r>
          </a:p>
          <a:p>
            <a:pPr algn="ctr">
              <a:buFont typeface="Times New Roman" pitchFamily="16" charset="0"/>
              <a:buNone/>
              <a:defRPr/>
            </a:pPr>
            <a:r>
              <a:rPr lang="en-GB" dirty="0">
                <a:solidFill>
                  <a:schemeClr val="tx1"/>
                </a:solidFill>
              </a:rPr>
              <a:t>episodes of disease prevented</a:t>
            </a:r>
          </a:p>
          <a:p>
            <a:pPr algn="ctr">
              <a:buFont typeface="Times New Roman" pitchFamily="16" charset="0"/>
              <a:buNone/>
              <a:defRPr/>
            </a:pPr>
            <a:r>
              <a:rPr lang="en-GB" dirty="0">
                <a:solidFill>
                  <a:schemeClr val="tx1"/>
                </a:solidFill>
              </a:rPr>
              <a:t>life years gained</a:t>
            </a:r>
          </a:p>
          <a:p>
            <a:pPr algn="ctr">
              <a:buFont typeface="Times New Roman" pitchFamily="16" charset="0"/>
              <a:buNone/>
              <a:defRPr/>
            </a:pPr>
            <a:r>
              <a:rPr lang="en-GB">
                <a:solidFill>
                  <a:schemeClr val="tx1"/>
                </a:solidFill>
              </a:rPr>
              <a:t>QALYs gained</a:t>
            </a:r>
          </a:p>
          <a:p>
            <a:pPr algn="ctr">
              <a:buFont typeface="Times New Roman" pitchFamily="16" charset="0"/>
              <a:buNone/>
              <a:defRPr/>
            </a:pPr>
            <a:r>
              <a:rPr lang="en-GB">
                <a:solidFill>
                  <a:schemeClr val="tx1"/>
                </a:solidFill>
              </a:rPr>
              <a:t>DALYs </a:t>
            </a:r>
            <a:r>
              <a:rPr lang="en-GB" dirty="0">
                <a:solidFill>
                  <a:schemeClr val="tx1"/>
                </a:solidFill>
              </a:rPr>
              <a:t>averted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2077" y="555526"/>
          <a:ext cx="8640960" cy="39659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1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5780">
                <a:tc>
                  <a:txBody>
                    <a:bodyPr/>
                    <a:lstStyle/>
                    <a:p>
                      <a:r>
                        <a:rPr lang="en-GB" sz="1600" dirty="0"/>
                        <a:t>Country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Decision making body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Outcome measure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Willingness</a:t>
                      </a:r>
                      <a:r>
                        <a:rPr lang="en-GB" sz="1600" baseline="0" dirty="0"/>
                        <a:t> to pay for a QALY or DALY</a:t>
                      </a:r>
                      <a:endParaRPr lang="en-GB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56">
                <a:tc>
                  <a:txBody>
                    <a:bodyPr/>
                    <a:lstStyle/>
                    <a:p>
                      <a:r>
                        <a:rPr lang="en-GB" sz="1600" dirty="0"/>
                        <a:t>Australia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Pharmaceutical Benefits Advisory</a:t>
                      </a:r>
                      <a:r>
                        <a:rPr lang="en-GB" sz="1600" baseline="0" dirty="0"/>
                        <a:t> Committee (PBAC)</a:t>
                      </a:r>
                      <a:endParaRPr lang="en-GB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QALY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A$50,000</a:t>
                      </a:r>
                      <a:r>
                        <a:rPr lang="en-GB" sz="1600" baseline="30000" dirty="0"/>
                        <a:t>1</a:t>
                      </a:r>
                      <a:endParaRPr lang="en-GB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952">
                <a:tc>
                  <a:txBody>
                    <a:bodyPr/>
                    <a:lstStyle/>
                    <a:p>
                      <a:r>
                        <a:rPr lang="en-GB" sz="1600" dirty="0"/>
                        <a:t>Ireland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Department</a:t>
                      </a:r>
                      <a:r>
                        <a:rPr lang="en-GB" sz="1600" baseline="0" dirty="0"/>
                        <a:t> of Health &amp; Health Service Executive</a:t>
                      </a:r>
                      <a:endParaRPr lang="en-GB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QALY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€45,000</a:t>
                      </a:r>
                      <a:r>
                        <a:rPr lang="en-GB" sz="1600" baseline="30000" dirty="0"/>
                        <a:t>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600" dirty="0"/>
                        <a:t>Nether-lands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Health Care Insurance Board (CVZ)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QALY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€20,000-€80,000</a:t>
                      </a:r>
                      <a:r>
                        <a:rPr lang="en-GB" sz="1600" baseline="30000" dirty="0"/>
                        <a:t>3</a:t>
                      </a:r>
                      <a:endParaRPr lang="en-GB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904">
                <a:tc>
                  <a:txBody>
                    <a:bodyPr/>
                    <a:lstStyle/>
                    <a:p>
                      <a:r>
                        <a:rPr lang="en-GB" sz="1600" dirty="0"/>
                        <a:t>UK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National Institute for Health and Care Excellence (NICE)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QALY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£20,000 - £30,000</a:t>
                      </a:r>
                      <a:r>
                        <a:rPr lang="en-GB" sz="1600" baseline="30000" dirty="0"/>
                        <a:t>4</a:t>
                      </a:r>
                      <a:endParaRPr lang="en-GB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4172">
                <a:tc>
                  <a:txBody>
                    <a:bodyPr/>
                    <a:lstStyle/>
                    <a:p>
                      <a:r>
                        <a:rPr lang="en-GB" sz="1600" dirty="0"/>
                        <a:t>USA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Preventive</a:t>
                      </a:r>
                      <a:r>
                        <a:rPr lang="en-GB" sz="1600" baseline="0" dirty="0"/>
                        <a:t> Services Task Force (PSTF)</a:t>
                      </a:r>
                      <a:endParaRPr lang="en-GB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QALY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$50,000</a:t>
                      </a:r>
                      <a:r>
                        <a:rPr lang="en-GB" sz="1600" baseline="0" dirty="0"/>
                        <a:t> - $100,000</a:t>
                      </a:r>
                      <a:r>
                        <a:rPr lang="en-GB" sz="1600" baseline="30000" dirty="0"/>
                        <a:t>5</a:t>
                      </a:r>
                      <a:endParaRPr lang="en-GB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600" dirty="0"/>
                        <a:t>Thailand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Health Intervention and Technology Assessment</a:t>
                      </a:r>
                      <a:r>
                        <a:rPr lang="en-GB" sz="1600" baseline="0" dirty="0"/>
                        <a:t> </a:t>
                      </a:r>
                      <a:r>
                        <a:rPr lang="en-GB" sz="1600" dirty="0"/>
                        <a:t>Program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QALY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Bt160,000</a:t>
                      </a:r>
                      <a:r>
                        <a:rPr lang="en-GB" sz="1600" baseline="30000" dirty="0"/>
                        <a:t>6</a:t>
                      </a:r>
                      <a:endParaRPr lang="en-GB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937">
                <a:tc>
                  <a:txBody>
                    <a:bodyPr/>
                    <a:lstStyle/>
                    <a:p>
                      <a:r>
                        <a:rPr lang="en-GB" sz="1600" dirty="0"/>
                        <a:t>Global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Commission on Macroeconomics</a:t>
                      </a:r>
                      <a:r>
                        <a:rPr lang="en-GB" sz="1600" baseline="0" dirty="0"/>
                        <a:t> </a:t>
                      </a:r>
                      <a:r>
                        <a:rPr lang="en-GB" sz="1600" baseline="0"/>
                        <a:t>and Health</a:t>
                      </a:r>
                      <a:endParaRPr lang="en-GB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DALY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1-3</a:t>
                      </a:r>
                      <a:r>
                        <a:rPr lang="en-GB" sz="1600" baseline="0" dirty="0"/>
                        <a:t> x GDP per capita</a:t>
                      </a:r>
                      <a:r>
                        <a:rPr lang="en-GB" sz="1600" baseline="30000" dirty="0"/>
                        <a:t>7</a:t>
                      </a:r>
                      <a:endParaRPr lang="en-GB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557" y="0"/>
            <a:ext cx="9144000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solidFill>
                  <a:prstClr val="white"/>
                </a:solidFill>
              </a:rPr>
              <a:t>Cost effectiveness thresholds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10557" y="4675962"/>
            <a:ext cx="9133443" cy="45175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67500" tIns="35100" rIns="67500" bIns="35100">
            <a:spAutoFit/>
          </a:bodyPr>
          <a:lstStyle/>
          <a:p>
            <a:pPr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GB" sz="825" baseline="30000" dirty="0">
                <a:solidFill>
                  <a:srgbClr val="000000"/>
                </a:solidFill>
              </a:rPr>
              <a:t>1</a:t>
            </a:r>
            <a:r>
              <a:rPr lang="en-GB" sz="825" dirty="0">
                <a:solidFill>
                  <a:srgbClr val="000000"/>
                </a:solidFill>
              </a:rPr>
              <a:t>Lopert et al. </a:t>
            </a:r>
            <a:r>
              <a:rPr lang="en-GB" sz="825" i="1" dirty="0">
                <a:solidFill>
                  <a:srgbClr val="000000"/>
                </a:solidFill>
              </a:rPr>
              <a:t>Commonwealth Fund Pub </a:t>
            </a:r>
            <a:r>
              <a:rPr lang="en-GB" sz="825" dirty="0">
                <a:solidFill>
                  <a:srgbClr val="000000"/>
                </a:solidFill>
              </a:rPr>
              <a:t>2009; 1297(60):1; Harris et al. Med </a:t>
            </a:r>
            <a:r>
              <a:rPr lang="en-GB" sz="825" dirty="0" err="1">
                <a:solidFill>
                  <a:srgbClr val="000000"/>
                </a:solidFill>
              </a:rPr>
              <a:t>Decis</a:t>
            </a:r>
            <a:r>
              <a:rPr lang="en-GB" sz="825" dirty="0">
                <a:solidFill>
                  <a:srgbClr val="000000"/>
                </a:solidFill>
              </a:rPr>
              <a:t> Making 2008; 28:713; </a:t>
            </a:r>
            <a:r>
              <a:rPr lang="en-GB" sz="825" baseline="30000" dirty="0">
                <a:solidFill>
                  <a:srgbClr val="000000"/>
                </a:solidFill>
              </a:rPr>
              <a:t>2</a:t>
            </a:r>
            <a:r>
              <a:rPr lang="en-GB" sz="825" dirty="0">
                <a:solidFill>
                  <a:srgbClr val="000000"/>
                </a:solidFill>
              </a:rPr>
              <a:t>IPHA DOE &amp; HSC. 2012. Framework Agreement; </a:t>
            </a:r>
            <a:r>
              <a:rPr lang="en-GB" sz="825" baseline="30000" dirty="0">
                <a:solidFill>
                  <a:srgbClr val="000000"/>
                </a:solidFill>
              </a:rPr>
              <a:t>3</a:t>
            </a:r>
            <a:r>
              <a:rPr lang="en-GB" sz="825" dirty="0">
                <a:solidFill>
                  <a:srgbClr val="000000"/>
                </a:solidFill>
              </a:rPr>
              <a:t>Boersma et al. </a:t>
            </a:r>
            <a:r>
              <a:rPr lang="en-GB" sz="825" i="1" dirty="0">
                <a:solidFill>
                  <a:srgbClr val="000000"/>
                </a:solidFill>
              </a:rPr>
              <a:t>Value in Health</a:t>
            </a:r>
            <a:r>
              <a:rPr lang="en-GB" sz="825" dirty="0">
                <a:solidFill>
                  <a:srgbClr val="000000"/>
                </a:solidFill>
              </a:rPr>
              <a:t> 2010; 13:853; </a:t>
            </a:r>
            <a:r>
              <a:rPr lang="en-GB" sz="825" baseline="30000" dirty="0">
                <a:solidFill>
                  <a:srgbClr val="000000"/>
                </a:solidFill>
              </a:rPr>
              <a:t>4</a:t>
            </a:r>
            <a:r>
              <a:rPr lang="en-GB" sz="825" dirty="0">
                <a:solidFill>
                  <a:srgbClr val="000000"/>
                </a:solidFill>
              </a:rPr>
              <a:t>Guide to the methods of technology appraisal. NICE, 2013; </a:t>
            </a:r>
            <a:r>
              <a:rPr lang="en-GB" sz="825" baseline="30000" dirty="0">
                <a:solidFill>
                  <a:srgbClr val="000000"/>
                </a:solidFill>
              </a:rPr>
              <a:t>5</a:t>
            </a:r>
            <a:r>
              <a:rPr lang="en-GB" sz="825" dirty="0">
                <a:solidFill>
                  <a:srgbClr val="000000"/>
                </a:solidFill>
              </a:rPr>
              <a:t>Ubel et al. </a:t>
            </a:r>
            <a:r>
              <a:rPr lang="en-GB" sz="825" i="1" dirty="0">
                <a:solidFill>
                  <a:srgbClr val="000000"/>
                </a:solidFill>
              </a:rPr>
              <a:t>Arch Intern Med </a:t>
            </a:r>
            <a:r>
              <a:rPr lang="en-GB" sz="825" dirty="0">
                <a:solidFill>
                  <a:srgbClr val="000000"/>
                </a:solidFill>
              </a:rPr>
              <a:t>2003; 163:1637-1641; </a:t>
            </a:r>
            <a:r>
              <a:rPr lang="en-GB" sz="825" baseline="30000" dirty="0">
                <a:solidFill>
                  <a:srgbClr val="000000"/>
                </a:solidFill>
              </a:rPr>
              <a:t>6</a:t>
            </a:r>
            <a:r>
              <a:rPr lang="en-GB" sz="825" dirty="0">
                <a:solidFill>
                  <a:srgbClr val="000000"/>
                </a:solidFill>
              </a:rPr>
              <a:t>Teerawattananon et al. </a:t>
            </a:r>
            <a:r>
              <a:rPr lang="de-DE" sz="825" dirty="0">
                <a:solidFill>
                  <a:srgbClr val="000000"/>
                </a:solidFill>
              </a:rPr>
              <a:t>Z. Evidenz, Fortbildung und Qualität im Gesundheitswesen 2014; 108:</a:t>
            </a:r>
            <a:r>
              <a:rPr lang="en-GB" sz="825" dirty="0">
                <a:solidFill>
                  <a:srgbClr val="000000"/>
                </a:solidFill>
              </a:rPr>
              <a:t>397–404; </a:t>
            </a:r>
            <a:r>
              <a:rPr lang="en-GB" sz="825" baseline="30000" dirty="0">
                <a:solidFill>
                  <a:srgbClr val="000000"/>
                </a:solidFill>
              </a:rPr>
              <a:t>7</a:t>
            </a:r>
            <a:r>
              <a:rPr lang="en-GB" sz="825" dirty="0">
                <a:solidFill>
                  <a:srgbClr val="000000"/>
                </a:solidFill>
              </a:rPr>
              <a:t>Newall et al. </a:t>
            </a:r>
            <a:r>
              <a:rPr lang="en-GB" sz="825" i="1" dirty="0" err="1">
                <a:solidFill>
                  <a:srgbClr val="000000"/>
                </a:solidFill>
              </a:rPr>
              <a:t>Pharmacoeconomics</a:t>
            </a:r>
            <a:r>
              <a:rPr lang="en-GB" sz="825" dirty="0">
                <a:solidFill>
                  <a:srgbClr val="000000"/>
                </a:solidFill>
              </a:rPr>
              <a:t> 2014; 32:525.</a:t>
            </a:r>
          </a:p>
        </p:txBody>
      </p:sp>
    </p:spTree>
    <p:extLst>
      <p:ext uri="{BB962C8B-B14F-4D97-AF65-F5344CB8AC3E}">
        <p14:creationId xmlns:p14="http://schemas.microsoft.com/office/powerpoint/2010/main" val="1028866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59542" y="508435"/>
            <a:ext cx="4608512" cy="4608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5" y="0"/>
            <a:ext cx="9144000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solidFill>
                  <a:prstClr val="white"/>
                </a:solidFill>
              </a:rPr>
              <a:t>Cost effectiveness thresholds</a:t>
            </a: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-6816" y="4866501"/>
            <a:ext cx="35909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Calibri" pitchFamily="34" charset="0"/>
              </a:rPr>
              <a:t>Claxton </a:t>
            </a:r>
            <a:r>
              <a:rPr lang="en-GB" sz="1200" i="1" dirty="0">
                <a:solidFill>
                  <a:srgbClr val="000000"/>
                </a:solidFill>
                <a:latin typeface="Calibri" pitchFamily="34" charset="0"/>
              </a:rPr>
              <a:t>et al</a:t>
            </a:r>
            <a:r>
              <a:rPr lang="en-GB" sz="1200" dirty="0">
                <a:solidFill>
                  <a:srgbClr val="000000"/>
                </a:solidFill>
                <a:latin typeface="Calibri" pitchFamily="34" charset="0"/>
              </a:rPr>
              <a:t>. BMJ 2008; 336: 251.</a:t>
            </a:r>
            <a:endParaRPr lang="en-GB" sz="1200" baseline="300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910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67" name="Straight Connector 5"/>
          <p:cNvCxnSpPr>
            <a:cxnSpLocks noChangeShapeType="1"/>
          </p:cNvCxnSpPr>
          <p:nvPr/>
        </p:nvCxnSpPr>
        <p:spPr bwMode="auto">
          <a:xfrm rot="5400000">
            <a:off x="2655094" y="3031331"/>
            <a:ext cx="3833813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68" name="Straight Connector 7"/>
          <p:cNvCxnSpPr>
            <a:cxnSpLocks noChangeShapeType="1"/>
          </p:cNvCxnSpPr>
          <p:nvPr/>
        </p:nvCxnSpPr>
        <p:spPr bwMode="auto">
          <a:xfrm>
            <a:off x="2250281" y="2895600"/>
            <a:ext cx="4481513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69" name="Straight Connector 9"/>
          <p:cNvCxnSpPr>
            <a:cxnSpLocks noChangeShapeType="1"/>
          </p:cNvCxnSpPr>
          <p:nvPr/>
        </p:nvCxnSpPr>
        <p:spPr bwMode="auto">
          <a:xfrm flipV="1">
            <a:off x="2465787" y="1020366"/>
            <a:ext cx="4374356" cy="3618309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sysDot"/>
            <a:round/>
            <a:headEnd/>
            <a:tailEnd/>
          </a:ln>
        </p:spPr>
      </p:cxnSp>
      <p:sp>
        <p:nvSpPr>
          <p:cNvPr id="11270" name="TextBox 10"/>
          <p:cNvSpPr txBox="1">
            <a:spLocks noChangeArrowheads="1"/>
          </p:cNvSpPr>
          <p:nvPr/>
        </p:nvSpPr>
        <p:spPr bwMode="auto">
          <a:xfrm>
            <a:off x="4526148" y="1037333"/>
            <a:ext cx="163827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dirty="0">
                <a:solidFill>
                  <a:srgbClr val="C00000"/>
                </a:solidFill>
              </a:rPr>
              <a:t>Intervention is not cost-effective</a:t>
            </a:r>
          </a:p>
        </p:txBody>
      </p:sp>
      <p:sp>
        <p:nvSpPr>
          <p:cNvPr id="11271" name="TextBox 11"/>
          <p:cNvSpPr txBox="1">
            <a:spLocks noChangeArrowheads="1"/>
          </p:cNvSpPr>
          <p:nvPr/>
        </p:nvSpPr>
        <p:spPr bwMode="auto">
          <a:xfrm>
            <a:off x="2089784" y="3005136"/>
            <a:ext cx="163827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dirty="0">
                <a:solidFill>
                  <a:srgbClr val="C00000"/>
                </a:solidFill>
              </a:rPr>
              <a:t>Intervention is not cost-effective</a:t>
            </a:r>
          </a:p>
        </p:txBody>
      </p:sp>
      <p:sp>
        <p:nvSpPr>
          <p:cNvPr id="11272" name="TextBox 12"/>
          <p:cNvSpPr txBox="1">
            <a:spLocks noChangeArrowheads="1"/>
          </p:cNvSpPr>
          <p:nvPr/>
        </p:nvSpPr>
        <p:spPr bwMode="auto">
          <a:xfrm>
            <a:off x="5531380" y="1977630"/>
            <a:ext cx="148889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>
                <a:solidFill>
                  <a:srgbClr val="C00000"/>
                </a:solidFill>
              </a:rPr>
              <a:t>Intervention is cost-effective</a:t>
            </a:r>
          </a:p>
        </p:txBody>
      </p:sp>
      <p:sp>
        <p:nvSpPr>
          <p:cNvPr id="11273" name="TextBox 13"/>
          <p:cNvSpPr txBox="1">
            <a:spLocks noChangeArrowheads="1"/>
          </p:cNvSpPr>
          <p:nvPr/>
        </p:nvSpPr>
        <p:spPr bwMode="auto">
          <a:xfrm>
            <a:off x="3101313" y="3976687"/>
            <a:ext cx="156440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>
                <a:solidFill>
                  <a:srgbClr val="C00000"/>
                </a:solidFill>
              </a:rPr>
              <a:t>Intervention is cost-effective</a:t>
            </a:r>
          </a:p>
        </p:txBody>
      </p:sp>
      <p:sp>
        <p:nvSpPr>
          <p:cNvPr id="11274" name="TextBox 14"/>
          <p:cNvSpPr txBox="1">
            <a:spLocks noChangeArrowheads="1"/>
          </p:cNvSpPr>
          <p:nvPr/>
        </p:nvSpPr>
        <p:spPr bwMode="auto">
          <a:xfrm>
            <a:off x="2669117" y="1600200"/>
            <a:ext cx="171214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dirty="0">
                <a:solidFill>
                  <a:srgbClr val="C00000"/>
                </a:solidFill>
              </a:rPr>
              <a:t>Intervention is dominated by comparator</a:t>
            </a:r>
          </a:p>
        </p:txBody>
      </p:sp>
      <p:sp>
        <p:nvSpPr>
          <p:cNvPr id="11275" name="TextBox 15"/>
          <p:cNvSpPr txBox="1">
            <a:spLocks noChangeArrowheads="1"/>
          </p:cNvSpPr>
          <p:nvPr/>
        </p:nvSpPr>
        <p:spPr bwMode="auto">
          <a:xfrm>
            <a:off x="5045606" y="3544493"/>
            <a:ext cx="178765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>
                <a:solidFill>
                  <a:srgbClr val="C00000"/>
                </a:solidFill>
              </a:rPr>
              <a:t>Intervention dominates comparator</a:t>
            </a:r>
          </a:p>
        </p:txBody>
      </p:sp>
      <p:sp>
        <p:nvSpPr>
          <p:cNvPr id="11276" name="TextBox 16"/>
          <p:cNvSpPr txBox="1">
            <a:spLocks noChangeArrowheads="1"/>
          </p:cNvSpPr>
          <p:nvPr/>
        </p:nvSpPr>
        <p:spPr bwMode="auto">
          <a:xfrm>
            <a:off x="3764583" y="444762"/>
            <a:ext cx="163826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dirty="0">
                <a:solidFill>
                  <a:schemeClr val="tx1"/>
                </a:solidFill>
              </a:rPr>
              <a:t>Incremental costs</a:t>
            </a:r>
          </a:p>
        </p:txBody>
      </p:sp>
      <p:sp>
        <p:nvSpPr>
          <p:cNvPr id="11277" name="TextBox 17"/>
          <p:cNvSpPr txBox="1">
            <a:spLocks noChangeArrowheads="1"/>
          </p:cNvSpPr>
          <p:nvPr/>
        </p:nvSpPr>
        <p:spPr bwMode="auto">
          <a:xfrm>
            <a:off x="6678218" y="2626521"/>
            <a:ext cx="17876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dirty="0">
                <a:solidFill>
                  <a:schemeClr val="tx1"/>
                </a:solidFill>
              </a:rPr>
              <a:t>Incremental consequences</a:t>
            </a:r>
          </a:p>
        </p:txBody>
      </p:sp>
      <p:sp>
        <p:nvSpPr>
          <p:cNvPr id="11278" name="TextBox 20"/>
          <p:cNvSpPr txBox="1">
            <a:spLocks noChangeArrowheads="1"/>
          </p:cNvSpPr>
          <p:nvPr/>
        </p:nvSpPr>
        <p:spPr bwMode="auto">
          <a:xfrm>
            <a:off x="6815977" y="558701"/>
            <a:ext cx="163826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dirty="0">
                <a:solidFill>
                  <a:schemeClr val="tx1"/>
                </a:solidFill>
              </a:rPr>
              <a:t>Cost-effectiveness threshold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-1" y="-25412"/>
            <a:ext cx="9144000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/>
            </a:pPr>
            <a:r>
              <a:rPr lang="en-GB" sz="2400" b="1" dirty="0">
                <a:solidFill>
                  <a:schemeClr val="bg1"/>
                </a:solidFill>
              </a:rPr>
              <a:t>The cost-effectiveness plane</a:t>
            </a:r>
          </a:p>
        </p:txBody>
      </p:sp>
    </p:spTree>
    <p:extLst>
      <p:ext uri="{BB962C8B-B14F-4D97-AF65-F5344CB8AC3E}">
        <p14:creationId xmlns:p14="http://schemas.microsoft.com/office/powerpoint/2010/main" val="2227999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7138" y="538"/>
            <a:ext cx="9144000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bg1"/>
                </a:solidFill>
              </a:rPr>
              <a:t>Measuring costs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3528" y="563304"/>
          <a:ext cx="8568952" cy="4378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8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2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8640">
                <a:tc>
                  <a:txBody>
                    <a:bodyPr/>
                    <a:lstStyle/>
                    <a:p>
                      <a:pPr algn="l"/>
                      <a:endParaRPr lang="en-GB" sz="2000" dirty="0"/>
                    </a:p>
                  </a:txBody>
                  <a:tcPr marL="135000" marR="135000" marT="135000" marB="135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DIRECT</a:t>
                      </a:r>
                      <a:r>
                        <a:rPr lang="en-GB" sz="2000" b="1" baseline="0" dirty="0"/>
                        <a:t> (FINANCIAL) COSTS</a:t>
                      </a:r>
                      <a:endParaRPr lang="en-GB" sz="2000" b="1" dirty="0"/>
                    </a:p>
                  </a:txBody>
                  <a:tcPr marL="135000" marR="135000" marT="135000" marB="135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/>
                        <a:t>INDIRECT (ECONOMIC)</a:t>
                      </a:r>
                      <a:r>
                        <a:rPr lang="en-GB" sz="2000" b="1" baseline="0" dirty="0"/>
                        <a:t> </a:t>
                      </a:r>
                      <a:r>
                        <a:rPr lang="en-GB" sz="2000" b="1" dirty="0"/>
                        <a:t>COSTS</a:t>
                      </a:r>
                    </a:p>
                  </a:txBody>
                  <a:tcPr marL="135000" marR="135000" marT="135000" marB="135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2960">
                <a:tc>
                  <a:txBody>
                    <a:bodyPr/>
                    <a:lstStyle/>
                    <a:p>
                      <a:pPr algn="l"/>
                      <a:r>
                        <a:rPr lang="en-GB" sz="2000" b="1" dirty="0"/>
                        <a:t>Definition</a:t>
                      </a:r>
                    </a:p>
                  </a:txBody>
                  <a:tcPr marL="135000" marR="135000" marT="135000" marB="135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/>
                        <a:t>Cost involving </a:t>
                      </a:r>
                      <a:r>
                        <a:rPr lang="en-GB" sz="2000" baseline="0" dirty="0"/>
                        <a:t>an identifiable monetary transaction</a:t>
                      </a:r>
                      <a:r>
                        <a:rPr lang="en-GB" sz="2000" dirty="0"/>
                        <a:t>.</a:t>
                      </a:r>
                    </a:p>
                  </a:txBody>
                  <a:tcPr marL="135000" marR="135000" marT="135000" marB="135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Opportunity</a:t>
                      </a:r>
                      <a:r>
                        <a:rPr lang="en-GB" sz="2000" baseline="0" dirty="0"/>
                        <a:t> costs with actual money </a:t>
                      </a:r>
                      <a:r>
                        <a:rPr lang="en-GB" sz="2000" baseline="0"/>
                        <a:t>not necessarily </a:t>
                      </a:r>
                      <a:r>
                        <a:rPr lang="en-GB" sz="2000" baseline="0" dirty="0"/>
                        <a:t>changing hands</a:t>
                      </a:r>
                      <a:r>
                        <a:rPr lang="en-GB" sz="2000" dirty="0"/>
                        <a:t> </a:t>
                      </a:r>
                      <a:r>
                        <a:rPr lang="en-GB" sz="2000" baseline="0" dirty="0"/>
                        <a:t>.</a:t>
                      </a:r>
                      <a:endParaRPr lang="en-GB" sz="2000" dirty="0"/>
                    </a:p>
                  </a:txBody>
                  <a:tcPr marL="135000" marR="135000" marT="135000" marB="135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470">
                <a:tc>
                  <a:txBody>
                    <a:bodyPr/>
                    <a:lstStyle/>
                    <a:p>
                      <a:pPr algn="l"/>
                      <a:r>
                        <a:rPr lang="en-GB" sz="2000" b="1" dirty="0"/>
                        <a:t>Use</a:t>
                      </a:r>
                    </a:p>
                  </a:txBody>
                  <a:tcPr marL="135000" marR="135000" marT="135000" marB="135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/>
                        <a:t>Budgeting, financia</a:t>
                      </a:r>
                      <a:r>
                        <a:rPr lang="en-GB" sz="2000" baseline="0" dirty="0"/>
                        <a:t>l planning.</a:t>
                      </a:r>
                      <a:endParaRPr lang="en-GB" sz="2000" dirty="0"/>
                    </a:p>
                  </a:txBody>
                  <a:tcPr marL="135000" marR="135000" marT="135000" marB="135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/>
                        <a:t>Economic</a:t>
                      </a:r>
                      <a:r>
                        <a:rPr lang="en-GB" sz="2000" baseline="0" dirty="0"/>
                        <a:t> evaluation.</a:t>
                      </a:r>
                      <a:endParaRPr lang="en-GB" sz="2000" dirty="0"/>
                    </a:p>
                  </a:txBody>
                  <a:tcPr marL="135000" marR="135000" marT="135000" marB="135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1600">
                <a:tc>
                  <a:txBody>
                    <a:bodyPr/>
                    <a:lstStyle/>
                    <a:p>
                      <a:pPr marL="179388" indent="-179388" algn="l">
                        <a:buFont typeface="Arial" pitchFamily="34" charset="0"/>
                        <a:buNone/>
                      </a:pPr>
                      <a:r>
                        <a:rPr lang="en-GB" sz="2000" b="1" dirty="0"/>
                        <a:t>Examples</a:t>
                      </a:r>
                    </a:p>
                  </a:txBody>
                  <a:tcPr marL="135000" marR="135000" marT="135000" marB="135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9388" indent="-179388" algn="l">
                        <a:buFont typeface="Arial" pitchFamily="34" charset="0"/>
                        <a:buChar char="•"/>
                      </a:pPr>
                      <a:r>
                        <a:rPr lang="en-GB" sz="2000" dirty="0"/>
                        <a:t>Purchase of vaccines</a:t>
                      </a:r>
                      <a:endParaRPr lang="en-GB" sz="2000" baseline="0" dirty="0"/>
                    </a:p>
                    <a:p>
                      <a:pPr marL="179388" indent="-179388" algn="l">
                        <a:buFont typeface="Arial" pitchFamily="34" charset="0"/>
                        <a:buChar char="•"/>
                      </a:pPr>
                      <a:r>
                        <a:rPr lang="en-GB" sz="2000" baseline="0" dirty="0"/>
                        <a:t>Purchase of vans to transport vaccines</a:t>
                      </a:r>
                    </a:p>
                    <a:p>
                      <a:pPr marL="179388" indent="-179388" algn="l">
                        <a:buFont typeface="Arial" pitchFamily="34" charset="0"/>
                        <a:buChar char="•"/>
                      </a:pPr>
                      <a:r>
                        <a:rPr lang="en-GB" sz="2000" baseline="0" dirty="0"/>
                        <a:t>Commissions or per diems for vaccine staff</a:t>
                      </a:r>
                      <a:endParaRPr lang="en-GB" sz="2000" dirty="0"/>
                    </a:p>
                  </a:txBody>
                  <a:tcPr marL="135000" marR="135000" marT="135000" marB="135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indent="-1793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2000" baseline="0" dirty="0"/>
                        <a:t>Value of cold chain space</a:t>
                      </a:r>
                    </a:p>
                    <a:p>
                      <a:pPr marL="179388" marR="0" indent="-1793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2000" baseline="0" dirty="0"/>
                        <a:t>Value of staff time and unpaid volunteer time to deliver vaccines</a:t>
                      </a:r>
                      <a:endParaRPr lang="en-GB" sz="2000" dirty="0"/>
                    </a:p>
                  </a:txBody>
                  <a:tcPr marL="135000" marR="135000" marT="135000" marB="135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1520" y="563079"/>
          <a:ext cx="8640959" cy="438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Direct costs</a:t>
                      </a: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Indirect costs</a:t>
                      </a: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180"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Health care provider</a:t>
                      </a:r>
                      <a:r>
                        <a:rPr lang="en-GB" sz="1800" b="1" baseline="0" dirty="0"/>
                        <a:t> perspective</a:t>
                      </a:r>
                      <a:endParaRPr lang="en-GB" sz="1800" b="1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GB" sz="1800" dirty="0"/>
                        <a:t>Vaccine</a:t>
                      </a:r>
                      <a:r>
                        <a:rPr lang="en-GB" sz="1800" baseline="0" dirty="0"/>
                        <a:t> procurement and delivery</a:t>
                      </a:r>
                      <a:endParaRPr lang="en-GB" sz="1800" dirty="0"/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GB" sz="1800" dirty="0"/>
                        <a:t>Health care used to treat illness (drugs, staff, facilities etc.)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800" dirty="0"/>
                        <a:t>Unrelated future medical costs: lifetime health care costs from prevented deaths (</a:t>
                      </a:r>
                      <a:r>
                        <a:rPr lang="en-GB" sz="1800" i="1" dirty="0"/>
                        <a:t>note: controversial!</a:t>
                      </a:r>
                      <a:r>
                        <a:rPr lang="en-GB" sz="1800" dirty="0"/>
                        <a:t>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Household</a:t>
                      </a:r>
                      <a:r>
                        <a:rPr lang="en-GB" sz="1800" b="1" baseline="0" dirty="0"/>
                        <a:t> perspective</a:t>
                      </a:r>
                      <a:endParaRPr lang="en-GB" sz="1800" b="1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GB" sz="1800" dirty="0"/>
                        <a:t>Out-of-pocket expenses for care and medicines</a:t>
                      </a:r>
                      <a:endParaRPr lang="en-GB" sz="1800" baseline="0" dirty="0"/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GB" sz="1800" baseline="0" dirty="0"/>
                        <a:t>Transport and subsistence to seek health care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GB" sz="1800" baseline="0" dirty="0"/>
                        <a:t>Informal care</a:t>
                      </a:r>
                      <a:endParaRPr lang="en-GB" sz="18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GB" sz="1800" dirty="0"/>
                        <a:t>Loss of income from time off work </a:t>
                      </a:r>
                      <a:r>
                        <a:rPr lang="en-GB" sz="1800" baseline="0" dirty="0"/>
                        <a:t>due to own or others’ sickness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GB" sz="1800" baseline="0" dirty="0"/>
                        <a:t>Cost of borrowing or asset sales to cover catastrophic health expenditures</a:t>
                      </a:r>
                      <a:endParaRPr lang="en-GB" sz="1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algn="r"/>
                      <a:r>
                        <a:rPr lang="en-GB" sz="1800" b="1" dirty="0"/>
                        <a:t>Societal</a:t>
                      </a:r>
                      <a:r>
                        <a:rPr lang="en-GB" sz="1800" b="1" baseline="0" dirty="0"/>
                        <a:t> perspective</a:t>
                      </a:r>
                      <a:endParaRPr lang="en-GB" sz="1800" b="1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5113" indent="-265113">
                        <a:buFont typeface="Arial" pitchFamily="34" charset="0"/>
                        <a:buChar char="•"/>
                      </a:pPr>
                      <a:r>
                        <a:rPr lang="en-GB" sz="1800" dirty="0"/>
                        <a:t>All of the above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GB" sz="1800" dirty="0"/>
                        <a:t>All of the above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GB" sz="1800" dirty="0"/>
                        <a:t>Macroeconomic impact of disease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-1" y="0"/>
            <a:ext cx="9144000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bg1"/>
                </a:solidFill>
              </a:rPr>
              <a:t>Measuring costs: who pays?</a:t>
            </a:r>
          </a:p>
        </p:txBody>
      </p:sp>
    </p:spTree>
    <p:extLst>
      <p:ext uri="{BB962C8B-B14F-4D97-AF65-F5344CB8AC3E}">
        <p14:creationId xmlns:p14="http://schemas.microsoft.com/office/powerpoint/2010/main" val="180215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789552"/>
            <a:ext cx="8640960" cy="4050450"/>
          </a:xfrm>
        </p:spPr>
        <p:txBody>
          <a:bodyPr/>
          <a:lstStyle/>
          <a:p>
            <a:pPr>
              <a:buNone/>
            </a:pPr>
            <a:r>
              <a:rPr lang="en-GB" sz="2800" dirty="0">
                <a:solidFill>
                  <a:srgbClr val="000000"/>
                </a:solidFill>
              </a:rPr>
              <a:t>At the end of this session you should:</a:t>
            </a:r>
          </a:p>
          <a:p>
            <a:pPr marL="400050" indent="-400050">
              <a:buFont typeface="Wingdings" pitchFamily="2" charset="2"/>
              <a:buChar char="Ø"/>
            </a:pPr>
            <a:r>
              <a:rPr lang="en-GB" sz="2800" dirty="0">
                <a:solidFill>
                  <a:srgbClr val="000000"/>
                </a:solidFill>
              </a:rPr>
              <a:t>Understand the </a:t>
            </a:r>
            <a:r>
              <a:rPr lang="en-GB" sz="2800" b="1" dirty="0">
                <a:solidFill>
                  <a:srgbClr val="000000"/>
                </a:solidFill>
              </a:rPr>
              <a:t>motivation</a:t>
            </a:r>
            <a:r>
              <a:rPr lang="en-GB" sz="2800" dirty="0">
                <a:solidFill>
                  <a:srgbClr val="000000"/>
                </a:solidFill>
              </a:rPr>
              <a:t> for conducting economic evaluations of infectious disease interventions.</a:t>
            </a:r>
          </a:p>
          <a:p>
            <a:pPr marL="400050" indent="-400050">
              <a:buFont typeface="Wingdings" pitchFamily="2" charset="2"/>
              <a:buChar char="Ø"/>
            </a:pPr>
            <a:r>
              <a:rPr lang="en-GB" sz="2800" dirty="0">
                <a:solidFill>
                  <a:srgbClr val="000000"/>
                </a:solidFill>
              </a:rPr>
              <a:t>Understand the basic methods used to </a:t>
            </a:r>
            <a:r>
              <a:rPr lang="en-GB" sz="2800" b="1" dirty="0">
                <a:solidFill>
                  <a:srgbClr val="000000"/>
                </a:solidFill>
              </a:rPr>
              <a:t>measure costs and benefits </a:t>
            </a:r>
            <a:r>
              <a:rPr lang="en-GB" sz="2800" dirty="0">
                <a:solidFill>
                  <a:srgbClr val="000000"/>
                </a:solidFill>
              </a:rPr>
              <a:t>of infectious disease interventions.</a:t>
            </a:r>
          </a:p>
          <a:p>
            <a:pPr marL="400050" indent="-400050">
              <a:buFont typeface="Wingdings" pitchFamily="2" charset="2"/>
              <a:buChar char="Ø"/>
            </a:pPr>
            <a:r>
              <a:rPr lang="en-GB" sz="2800" dirty="0">
                <a:solidFill>
                  <a:srgbClr val="000000"/>
                </a:solidFill>
              </a:rPr>
              <a:t>Understand the advantages and limitations of different </a:t>
            </a:r>
            <a:r>
              <a:rPr lang="en-GB" sz="2800" b="1" dirty="0">
                <a:solidFill>
                  <a:srgbClr val="000000"/>
                </a:solidFill>
              </a:rPr>
              <a:t>types of economic evaluations </a:t>
            </a:r>
            <a:r>
              <a:rPr lang="en-GB" sz="2800" dirty="0">
                <a:solidFill>
                  <a:srgbClr val="000000"/>
                </a:solidFill>
              </a:rPr>
              <a:t>of infectious disease interventions.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CC82-39A3-464E-8001-A8F14DC6FF0F}" type="slidenum">
              <a:rPr lang="en-GB"/>
              <a:pPr/>
              <a:t>2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3115F4-C224-4C2A-93A8-FBCA8BA5DB26}"/>
              </a:ext>
            </a:extLst>
          </p:cNvPr>
          <p:cNvSpPr txBox="1"/>
          <p:nvPr/>
        </p:nvSpPr>
        <p:spPr>
          <a:xfrm>
            <a:off x="-1" y="2976"/>
            <a:ext cx="9144000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bg1"/>
                </a:solidFill>
              </a:rPr>
              <a:t>Outline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2095"/>
            <a:ext cx="9144000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bg1"/>
                </a:solidFill>
              </a:rPr>
              <a:t>Direct and indirect costs of influenza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-9623" y="4902386"/>
            <a:ext cx="4832747" cy="255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67500" tIns="35100" rIns="67500" bIns="35100">
            <a:spAutoFit/>
          </a:bodyPr>
          <a:lstStyle/>
          <a:p>
            <a:pPr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GB" sz="1200" dirty="0">
                <a:solidFill>
                  <a:srgbClr val="000000"/>
                </a:solidFill>
              </a:rPr>
              <a:t>Yang et al. </a:t>
            </a:r>
            <a:r>
              <a:rPr lang="en-GB" sz="1200" i="1" dirty="0">
                <a:solidFill>
                  <a:srgbClr val="000000"/>
                </a:solidFill>
              </a:rPr>
              <a:t>Infect Dis Poverty</a:t>
            </a:r>
            <a:r>
              <a:rPr lang="en-GB" sz="1200" dirty="0">
                <a:solidFill>
                  <a:srgbClr val="000000"/>
                </a:solidFill>
              </a:rPr>
              <a:t> 2015; 4:44.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25C3BE-E740-49C1-A29A-F6BA2E723ACA}"/>
              </a:ext>
            </a:extLst>
          </p:cNvPr>
          <p:cNvSpPr txBox="1"/>
          <p:nvPr/>
        </p:nvSpPr>
        <p:spPr>
          <a:xfrm>
            <a:off x="6982289" y="2596536"/>
            <a:ext cx="224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</a:rPr>
              <a:t>Hospital stay, prescribed medications and examinations, self-medication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EC105-58BD-4025-9944-BB6BF6D80A13}"/>
              </a:ext>
            </a:extLst>
          </p:cNvPr>
          <p:cNvSpPr txBox="1"/>
          <p:nvPr/>
        </p:nvSpPr>
        <p:spPr>
          <a:xfrm>
            <a:off x="6982289" y="1306049"/>
            <a:ext cx="2049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</a:rPr>
              <a:t>Transport, accommodation for caregivers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CB74CF-0CE2-4912-A1CA-F600A8B70D34}"/>
              </a:ext>
            </a:extLst>
          </p:cNvPr>
          <p:cNvSpPr txBox="1"/>
          <p:nvPr/>
        </p:nvSpPr>
        <p:spPr>
          <a:xfrm>
            <a:off x="6982289" y="613717"/>
            <a:ext cx="2049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</a:rPr>
              <a:t>Productivity loss due to lost days of work for patients and caregivers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984A3F-09EC-4B3F-9001-1E09091B7460}"/>
              </a:ext>
            </a:extLst>
          </p:cNvPr>
          <p:cNvCxnSpPr>
            <a:cxnSpLocks/>
          </p:cNvCxnSpPr>
          <p:nvPr/>
        </p:nvCxnSpPr>
        <p:spPr>
          <a:xfrm flipH="1">
            <a:off x="6635293" y="915566"/>
            <a:ext cx="36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823F7F-D647-40B3-A73D-C39350C2CD84}"/>
              </a:ext>
            </a:extLst>
          </p:cNvPr>
          <p:cNvCxnSpPr>
            <a:cxnSpLocks/>
          </p:cNvCxnSpPr>
          <p:nvPr/>
        </p:nvCxnSpPr>
        <p:spPr>
          <a:xfrm flipH="1">
            <a:off x="6635293" y="1522073"/>
            <a:ext cx="36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582EF9-5513-4726-BDC3-8EC428AE0F98}"/>
              </a:ext>
            </a:extLst>
          </p:cNvPr>
          <p:cNvCxnSpPr>
            <a:cxnSpLocks/>
          </p:cNvCxnSpPr>
          <p:nvPr/>
        </p:nvCxnSpPr>
        <p:spPr>
          <a:xfrm flipH="1">
            <a:off x="6635293" y="3003798"/>
            <a:ext cx="36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67FF5C8-FD3E-40FB-997A-25E935E69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" y="454602"/>
            <a:ext cx="7017025" cy="468889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-11573" y="0"/>
            <a:ext cx="9144000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bg1"/>
                </a:solidFill>
              </a:rPr>
              <a:t>Measuring benefits: life and its quality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996F0F-6334-4182-801D-1C77CFEDF375}"/>
              </a:ext>
            </a:extLst>
          </p:cNvPr>
          <p:cNvSpPr txBox="1"/>
          <p:nvPr/>
        </p:nvSpPr>
        <p:spPr>
          <a:xfrm>
            <a:off x="1791717" y="825555"/>
            <a:ext cx="7172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i="1" dirty="0"/>
              <a:t>“Health is a state of complete physical, mental and social well-being and not merely the absence of disease or infirmity.”</a:t>
            </a:r>
          </a:p>
          <a:p>
            <a:pPr algn="ctr"/>
            <a:r>
              <a:rPr lang="en-GB" sz="1600" dirty="0"/>
              <a:t>- Preamble to the Constitution of the World Health Organization, 1946</a:t>
            </a:r>
            <a:endParaRPr lang="en-GB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3244EF-5423-4F80-8DF9-87D5FE4F663F}"/>
              </a:ext>
            </a:extLst>
          </p:cNvPr>
          <p:cNvSpPr/>
          <p:nvPr/>
        </p:nvSpPr>
        <p:spPr>
          <a:xfrm>
            <a:off x="1655676" y="4347262"/>
            <a:ext cx="1404156" cy="690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5C19A3-FB07-47AB-A78F-7C148C67B1FE}"/>
              </a:ext>
            </a:extLst>
          </p:cNvPr>
          <p:cNvCxnSpPr/>
          <p:nvPr/>
        </p:nvCxnSpPr>
        <p:spPr>
          <a:xfrm>
            <a:off x="3167843" y="4347262"/>
            <a:ext cx="102611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6415D3-0BA6-4AFB-91EF-301A6A8BFCF2}"/>
              </a:ext>
            </a:extLst>
          </p:cNvPr>
          <p:cNvCxnSpPr/>
          <p:nvPr/>
        </p:nvCxnSpPr>
        <p:spPr>
          <a:xfrm>
            <a:off x="3167843" y="2229203"/>
            <a:ext cx="102611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4261FF4-33C4-46E3-BB4A-072873C65215}"/>
              </a:ext>
            </a:extLst>
          </p:cNvPr>
          <p:cNvSpPr/>
          <p:nvPr/>
        </p:nvSpPr>
        <p:spPr>
          <a:xfrm>
            <a:off x="1655676" y="2229203"/>
            <a:ext cx="1404156" cy="28083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7707F4-7911-4F54-B959-27D65FA57B55}"/>
              </a:ext>
            </a:extLst>
          </p:cNvPr>
          <p:cNvSpPr txBox="1"/>
          <p:nvPr/>
        </p:nvSpPr>
        <p:spPr>
          <a:xfrm>
            <a:off x="4286244" y="2085697"/>
            <a:ext cx="3402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Healthy life years lost</a:t>
            </a:r>
          </a:p>
          <a:p>
            <a:r>
              <a:rPr lang="en-GB" dirty="0"/>
              <a:t>(disregards years lived which aren’t in perfect health)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557880-AC83-4227-8DEC-AFC06774D98E}"/>
              </a:ext>
            </a:extLst>
          </p:cNvPr>
          <p:cNvSpPr txBox="1"/>
          <p:nvPr/>
        </p:nvSpPr>
        <p:spPr>
          <a:xfrm>
            <a:off x="4301969" y="4227427"/>
            <a:ext cx="3402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Years of life lost</a:t>
            </a:r>
          </a:p>
          <a:p>
            <a:r>
              <a:rPr lang="en-GB" dirty="0"/>
              <a:t>(disregards health of those years) </a:t>
            </a:r>
          </a:p>
        </p:txBody>
      </p:sp>
      <p:sp>
        <p:nvSpPr>
          <p:cNvPr id="22" name="Right Arrow 11">
            <a:extLst>
              <a:ext uri="{FF2B5EF4-FFF2-40B4-BE49-F238E27FC236}">
                <a16:creationId xmlns:a16="http://schemas.microsoft.com/office/drawing/2014/main" id="{8511B764-80B1-428D-B4A1-114498F43821}"/>
              </a:ext>
            </a:extLst>
          </p:cNvPr>
          <p:cNvSpPr/>
          <p:nvPr/>
        </p:nvSpPr>
        <p:spPr>
          <a:xfrm rot="10800000">
            <a:off x="3302858" y="3213722"/>
            <a:ext cx="756084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82529F-7ED9-4DC4-8D1A-6D48D56E8771}"/>
              </a:ext>
            </a:extLst>
          </p:cNvPr>
          <p:cNvSpPr txBox="1"/>
          <p:nvPr/>
        </p:nvSpPr>
        <p:spPr>
          <a:xfrm>
            <a:off x="4303034" y="3063322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tx2"/>
                </a:solidFill>
              </a:rPr>
              <a:t>Quality adjusted life years lost</a:t>
            </a:r>
          </a:p>
        </p:txBody>
      </p:sp>
      <p:pic>
        <p:nvPicPr>
          <p:cNvPr id="24" name="Picture 2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162F701-1337-426A-B46C-A8EB965655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43970"/>
            <a:ext cx="1404156" cy="134243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3" cstate="print"/>
          <a:srcRect l="1646" r="1228" b="11441"/>
          <a:stretch>
            <a:fillRect/>
          </a:stretch>
        </p:blipFill>
        <p:spPr bwMode="auto">
          <a:xfrm>
            <a:off x="1385888" y="573528"/>
            <a:ext cx="6372225" cy="375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TextBox 2"/>
          <p:cNvSpPr txBox="1">
            <a:spLocks noChangeArrowheads="1"/>
          </p:cNvSpPr>
          <p:nvPr/>
        </p:nvSpPr>
        <p:spPr bwMode="auto">
          <a:xfrm>
            <a:off x="-1" y="4866501"/>
            <a:ext cx="52649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GB" sz="1200" dirty="0">
                <a:solidFill>
                  <a:srgbClr val="000000"/>
                </a:solidFill>
                <a:latin typeface="+mn-lt"/>
                <a:ea typeface="+mn-ea"/>
                <a:cs typeface="Arial" charset="0"/>
              </a:rPr>
              <a:t>Gold </a:t>
            </a:r>
            <a:r>
              <a:rPr lang="en-GB" sz="1200" i="1" dirty="0">
                <a:solidFill>
                  <a:srgbClr val="000000"/>
                </a:solidFill>
                <a:latin typeface="+mn-lt"/>
                <a:ea typeface="+mn-ea"/>
                <a:cs typeface="Arial" charset="0"/>
              </a:rPr>
              <a:t>et al</a:t>
            </a:r>
            <a:r>
              <a:rPr lang="en-GB" sz="1200" dirty="0">
                <a:solidFill>
                  <a:srgbClr val="000000"/>
                </a:solidFill>
                <a:latin typeface="+mn-lt"/>
                <a:ea typeface="+mn-ea"/>
                <a:cs typeface="Arial" charset="0"/>
              </a:rPr>
              <a:t>. Cost-effectiveness in health and medicine. OUP, 1996.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-1" y="0"/>
            <a:ext cx="9144000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/>
            </a:pPr>
            <a:r>
              <a:rPr lang="en-GB" sz="2400" b="1" dirty="0">
                <a:solidFill>
                  <a:schemeClr val="bg1"/>
                </a:solidFill>
              </a:rPr>
              <a:t>Measuring benefits: QALYs</a:t>
            </a: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1169194" y="4401423"/>
            <a:ext cx="68056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400" dirty="0">
                <a:latin typeface="Calibri" pitchFamily="34" charset="0"/>
              </a:rPr>
              <a:t>(DALYs work in a similar way)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34516">
            <a:off x="1486602" y="560441"/>
            <a:ext cx="3004366" cy="38810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12" y="537330"/>
            <a:ext cx="3023497" cy="4040855"/>
          </a:xfrm>
          <a:prstGeom prst="rect">
            <a:avLst/>
          </a:prstGeom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557" y="0"/>
            <a:ext cx="9144000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/>
            </a:pPr>
            <a:r>
              <a:rPr lang="en-GB" sz="2400" b="1" dirty="0">
                <a:solidFill>
                  <a:schemeClr val="bg1"/>
                </a:solidFill>
              </a:rPr>
              <a:t>Generic instruments to measure QALYs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465" y="4868809"/>
            <a:ext cx="48460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</a:rPr>
              <a:t>http://www.euroqol.org/eq-5d-products/eq-5d-5l.html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3"/>
          <p:cNvSpPr txBox="1">
            <a:spLocks noChangeArrowheads="1"/>
          </p:cNvSpPr>
          <p:nvPr/>
        </p:nvSpPr>
        <p:spPr bwMode="auto">
          <a:xfrm>
            <a:off x="743098" y="2671294"/>
            <a:ext cx="68532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GB" sz="1400" dirty="0">
                <a:solidFill>
                  <a:srgbClr val="000000"/>
                </a:solidFill>
                <a:latin typeface="+mn-lt"/>
                <a:ea typeface="+mn-ea"/>
              </a:rPr>
              <a:t>Kruijshaar </a:t>
            </a:r>
            <a:r>
              <a:rPr lang="en-GB" sz="1400" i="1" dirty="0">
                <a:solidFill>
                  <a:srgbClr val="000000"/>
                </a:solidFill>
                <a:latin typeface="+mn-lt"/>
                <a:ea typeface="+mn-ea"/>
              </a:rPr>
              <a:t>et al</a:t>
            </a:r>
            <a:r>
              <a:rPr lang="en-GB" sz="1400" dirty="0">
                <a:solidFill>
                  <a:srgbClr val="000000"/>
                </a:solidFill>
                <a:latin typeface="+mn-lt"/>
                <a:ea typeface="+mn-ea"/>
              </a:rPr>
              <a:t>. </a:t>
            </a:r>
            <a:r>
              <a:rPr lang="en-GB" sz="1400" dirty="0" err="1">
                <a:solidFill>
                  <a:srgbClr val="000000"/>
                </a:solidFill>
                <a:latin typeface="+mn-lt"/>
                <a:ea typeface="+mn-ea"/>
              </a:rPr>
              <a:t>Int</a:t>
            </a:r>
            <a:r>
              <a:rPr lang="en-GB" sz="1400" dirty="0">
                <a:solidFill>
                  <a:srgbClr val="000000"/>
                </a:solidFill>
                <a:latin typeface="+mn-lt"/>
                <a:ea typeface="+mn-ea"/>
              </a:rPr>
              <a:t> J </a:t>
            </a:r>
            <a:r>
              <a:rPr lang="en-GB" sz="1400" dirty="0" err="1">
                <a:solidFill>
                  <a:srgbClr val="000000"/>
                </a:solidFill>
                <a:latin typeface="+mn-lt"/>
                <a:ea typeface="+mn-ea"/>
              </a:rPr>
              <a:t>Tuberc</a:t>
            </a:r>
            <a:r>
              <a:rPr lang="en-GB" sz="1400" dirty="0">
                <a:solidFill>
                  <a:srgbClr val="000000"/>
                </a:solidFill>
                <a:latin typeface="+mn-lt"/>
                <a:ea typeface="+mn-ea"/>
              </a:rPr>
              <a:t> Lung </a:t>
            </a:r>
            <a:r>
              <a:rPr lang="en-GB" sz="1400" dirty="0" err="1">
                <a:solidFill>
                  <a:srgbClr val="000000"/>
                </a:solidFill>
                <a:latin typeface="+mn-lt"/>
                <a:ea typeface="+mn-ea"/>
              </a:rPr>
              <a:t>Dis</a:t>
            </a:r>
            <a:r>
              <a:rPr lang="en-GB" sz="1400" dirty="0">
                <a:solidFill>
                  <a:srgbClr val="000000"/>
                </a:solidFill>
                <a:latin typeface="+mn-lt"/>
                <a:ea typeface="+mn-ea"/>
              </a:rPr>
              <a:t> 14:296.</a:t>
            </a: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19224"/>
            <a:ext cx="7674300" cy="180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07504" y="519113"/>
            <a:ext cx="89016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GB" sz="2000" b="1" dirty="0">
                <a:solidFill>
                  <a:srgbClr val="000000"/>
                </a:solidFill>
                <a:latin typeface="+mn-lt"/>
              </a:rPr>
              <a:t>Example: Quality of life of tuberculosis patients at diagnosis and follow-up</a:t>
            </a:r>
          </a:p>
        </p:txBody>
      </p:sp>
      <p:pic>
        <p:nvPicPr>
          <p:cNvPr id="3482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1885" y="3100388"/>
            <a:ext cx="5672138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-23442" y="-4020"/>
            <a:ext cx="9144000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/>
            </a:pPr>
            <a:r>
              <a:rPr lang="en-GB" sz="2400" b="1" dirty="0">
                <a:solidFill>
                  <a:schemeClr val="bg1"/>
                </a:solidFill>
              </a:rPr>
              <a:t>Generic instruments to measure QALYs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TextBox 10"/>
          <p:cNvSpPr txBox="1">
            <a:spLocks noChangeArrowheads="1"/>
          </p:cNvSpPr>
          <p:nvPr/>
        </p:nvSpPr>
        <p:spPr bwMode="auto">
          <a:xfrm>
            <a:off x="431541" y="465516"/>
            <a:ext cx="8316923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2700" b="1" i="1" dirty="0">
                <a:solidFill>
                  <a:srgbClr val="000000"/>
                </a:solidFill>
                <a:latin typeface="+mj-lt"/>
              </a:rPr>
              <a:t>Imagine a world with no inflation...</a:t>
            </a:r>
            <a:endParaRPr lang="en-GB" sz="2700" b="1" dirty="0">
              <a:solidFill>
                <a:srgbClr val="000000"/>
              </a:solidFill>
              <a:latin typeface="+mj-lt"/>
            </a:endParaRP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2700" b="1" dirty="0">
                <a:solidFill>
                  <a:srgbClr val="000000"/>
                </a:solidFill>
                <a:latin typeface="+mj-lt"/>
              </a:rPr>
              <a:t>If I owe you £1000, would you rather I paid you back today or in 10 years time?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9A991E75-08FF-4B8C-B509-C9D48ACAB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032" y="0"/>
            <a:ext cx="9144000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 algn="ctr" fontAlgn="auto">
              <a:spcBef>
                <a:spcPts val="0"/>
              </a:spcBef>
              <a:spcAft>
                <a:spcPts val="0"/>
              </a:spcAft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Discounting</a:t>
            </a:r>
          </a:p>
        </p:txBody>
      </p:sp>
    </p:spTree>
    <p:extLst>
      <p:ext uri="{BB962C8B-B14F-4D97-AF65-F5344CB8AC3E}">
        <p14:creationId xmlns:p14="http://schemas.microsoft.com/office/powerpoint/2010/main" val="4215546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303735" y="3691328"/>
            <a:ext cx="6590109" cy="119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3" name="TextBox 5"/>
          <p:cNvSpPr txBox="1">
            <a:spLocks noChangeArrowheads="1"/>
          </p:cNvSpPr>
          <p:nvPr/>
        </p:nvSpPr>
        <p:spPr bwMode="auto">
          <a:xfrm>
            <a:off x="1418035" y="3905641"/>
            <a:ext cx="910828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2100" b="1"/>
              <a:t>2010</a:t>
            </a:r>
          </a:p>
        </p:txBody>
      </p:sp>
      <p:sp>
        <p:nvSpPr>
          <p:cNvPr id="30724" name="TextBox 6"/>
          <p:cNvSpPr txBox="1">
            <a:spLocks noChangeArrowheads="1"/>
          </p:cNvSpPr>
          <p:nvPr/>
        </p:nvSpPr>
        <p:spPr bwMode="auto">
          <a:xfrm>
            <a:off x="4089798" y="3905641"/>
            <a:ext cx="910828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2100" b="1"/>
              <a:t>2015</a:t>
            </a:r>
          </a:p>
        </p:txBody>
      </p:sp>
      <p:sp>
        <p:nvSpPr>
          <p:cNvPr id="30725" name="TextBox 8"/>
          <p:cNvSpPr txBox="1">
            <a:spLocks noChangeArrowheads="1"/>
          </p:cNvSpPr>
          <p:nvPr/>
        </p:nvSpPr>
        <p:spPr bwMode="auto">
          <a:xfrm>
            <a:off x="6800850" y="3905641"/>
            <a:ext cx="910829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2100" b="1"/>
              <a:t>2020</a:t>
            </a:r>
          </a:p>
        </p:txBody>
      </p:sp>
      <p:pic>
        <p:nvPicPr>
          <p:cNvPr id="30727" name="Picture 2"/>
          <p:cNvPicPr>
            <a:picLocks noChangeAspect="1" noChangeArrowheads="1"/>
          </p:cNvPicPr>
          <p:nvPr/>
        </p:nvPicPr>
        <p:blipFill>
          <a:blip r:embed="rId2" cstate="print"/>
          <a:srcRect l="20000" t="38000" r="17000"/>
          <a:stretch>
            <a:fillRect/>
          </a:stretch>
        </p:blipFill>
        <p:spPr bwMode="auto">
          <a:xfrm>
            <a:off x="1303735" y="1869672"/>
            <a:ext cx="1814513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3319" y="2191141"/>
            <a:ext cx="1714500" cy="1475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8622" y="2512610"/>
            <a:ext cx="1614488" cy="1112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/>
          <p:nvPr/>
        </p:nvCxnSpPr>
        <p:spPr>
          <a:xfrm rot="5400000">
            <a:off x="1771055" y="3797890"/>
            <a:ext cx="213122" cy="23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4437460" y="3815154"/>
            <a:ext cx="214313" cy="23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7142560" y="3797294"/>
            <a:ext cx="214313" cy="23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3" name="TextBox 19"/>
          <p:cNvSpPr txBox="1">
            <a:spLocks noChangeArrowheads="1"/>
          </p:cNvSpPr>
          <p:nvPr/>
        </p:nvSpPr>
        <p:spPr bwMode="auto">
          <a:xfrm>
            <a:off x="65976" y="4188545"/>
            <a:ext cx="899546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2700" b="1" dirty="0">
                <a:solidFill>
                  <a:srgbClr val="000000"/>
                </a:solidFill>
                <a:latin typeface="+mj-lt"/>
              </a:rPr>
              <a:t>Economists call this change in the value of money over time </a:t>
            </a:r>
            <a:r>
              <a:rPr lang="en-GB" sz="2700" b="1" i="1" dirty="0">
                <a:solidFill>
                  <a:srgbClr val="000000"/>
                </a:solidFill>
                <a:latin typeface="+mj-lt"/>
              </a:rPr>
              <a:t>“discounting”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9A991E75-08FF-4B8C-B509-C9D48ACAB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" y="0"/>
            <a:ext cx="9144000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/>
            </a:pPr>
            <a:r>
              <a:rPr lang="en-GB" sz="2400" b="1" dirty="0">
                <a:solidFill>
                  <a:schemeClr val="bg1"/>
                </a:solidFill>
              </a:rPr>
              <a:t>Discounting</a:t>
            </a: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901F8D24-28D9-4A38-A0DE-8F5924A50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41" y="465516"/>
            <a:ext cx="8316923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2700" b="1" i="1" dirty="0">
                <a:solidFill>
                  <a:srgbClr val="000000"/>
                </a:solidFill>
                <a:latin typeface="+mj-lt"/>
              </a:rPr>
              <a:t>Imagine a world with no inflation...</a:t>
            </a:r>
            <a:endParaRPr lang="en-GB" sz="2700" b="1" dirty="0">
              <a:solidFill>
                <a:srgbClr val="000000"/>
              </a:solidFill>
              <a:latin typeface="+mj-lt"/>
            </a:endParaRP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2700" b="1" dirty="0">
                <a:solidFill>
                  <a:srgbClr val="000000"/>
                </a:solidFill>
                <a:latin typeface="+mj-lt"/>
              </a:rPr>
              <a:t>If I owe you £1000, would you rather I paid you back today or in 10 years time?</a:t>
            </a:r>
          </a:p>
        </p:txBody>
      </p:sp>
    </p:spTree>
    <p:extLst>
      <p:ext uri="{BB962C8B-B14F-4D97-AF65-F5344CB8AC3E}">
        <p14:creationId xmlns:p14="http://schemas.microsoft.com/office/powerpoint/2010/main" val="1912488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TextBox 10"/>
          <p:cNvSpPr txBox="1">
            <a:spLocks noChangeArrowheads="1"/>
          </p:cNvSpPr>
          <p:nvPr/>
        </p:nvSpPr>
        <p:spPr bwMode="auto">
          <a:xfrm>
            <a:off x="323528" y="569603"/>
            <a:ext cx="8568952" cy="364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2100" b="1" dirty="0">
                <a:solidFill>
                  <a:srgbClr val="000000"/>
                </a:solidFill>
              </a:rPr>
              <a:t>Why discount?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GB" sz="2100" b="1" dirty="0">
              <a:solidFill>
                <a:srgbClr val="000000"/>
              </a:solidFill>
            </a:endParaRP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2100" dirty="0">
                <a:solidFill>
                  <a:srgbClr val="000000"/>
                </a:solidFill>
              </a:rPr>
              <a:t>HM Treasury sets out a discount rate of 3.5% for public sector bodies based on: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GB" sz="2100" dirty="0">
              <a:solidFill>
                <a:srgbClr val="000000"/>
              </a:solidFill>
            </a:endParaRPr>
          </a:p>
          <a:p>
            <a:pPr marL="539354" indent="-539354">
              <a:buClr>
                <a:srgbClr val="000000"/>
              </a:buClr>
              <a:buSzPct val="100000"/>
              <a:buFont typeface="Wingdings" pitchFamily="2" charset="2"/>
              <a:buChar char="q"/>
            </a:pPr>
            <a:r>
              <a:rPr lang="en-GB" sz="2100" dirty="0">
                <a:solidFill>
                  <a:srgbClr val="000000"/>
                </a:solidFill>
              </a:rPr>
              <a:t>Pure time preference – we are impatient and prefer good things now rather than later.</a:t>
            </a:r>
          </a:p>
          <a:p>
            <a:pPr marL="539354" indent="-539354">
              <a:buClr>
                <a:srgbClr val="000000"/>
              </a:buClr>
              <a:buSzPct val="100000"/>
              <a:buFont typeface="Wingdings" pitchFamily="2" charset="2"/>
              <a:buChar char="q"/>
            </a:pPr>
            <a:r>
              <a:rPr lang="en-GB" sz="2100" dirty="0">
                <a:solidFill>
                  <a:srgbClr val="000000"/>
                </a:solidFill>
              </a:rPr>
              <a:t>Catastrophic risk – something may happen in the future that will radically alter our ability to benefit from an investments.</a:t>
            </a:r>
          </a:p>
          <a:p>
            <a:pPr marL="539354" indent="-539354">
              <a:buClr>
                <a:srgbClr val="000000"/>
              </a:buClr>
              <a:buSzPct val="100000"/>
              <a:buFont typeface="Wingdings" pitchFamily="2" charset="2"/>
              <a:buChar char="q"/>
            </a:pPr>
            <a:r>
              <a:rPr lang="en-GB" sz="2100" dirty="0">
                <a:solidFill>
                  <a:srgbClr val="000000"/>
                </a:solidFill>
              </a:rPr>
              <a:t>Diminishing returns – we will be richer and live longer in the future, so the same amount extra will be worth less.</a:t>
            </a:r>
          </a:p>
        </p:txBody>
      </p:sp>
      <p:sp>
        <p:nvSpPr>
          <p:cNvPr id="5" name="Rectangle 4"/>
          <p:cNvSpPr/>
          <p:nvPr/>
        </p:nvSpPr>
        <p:spPr>
          <a:xfrm>
            <a:off x="-12322" y="4860236"/>
            <a:ext cx="6858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GB" sz="1200" dirty="0">
                <a:solidFill>
                  <a:srgbClr val="000000"/>
                </a:solidFill>
              </a:rPr>
              <a:t>HM Treasury. (2014). The Green Book: appraisal and evaluation in central government. </a:t>
            </a:r>
            <a:endParaRPr lang="en-GB" sz="1600" dirty="0">
              <a:solidFill>
                <a:srgbClr val="000000"/>
              </a:solidFill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EA041702-897F-4A96-9DFB-50D82E708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" y="0"/>
            <a:ext cx="9144000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/>
            </a:pPr>
            <a:r>
              <a:rPr lang="en-GB" sz="2400" b="1" dirty="0">
                <a:solidFill>
                  <a:schemeClr val="bg1"/>
                </a:solidFill>
              </a:rPr>
              <a:t>Discounting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Box 10"/>
          <p:cNvSpPr txBox="1">
            <a:spLocks noChangeArrowheads="1"/>
          </p:cNvSpPr>
          <p:nvPr/>
        </p:nvSpPr>
        <p:spPr bwMode="auto">
          <a:xfrm>
            <a:off x="1625204" y="627460"/>
            <a:ext cx="589359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100" b="1">
                <a:latin typeface="Calibri" pitchFamily="34" charset="0"/>
              </a:rPr>
              <a:t>Discounting formula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439468" y="1059658"/>
          <a:ext cx="2187178" cy="1183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4" name="Equation" r:id="rId3" imgW="774364" imgH="418918" progId="Equation.3">
                  <p:embed/>
                </p:oleObj>
              </mc:Choice>
              <mc:Fallback>
                <p:oleObj name="Equation" r:id="rId3" imgW="774364" imgH="418918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468" y="1059658"/>
                        <a:ext cx="2187178" cy="11834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Box 18"/>
          <p:cNvSpPr txBox="1">
            <a:spLocks noChangeArrowheads="1"/>
          </p:cNvSpPr>
          <p:nvPr/>
        </p:nvSpPr>
        <p:spPr bwMode="auto">
          <a:xfrm>
            <a:off x="4058841" y="1226344"/>
            <a:ext cx="3861197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1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100" i="1" baseline="-25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100">
                <a:latin typeface="Times New Roman" pitchFamily="18" charset="0"/>
                <a:cs typeface="Times New Roman" pitchFamily="18" charset="0"/>
              </a:rPr>
              <a:t> = discounted value in year </a:t>
            </a:r>
            <a:r>
              <a:rPr lang="en-GB" sz="2100" i="1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r>
              <a:rPr lang="en-GB" sz="21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100" i="1" baseline="-25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100">
                <a:latin typeface="Times New Roman" pitchFamily="18" charset="0"/>
                <a:cs typeface="Times New Roman" pitchFamily="18" charset="0"/>
              </a:rPr>
              <a:t> = undiscounted value in year n</a:t>
            </a:r>
          </a:p>
          <a:p>
            <a:r>
              <a:rPr lang="en-GB" sz="2100" i="1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GB" sz="2100">
                <a:latin typeface="Times New Roman" pitchFamily="18" charset="0"/>
                <a:cs typeface="Times New Roman" pitchFamily="18" charset="0"/>
              </a:rPr>
              <a:t>= discount rate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322138"/>
              </p:ext>
            </p:extLst>
          </p:nvPr>
        </p:nvGraphicFramePr>
        <p:xfrm>
          <a:off x="1494237" y="2463404"/>
          <a:ext cx="6372709" cy="24003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90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0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GB" sz="1800" dirty="0"/>
                        <a:t>Country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Discount rate: costs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Discount rate: effects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GB" sz="1800" dirty="0"/>
                        <a:t>Mexico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GB" sz="1800" dirty="0"/>
                        <a:t>Netherlands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1.5%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GB" sz="1800" dirty="0"/>
                        <a:t>Thailand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3%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GB" sz="1800" dirty="0"/>
                        <a:t>South Africa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5%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GB" sz="1800" dirty="0"/>
                        <a:t>UK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3.5%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3.5%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GB" sz="1800" dirty="0"/>
                        <a:t>USA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/>
                        <a:t>3%</a:t>
                      </a:r>
                      <a:endParaRPr lang="en-GB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 Box 4">
            <a:extLst>
              <a:ext uri="{FF2B5EF4-FFF2-40B4-BE49-F238E27FC236}">
                <a16:creationId xmlns:a16="http://schemas.microsoft.com/office/drawing/2014/main" id="{7787F897-E641-4C74-8903-558917719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" y="0"/>
            <a:ext cx="9144000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/>
            </a:pPr>
            <a:r>
              <a:rPr lang="en-GB" sz="2400" b="1" dirty="0">
                <a:solidFill>
                  <a:schemeClr val="bg1"/>
                </a:solidFill>
              </a:rPr>
              <a:t>Discounting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 cstate="print"/>
          <a:srcRect t="8157"/>
          <a:stretch/>
        </p:blipFill>
        <p:spPr bwMode="auto">
          <a:xfrm>
            <a:off x="50088" y="519962"/>
            <a:ext cx="4996799" cy="458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5813822" y="1924051"/>
          <a:ext cx="1871663" cy="908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5" name="Equation" r:id="rId5" imgW="863225" imgH="418918" progId="Equation.3">
                  <p:embed/>
                </p:oleObj>
              </mc:Choice>
              <mc:Fallback>
                <p:oleObj name="Equation" r:id="rId5" imgW="863225" imgH="418918" progId="Equation.3">
                  <p:embed/>
                  <p:pic>
                    <p:nvPicPr>
                      <p:cNvPr id="10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3822" y="1924051"/>
                        <a:ext cx="1871663" cy="9084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Box 7"/>
          <p:cNvSpPr txBox="1">
            <a:spLocks noChangeArrowheads="1"/>
          </p:cNvSpPr>
          <p:nvPr/>
        </p:nvSpPr>
        <p:spPr bwMode="auto">
          <a:xfrm>
            <a:off x="5651898" y="1059656"/>
            <a:ext cx="226814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2100" b="1" dirty="0">
                <a:solidFill>
                  <a:srgbClr val="000000"/>
                </a:solidFill>
              </a:rPr>
              <a:t>The present value of money</a:t>
            </a:r>
          </a:p>
        </p:txBody>
      </p:sp>
      <p:sp>
        <p:nvSpPr>
          <p:cNvPr id="1030" name="TextBox 8"/>
          <p:cNvSpPr txBox="1">
            <a:spLocks noChangeArrowheads="1"/>
          </p:cNvSpPr>
          <p:nvPr/>
        </p:nvSpPr>
        <p:spPr bwMode="auto">
          <a:xfrm>
            <a:off x="4917448" y="2944171"/>
            <a:ext cx="417646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x(0) = 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 value of money today 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x(t)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Present value of money in year </a:t>
            </a: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discount rate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D2F05FFA-0F92-439C-90BD-5B28906D9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" y="0"/>
            <a:ext cx="9144000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/>
            </a:pPr>
            <a:r>
              <a:rPr lang="en-GB" sz="2400" b="1" dirty="0">
                <a:solidFill>
                  <a:schemeClr val="bg1"/>
                </a:solidFill>
              </a:rPr>
              <a:t>Discounting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1C5B7A-5D6E-4473-B892-8DA574F8EAEE}"/>
              </a:ext>
            </a:extLst>
          </p:cNvPr>
          <p:cNvSpPr txBox="1"/>
          <p:nvPr/>
        </p:nvSpPr>
        <p:spPr>
          <a:xfrm>
            <a:off x="-1" y="2976"/>
            <a:ext cx="9144000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bg1"/>
                </a:solidFill>
              </a:rPr>
              <a:t>Key concepts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953A536-BCFE-4E29-BCBD-306DDC73D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783120"/>
            <a:ext cx="8784976" cy="4133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67500" tIns="35100" rIns="67500" bIns="35100">
            <a:spAutoFit/>
          </a:bodyPr>
          <a:lstStyle/>
          <a:p>
            <a:pPr algn="ctr"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GB" sz="2400" b="1" dirty="0">
                <a:solidFill>
                  <a:srgbClr val="000000"/>
                </a:solidFill>
                <a:latin typeface="Calibri" pitchFamily="34" charset="0"/>
              </a:rPr>
              <a:t>Scarcity</a:t>
            </a:r>
          </a:p>
          <a:p>
            <a:pPr algn="just"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endParaRPr lang="en-GB" sz="2400" dirty="0">
              <a:solidFill>
                <a:srgbClr val="000000"/>
              </a:solidFill>
              <a:latin typeface="Calibri" pitchFamily="34" charset="0"/>
            </a:endParaRPr>
          </a:p>
          <a:p>
            <a:pPr algn="just"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GB" sz="2400" dirty="0">
                <a:solidFill>
                  <a:srgbClr val="000000"/>
                </a:solidFill>
                <a:latin typeface="Calibri" pitchFamily="34" charset="0"/>
              </a:rPr>
              <a:t>Health care resources (money, staff time, hospital beds etc.) are limited and insufficient to meet all health care demand.</a:t>
            </a:r>
          </a:p>
          <a:p>
            <a:pPr algn="just"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endParaRPr lang="en-GB" sz="2400" dirty="0">
              <a:solidFill>
                <a:srgbClr val="000000"/>
              </a:solidFill>
              <a:latin typeface="Calibri" pitchFamily="34" charset="0"/>
            </a:endParaRPr>
          </a:p>
          <a:p>
            <a:pPr algn="ctr"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GB" sz="2400" b="1" dirty="0">
                <a:solidFill>
                  <a:srgbClr val="000000"/>
                </a:solidFill>
                <a:latin typeface="Calibri" pitchFamily="34" charset="0"/>
              </a:rPr>
              <a:t>Opportunity cost</a:t>
            </a:r>
          </a:p>
          <a:p>
            <a:pPr algn="just"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endParaRPr lang="en-GB" sz="2400" dirty="0">
              <a:solidFill>
                <a:srgbClr val="000000"/>
              </a:solidFill>
              <a:latin typeface="Calibri" pitchFamily="34" charset="0"/>
            </a:endParaRPr>
          </a:p>
          <a:p>
            <a:pPr algn="just"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GB" sz="2400" dirty="0">
                <a:solidFill>
                  <a:srgbClr val="000000"/>
                </a:solidFill>
                <a:latin typeface="Calibri" pitchFamily="34" charset="0"/>
              </a:rPr>
              <a:t>The cost of a choice (</a:t>
            </a:r>
            <a:r>
              <a:rPr lang="en-GB" sz="2400" dirty="0" err="1">
                <a:solidFill>
                  <a:srgbClr val="000000"/>
                </a:solidFill>
                <a:latin typeface="Calibri" pitchFamily="34" charset="0"/>
              </a:rPr>
              <a:t>eg</a:t>
            </a:r>
            <a:r>
              <a:rPr lang="en-GB" sz="2400" dirty="0">
                <a:solidFill>
                  <a:srgbClr val="000000"/>
                </a:solidFill>
                <a:latin typeface="Calibri" pitchFamily="34" charset="0"/>
              </a:rPr>
              <a:t>. purchasing a vaccine) is measured in terms of the value of best alternative foregone (</a:t>
            </a:r>
            <a:r>
              <a:rPr lang="en-GB" sz="2400" dirty="0" err="1">
                <a:solidFill>
                  <a:srgbClr val="000000"/>
                </a:solidFill>
                <a:latin typeface="Calibri" pitchFamily="34" charset="0"/>
              </a:rPr>
              <a:t>eg</a:t>
            </a:r>
            <a:r>
              <a:rPr lang="en-GB" sz="2400" dirty="0">
                <a:solidFill>
                  <a:srgbClr val="000000"/>
                </a:solidFill>
                <a:latin typeface="Calibri" pitchFamily="34" charset="0"/>
              </a:rPr>
              <a:t>. using the same money to build a new hospital). This is called the </a:t>
            </a:r>
            <a:r>
              <a:rPr lang="en-GB" sz="2400" i="1" dirty="0">
                <a:solidFill>
                  <a:srgbClr val="000000"/>
                </a:solidFill>
                <a:latin typeface="Calibri" pitchFamily="34" charset="0"/>
              </a:rPr>
              <a:t>opportunity cost</a:t>
            </a:r>
            <a:r>
              <a:rPr lang="en-GB" sz="2400" dirty="0">
                <a:solidFill>
                  <a:srgbClr val="000000"/>
                </a:solidFill>
                <a:latin typeface="Calibri" pitchFamily="34" charset="0"/>
              </a:rPr>
              <a:t> of the choice.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Box 2"/>
          <p:cNvSpPr txBox="1">
            <a:spLocks noChangeArrowheads="1"/>
          </p:cNvSpPr>
          <p:nvPr/>
        </p:nvSpPr>
        <p:spPr bwMode="auto">
          <a:xfrm>
            <a:off x="467544" y="4409560"/>
            <a:ext cx="822734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Calibri" pitchFamily="34" charset="0"/>
              </a:rPr>
              <a:t>Incorporating economic outcomes in a clinical trial is complex and should be done in consultation with a health economist familiar with the clinical/public health area.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4993" t="16002" r="2148" b="17323"/>
          <a:stretch>
            <a:fillRect/>
          </a:stretch>
        </p:blipFill>
        <p:spPr bwMode="auto">
          <a:xfrm>
            <a:off x="1065112" y="627460"/>
            <a:ext cx="7035280" cy="378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-6069" y="0"/>
            <a:ext cx="9144000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/>
            </a:pPr>
            <a:r>
              <a:rPr lang="en-GB" sz="2400" b="1" dirty="0">
                <a:solidFill>
                  <a:schemeClr val="bg1"/>
                </a:solidFill>
              </a:rPr>
              <a:t>Economic evaluations alongside trials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323528" y="483518"/>
            <a:ext cx="8496944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100" dirty="0">
                <a:solidFill>
                  <a:srgbClr val="000000"/>
                </a:solidFill>
                <a:latin typeface="Calibri" pitchFamily="34" charset="0"/>
              </a:rPr>
              <a:t>Limitations of trial-based economic evaluations</a:t>
            </a:r>
          </a:p>
          <a:p>
            <a:pPr>
              <a:defRPr/>
            </a:pPr>
            <a:endParaRPr lang="en-GB" sz="2100" dirty="0">
              <a:solidFill>
                <a:srgbClr val="000000"/>
              </a:solidFill>
              <a:latin typeface="Calibri" pitchFamily="34" charset="0"/>
            </a:endParaRPr>
          </a:p>
          <a:p>
            <a:pPr marL="271463" indent="-271463">
              <a:buFont typeface="Wingdings" pitchFamily="2" charset="2"/>
              <a:buChar char="Ø"/>
              <a:defRPr/>
            </a:pPr>
            <a:r>
              <a:rPr lang="en-GB" sz="2100" dirty="0">
                <a:solidFill>
                  <a:srgbClr val="000000"/>
                </a:solidFill>
                <a:latin typeface="Calibri" pitchFamily="34" charset="0"/>
              </a:rPr>
              <a:t>Long-term outcomes beyond the follow-up period of the trial are not captured.</a:t>
            </a:r>
          </a:p>
          <a:p>
            <a:pPr marL="271463" indent="-271463">
              <a:buFont typeface="Wingdings" pitchFamily="2" charset="2"/>
              <a:buChar char="Ø"/>
              <a:defRPr/>
            </a:pPr>
            <a:r>
              <a:rPr lang="en-GB" sz="2100" dirty="0">
                <a:solidFill>
                  <a:srgbClr val="000000"/>
                </a:solidFill>
                <a:latin typeface="Calibri" pitchFamily="34" charset="0"/>
              </a:rPr>
              <a:t>Community-level externalities (such as herd immunity for infectious disease interventions) are not captured.</a:t>
            </a:r>
          </a:p>
          <a:p>
            <a:pPr marL="271463" indent="-271463">
              <a:buFont typeface="Wingdings" pitchFamily="2" charset="2"/>
              <a:buChar char="Ø"/>
              <a:defRPr/>
            </a:pPr>
            <a:r>
              <a:rPr lang="en-GB" sz="2100" dirty="0">
                <a:solidFill>
                  <a:srgbClr val="000000"/>
                </a:solidFill>
                <a:latin typeface="Calibri" pitchFamily="34" charset="0"/>
              </a:rPr>
              <a:t>Trial population may be unrepresentative of actual population.</a:t>
            </a:r>
          </a:p>
          <a:p>
            <a:pPr marL="271463" indent="-271463">
              <a:buFont typeface="Wingdings" pitchFamily="2" charset="2"/>
              <a:buChar char="Ø"/>
              <a:defRPr/>
            </a:pPr>
            <a:r>
              <a:rPr lang="en-GB" sz="2100" dirty="0">
                <a:solidFill>
                  <a:srgbClr val="000000"/>
                </a:solidFill>
                <a:latin typeface="Calibri" pitchFamily="34" charset="0"/>
              </a:rPr>
              <a:t>Trial conditions may not be representative of use of intervention in the real world</a:t>
            </a:r>
          </a:p>
          <a:p>
            <a:pPr marL="271463" indent="-271463">
              <a:buFont typeface="Wingdings" pitchFamily="2" charset="2"/>
              <a:buChar char="Ø"/>
              <a:defRPr/>
            </a:pPr>
            <a:r>
              <a:rPr lang="en-GB" sz="2100" dirty="0">
                <a:solidFill>
                  <a:srgbClr val="000000"/>
                </a:solidFill>
                <a:latin typeface="Calibri" pitchFamily="34" charset="0"/>
              </a:rPr>
              <a:t>May not be feasible to explore all possible options or combinations of interventions.</a:t>
            </a:r>
          </a:p>
          <a:p>
            <a:pPr marL="271463" indent="-271463">
              <a:buFont typeface="Wingdings" pitchFamily="2" charset="2"/>
              <a:buChar char="Ø"/>
              <a:defRPr/>
            </a:pPr>
            <a:endParaRPr lang="en-GB" sz="21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defRPr/>
            </a:pPr>
            <a:r>
              <a:rPr lang="en-GB" sz="2100" dirty="0">
                <a:solidFill>
                  <a:srgbClr val="000000"/>
                </a:solidFill>
                <a:latin typeface="Calibri" pitchFamily="34" charset="0"/>
              </a:rPr>
              <a:t>An alternative (or complementary) method is to use model-based economic evaluations.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-3260" y="0"/>
            <a:ext cx="9144000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/>
            </a:pPr>
            <a:r>
              <a:rPr lang="en-GB" sz="2400" b="1" dirty="0">
                <a:solidFill>
                  <a:schemeClr val="bg1"/>
                </a:solidFill>
              </a:rPr>
              <a:t>Economic evaluations alongside trials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/>
          <p:cNvGrpSpPr/>
          <p:nvPr/>
        </p:nvGrpSpPr>
        <p:grpSpPr>
          <a:xfrm>
            <a:off x="395536" y="573881"/>
            <a:ext cx="8568952" cy="3893657"/>
            <a:chOff x="1557338" y="765175"/>
            <a:chExt cx="6010275" cy="5191542"/>
          </a:xfrm>
        </p:grpSpPr>
        <p:sp>
          <p:nvSpPr>
            <p:cNvPr id="76" name="Rectangle 75"/>
            <p:cNvSpPr/>
            <p:nvPr/>
          </p:nvSpPr>
          <p:spPr>
            <a:xfrm>
              <a:off x="1557338" y="765175"/>
              <a:ext cx="6010275" cy="511175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00400" y="3065463"/>
              <a:ext cx="142875" cy="14287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2843213" y="3136900"/>
              <a:ext cx="3603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 flipV="1">
              <a:off x="2624138" y="2427288"/>
              <a:ext cx="1295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557713" y="1698625"/>
              <a:ext cx="142875" cy="142875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V="1">
              <a:off x="3271838" y="1779588"/>
              <a:ext cx="1295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4322762" y="1390651"/>
              <a:ext cx="6127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 flipH="1" flipV="1">
              <a:off x="2624138" y="3856038"/>
              <a:ext cx="1295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4629150" y="1084263"/>
              <a:ext cx="1295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 flipH="1" flipV="1">
              <a:off x="4322762" y="2138363"/>
              <a:ext cx="6127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Isosceles Triangle 31"/>
            <p:cNvSpPr/>
            <p:nvPr/>
          </p:nvSpPr>
          <p:spPr>
            <a:xfrm rot="5400000" flipH="1" flipV="1">
              <a:off x="5915025" y="1012825"/>
              <a:ext cx="142875" cy="142875"/>
            </a:xfrm>
            <a:prstGeom prst="triangl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V="1">
              <a:off x="5981700" y="2103438"/>
              <a:ext cx="1295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Isosceles Triangle 34"/>
            <p:cNvSpPr/>
            <p:nvPr/>
          </p:nvSpPr>
          <p:spPr>
            <a:xfrm rot="5400000" flipH="1" flipV="1">
              <a:off x="7281863" y="2032000"/>
              <a:ext cx="142875" cy="142875"/>
            </a:xfrm>
            <a:prstGeom prst="triangl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5924550" y="2360613"/>
              <a:ext cx="142875" cy="142875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Connector 36"/>
            <p:cNvCxnSpPr>
              <a:stCxn id="36" idx="0"/>
            </p:cNvCxnSpPr>
            <p:nvPr/>
          </p:nvCxnSpPr>
          <p:spPr>
            <a:xfrm rot="16200000" flipV="1">
              <a:off x="5854700" y="2228851"/>
              <a:ext cx="2635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5991225" y="2789238"/>
              <a:ext cx="1295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Isosceles Triangle 38"/>
            <p:cNvSpPr/>
            <p:nvPr/>
          </p:nvSpPr>
          <p:spPr>
            <a:xfrm rot="5400000" flipH="1" flipV="1">
              <a:off x="7291388" y="2717800"/>
              <a:ext cx="142875" cy="142875"/>
            </a:xfrm>
            <a:prstGeom prst="triangl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 rot="16200000" flipV="1">
              <a:off x="5864225" y="2638426"/>
              <a:ext cx="2635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4629150" y="2441575"/>
              <a:ext cx="1295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4576763" y="4413250"/>
              <a:ext cx="142875" cy="142875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 rot="5400000" flipH="1" flipV="1">
              <a:off x="4341812" y="4105276"/>
              <a:ext cx="6127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4648200" y="3798888"/>
              <a:ext cx="1295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 flipH="1" flipV="1">
              <a:off x="4341812" y="4852988"/>
              <a:ext cx="6127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4648200" y="5156200"/>
              <a:ext cx="1295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3271838" y="4503738"/>
              <a:ext cx="1295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67" name="TextBox 100"/>
            <p:cNvSpPr txBox="1">
              <a:spLocks noChangeArrowheads="1"/>
            </p:cNvSpPr>
            <p:nvPr/>
          </p:nvSpPr>
          <p:spPr bwMode="auto">
            <a:xfrm>
              <a:off x="3282950" y="1450975"/>
              <a:ext cx="13985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GB" sz="1200" dirty="0">
                  <a:solidFill>
                    <a:schemeClr val="tx1"/>
                  </a:solidFill>
                  <a:latin typeface="Calibri" pitchFamily="34" charset="0"/>
                </a:rPr>
                <a:t>No vaccination</a:t>
              </a:r>
            </a:p>
          </p:txBody>
        </p:sp>
        <p:sp>
          <p:nvSpPr>
            <p:cNvPr id="10268" name="TextBox 101"/>
            <p:cNvSpPr txBox="1">
              <a:spLocks noChangeArrowheads="1"/>
            </p:cNvSpPr>
            <p:nvPr/>
          </p:nvSpPr>
          <p:spPr bwMode="auto">
            <a:xfrm>
              <a:off x="3298825" y="4195763"/>
              <a:ext cx="127793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GB" sz="1200" dirty="0">
                  <a:solidFill>
                    <a:schemeClr val="tx1"/>
                  </a:solidFill>
                  <a:latin typeface="Calibri" pitchFamily="34" charset="0"/>
                </a:rPr>
                <a:t>Vaccination</a:t>
              </a:r>
            </a:p>
          </p:txBody>
        </p:sp>
        <p:sp>
          <p:nvSpPr>
            <p:cNvPr id="10269" name="TextBox 102"/>
            <p:cNvSpPr txBox="1">
              <a:spLocks noChangeArrowheads="1"/>
            </p:cNvSpPr>
            <p:nvPr/>
          </p:nvSpPr>
          <p:spPr bwMode="auto">
            <a:xfrm>
              <a:off x="4646613" y="765175"/>
              <a:ext cx="127793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GB" sz="1200">
                  <a:solidFill>
                    <a:schemeClr val="tx1"/>
                  </a:solidFill>
                  <a:latin typeface="Calibri" pitchFamily="34" charset="0"/>
                </a:rPr>
                <a:t>No disease</a:t>
              </a:r>
            </a:p>
          </p:txBody>
        </p:sp>
        <p:sp>
          <p:nvSpPr>
            <p:cNvPr id="10270" name="TextBox 103"/>
            <p:cNvSpPr txBox="1">
              <a:spLocks noChangeArrowheads="1"/>
            </p:cNvSpPr>
            <p:nvPr/>
          </p:nvSpPr>
          <p:spPr bwMode="auto">
            <a:xfrm>
              <a:off x="4641850" y="2143125"/>
              <a:ext cx="127793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GB" sz="1200">
                  <a:solidFill>
                    <a:schemeClr val="tx1"/>
                  </a:solidFill>
                  <a:latin typeface="Calibri" pitchFamily="34" charset="0"/>
                </a:rPr>
                <a:t>Disease</a:t>
              </a:r>
            </a:p>
          </p:txBody>
        </p:sp>
        <p:sp>
          <p:nvSpPr>
            <p:cNvPr id="10271" name="TextBox 104"/>
            <p:cNvSpPr txBox="1">
              <a:spLocks noChangeArrowheads="1"/>
            </p:cNvSpPr>
            <p:nvPr/>
          </p:nvSpPr>
          <p:spPr bwMode="auto">
            <a:xfrm>
              <a:off x="4641850" y="3489325"/>
              <a:ext cx="127793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GB" sz="1200" dirty="0">
                  <a:solidFill>
                    <a:schemeClr val="tx1"/>
                  </a:solidFill>
                  <a:latin typeface="Calibri" pitchFamily="34" charset="0"/>
                </a:rPr>
                <a:t>No disease</a:t>
              </a:r>
            </a:p>
          </p:txBody>
        </p:sp>
        <p:sp>
          <p:nvSpPr>
            <p:cNvPr id="10272" name="TextBox 105"/>
            <p:cNvSpPr txBox="1">
              <a:spLocks noChangeArrowheads="1"/>
            </p:cNvSpPr>
            <p:nvPr/>
          </p:nvSpPr>
          <p:spPr bwMode="auto">
            <a:xfrm>
              <a:off x="4637088" y="4829174"/>
              <a:ext cx="127793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GB" sz="1200">
                  <a:solidFill>
                    <a:schemeClr val="tx1"/>
                  </a:solidFill>
                  <a:latin typeface="Calibri" pitchFamily="34" charset="0"/>
                </a:rPr>
                <a:t>Disease</a:t>
              </a:r>
            </a:p>
          </p:txBody>
        </p:sp>
        <p:sp>
          <p:nvSpPr>
            <p:cNvPr id="10273" name="TextBox 106"/>
            <p:cNvSpPr txBox="1">
              <a:spLocks noChangeArrowheads="1"/>
            </p:cNvSpPr>
            <p:nvPr/>
          </p:nvSpPr>
          <p:spPr bwMode="auto">
            <a:xfrm>
              <a:off x="5961064" y="1804988"/>
              <a:ext cx="15779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GB" sz="1200">
                  <a:solidFill>
                    <a:schemeClr val="tx1"/>
                  </a:solidFill>
                  <a:latin typeface="Calibri" pitchFamily="34" charset="0"/>
                </a:rPr>
                <a:t>Illness</a:t>
              </a:r>
            </a:p>
          </p:txBody>
        </p:sp>
        <p:sp>
          <p:nvSpPr>
            <p:cNvPr id="10274" name="TextBox 107"/>
            <p:cNvSpPr txBox="1">
              <a:spLocks noChangeArrowheads="1"/>
            </p:cNvSpPr>
            <p:nvPr/>
          </p:nvSpPr>
          <p:spPr bwMode="auto">
            <a:xfrm>
              <a:off x="6069013" y="2500313"/>
              <a:ext cx="13985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GB" sz="1200">
                  <a:solidFill>
                    <a:schemeClr val="tx1"/>
                  </a:solidFill>
                  <a:latin typeface="Calibri" pitchFamily="34" charset="0"/>
                </a:rPr>
                <a:t>Death</a:t>
              </a:r>
            </a:p>
          </p:txBody>
        </p:sp>
        <p:sp>
          <p:nvSpPr>
            <p:cNvPr id="84" name="Isosceles Triangle 83"/>
            <p:cNvSpPr/>
            <p:nvPr/>
          </p:nvSpPr>
          <p:spPr>
            <a:xfrm rot="5400000" flipH="1" flipV="1">
              <a:off x="5915025" y="3729038"/>
              <a:ext cx="142875" cy="142875"/>
            </a:xfrm>
            <a:prstGeom prst="triangl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 flipV="1">
              <a:off x="5981700" y="4818063"/>
              <a:ext cx="1295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Isosceles Triangle 85"/>
            <p:cNvSpPr/>
            <p:nvPr/>
          </p:nvSpPr>
          <p:spPr>
            <a:xfrm rot="5400000" flipH="1" flipV="1">
              <a:off x="7281863" y="4746625"/>
              <a:ext cx="142875" cy="142875"/>
            </a:xfrm>
            <a:prstGeom prst="triangl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5924550" y="5075238"/>
              <a:ext cx="142875" cy="142875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88" name="Straight Connector 87"/>
            <p:cNvCxnSpPr>
              <a:stCxn id="87" idx="0"/>
            </p:cNvCxnSpPr>
            <p:nvPr/>
          </p:nvCxnSpPr>
          <p:spPr>
            <a:xfrm rot="16200000" flipV="1">
              <a:off x="5854700" y="4943476"/>
              <a:ext cx="2635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5991225" y="5503863"/>
              <a:ext cx="1295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Isosceles Triangle 89"/>
            <p:cNvSpPr/>
            <p:nvPr/>
          </p:nvSpPr>
          <p:spPr>
            <a:xfrm rot="5400000" flipH="1" flipV="1">
              <a:off x="7291388" y="5432425"/>
              <a:ext cx="142875" cy="142875"/>
            </a:xfrm>
            <a:prstGeom prst="triangl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 rot="16200000" flipV="1">
              <a:off x="5864225" y="5353051"/>
              <a:ext cx="2635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83" name="TextBox 106"/>
            <p:cNvSpPr txBox="1">
              <a:spLocks noChangeArrowheads="1"/>
            </p:cNvSpPr>
            <p:nvPr/>
          </p:nvSpPr>
          <p:spPr bwMode="auto">
            <a:xfrm>
              <a:off x="5961064" y="4521200"/>
              <a:ext cx="15779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GB" sz="1200">
                  <a:solidFill>
                    <a:schemeClr val="tx1"/>
                  </a:solidFill>
                  <a:latin typeface="Calibri" pitchFamily="34" charset="0"/>
                </a:rPr>
                <a:t>Illness</a:t>
              </a:r>
            </a:p>
          </p:txBody>
        </p:sp>
        <p:sp>
          <p:nvSpPr>
            <p:cNvPr id="10284" name="TextBox 107"/>
            <p:cNvSpPr txBox="1">
              <a:spLocks noChangeArrowheads="1"/>
            </p:cNvSpPr>
            <p:nvPr/>
          </p:nvSpPr>
          <p:spPr bwMode="auto">
            <a:xfrm>
              <a:off x="6069013" y="5216525"/>
              <a:ext cx="13985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GB" sz="1200">
                  <a:solidFill>
                    <a:schemeClr val="tx1"/>
                  </a:solidFill>
                  <a:latin typeface="Calibri" pitchFamily="34" charset="0"/>
                </a:rPr>
                <a:t>Death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629025" y="4541838"/>
              <a:ext cx="571500" cy="14287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486525" y="2141538"/>
              <a:ext cx="571500" cy="14287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486525" y="2820988"/>
              <a:ext cx="571500" cy="14287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486525" y="2265363"/>
              <a:ext cx="571500" cy="14287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486525" y="2979738"/>
              <a:ext cx="571500" cy="14287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486525" y="4856163"/>
              <a:ext cx="571500" cy="14287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486525" y="5535613"/>
              <a:ext cx="571500" cy="14287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486525" y="4979988"/>
              <a:ext cx="571500" cy="14287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486525" y="5694363"/>
              <a:ext cx="571500" cy="14287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700213" y="5151438"/>
              <a:ext cx="571500" cy="14287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700213" y="5365750"/>
              <a:ext cx="571500" cy="14287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296" name="TextBox 81"/>
            <p:cNvSpPr txBox="1">
              <a:spLocks noChangeArrowheads="1"/>
            </p:cNvSpPr>
            <p:nvPr/>
          </p:nvSpPr>
          <p:spPr bwMode="auto">
            <a:xfrm>
              <a:off x="2261520" y="5065798"/>
              <a:ext cx="1571625" cy="328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GB" sz="1000" dirty="0"/>
                <a:t>Cost implications</a:t>
              </a:r>
            </a:p>
          </p:txBody>
        </p:sp>
        <p:sp>
          <p:nvSpPr>
            <p:cNvPr id="10297" name="TextBox 82"/>
            <p:cNvSpPr txBox="1">
              <a:spLocks noChangeArrowheads="1"/>
            </p:cNvSpPr>
            <p:nvPr/>
          </p:nvSpPr>
          <p:spPr bwMode="auto">
            <a:xfrm>
              <a:off x="2261520" y="5278522"/>
              <a:ext cx="1571625" cy="328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GB" sz="1000"/>
                <a:t>Health implications</a:t>
              </a:r>
            </a:p>
          </p:txBody>
        </p:sp>
        <p:sp>
          <p:nvSpPr>
            <p:cNvPr id="10299" name="TextBox 61"/>
            <p:cNvSpPr txBox="1">
              <a:spLocks noChangeArrowheads="1"/>
            </p:cNvSpPr>
            <p:nvPr/>
          </p:nvSpPr>
          <p:spPr bwMode="auto">
            <a:xfrm>
              <a:off x="4140199" y="4465640"/>
              <a:ext cx="503237" cy="338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GB" sz="1050" b="1" dirty="0" err="1">
                  <a:solidFill>
                    <a:srgbClr val="FF0000"/>
                  </a:solidFill>
                </a:rPr>
                <a:t>C</a:t>
              </a:r>
              <a:r>
                <a:rPr lang="en-GB" sz="1050" b="1" baseline="-25000" dirty="0" err="1">
                  <a:solidFill>
                    <a:srgbClr val="FF0000"/>
                  </a:solidFill>
                </a:rPr>
                <a:t>v</a:t>
              </a:r>
              <a:endParaRPr lang="en-GB" sz="105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0300" name="TextBox 62"/>
            <p:cNvSpPr txBox="1">
              <a:spLocks noChangeArrowheads="1"/>
            </p:cNvSpPr>
            <p:nvPr/>
          </p:nvSpPr>
          <p:spPr bwMode="auto">
            <a:xfrm>
              <a:off x="7019925" y="2046288"/>
              <a:ext cx="504825" cy="338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GB" sz="1050" b="1">
                  <a:solidFill>
                    <a:srgbClr val="FF0000"/>
                  </a:solidFill>
                </a:rPr>
                <a:t>C</a:t>
              </a:r>
              <a:r>
                <a:rPr lang="en-GB" sz="1050" b="1" baseline="-250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301" name="TextBox 63"/>
            <p:cNvSpPr txBox="1">
              <a:spLocks noChangeArrowheads="1"/>
            </p:cNvSpPr>
            <p:nvPr/>
          </p:nvSpPr>
          <p:spPr bwMode="auto">
            <a:xfrm>
              <a:off x="7005638" y="2738437"/>
              <a:ext cx="504825" cy="338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GB" sz="1050" b="1">
                  <a:solidFill>
                    <a:srgbClr val="FF0000"/>
                  </a:solidFill>
                </a:rPr>
                <a:t>C</a:t>
              </a:r>
              <a:r>
                <a:rPr lang="en-GB" sz="1050" b="1" baseline="-250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0302" name="TextBox 64"/>
            <p:cNvSpPr txBox="1">
              <a:spLocks noChangeArrowheads="1"/>
            </p:cNvSpPr>
            <p:nvPr/>
          </p:nvSpPr>
          <p:spPr bwMode="auto">
            <a:xfrm>
              <a:off x="7010400" y="4745038"/>
              <a:ext cx="504825" cy="338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GB" sz="1050" b="1">
                  <a:solidFill>
                    <a:srgbClr val="FF0000"/>
                  </a:solidFill>
                </a:rPr>
                <a:t>C</a:t>
              </a:r>
              <a:r>
                <a:rPr lang="en-GB" sz="1050" b="1" baseline="-250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0303" name="TextBox 65"/>
            <p:cNvSpPr txBox="1">
              <a:spLocks noChangeArrowheads="1"/>
            </p:cNvSpPr>
            <p:nvPr/>
          </p:nvSpPr>
          <p:spPr bwMode="auto">
            <a:xfrm>
              <a:off x="7019925" y="5445125"/>
              <a:ext cx="504825" cy="338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GB" sz="1050" b="1">
                  <a:solidFill>
                    <a:srgbClr val="FF0000"/>
                  </a:solidFill>
                </a:rPr>
                <a:t>C</a:t>
              </a:r>
              <a:r>
                <a:rPr lang="en-GB" sz="1050" b="1" baseline="-250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019925" y="2184400"/>
              <a:ext cx="504825" cy="33855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GB" sz="1050" b="1" dirty="0">
                  <a:solidFill>
                    <a:schemeClr val="accent1">
                      <a:lumMod val="50000"/>
                    </a:schemeClr>
                  </a:solidFill>
                </a:rPr>
                <a:t>H</a:t>
              </a:r>
              <a:r>
                <a:rPr lang="en-GB" sz="1050" b="1" baseline="-25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000876" y="2900363"/>
              <a:ext cx="504825" cy="33855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GB" sz="1050" b="1" dirty="0">
                  <a:solidFill>
                    <a:schemeClr val="accent1">
                      <a:lumMod val="50000"/>
                    </a:schemeClr>
                  </a:solidFill>
                </a:rPr>
                <a:t>H</a:t>
              </a:r>
              <a:r>
                <a:rPr lang="en-GB" sz="1050" b="1" baseline="-25000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010400" y="4887913"/>
              <a:ext cx="504825" cy="33855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GB" sz="1050" b="1" dirty="0">
                  <a:solidFill>
                    <a:schemeClr val="accent1">
                      <a:lumMod val="50000"/>
                    </a:schemeClr>
                  </a:solidFill>
                </a:rPr>
                <a:t>H</a:t>
              </a:r>
              <a:r>
                <a:rPr lang="en-GB" sz="1050" b="1" baseline="-25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019925" y="5618162"/>
              <a:ext cx="504825" cy="33855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GB" sz="1050" b="1" dirty="0">
                  <a:solidFill>
                    <a:schemeClr val="accent1">
                      <a:lumMod val="50000"/>
                    </a:schemeClr>
                  </a:solidFill>
                </a:rPr>
                <a:t>H</a:t>
              </a:r>
              <a:r>
                <a:rPr lang="en-GB" sz="1050" b="1" baseline="-25000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</a:p>
          </p:txBody>
        </p:sp>
      </p:grpSp>
      <p:sp>
        <p:nvSpPr>
          <p:cNvPr id="10308" name="TextBox 82"/>
          <p:cNvSpPr txBox="1">
            <a:spLocks noChangeArrowheads="1"/>
          </p:cNvSpPr>
          <p:nvPr/>
        </p:nvSpPr>
        <p:spPr bwMode="auto">
          <a:xfrm>
            <a:off x="1295078" y="4487616"/>
            <a:ext cx="24128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dirty="0">
                <a:solidFill>
                  <a:srgbClr val="000000"/>
                </a:solidFill>
              </a:rPr>
              <a:t>Incremental cost-effectiveness ratio</a:t>
            </a:r>
          </a:p>
        </p:txBody>
      </p:sp>
      <p:sp>
        <p:nvSpPr>
          <p:cNvPr id="10309" name="TextBox 91"/>
          <p:cNvSpPr txBox="1">
            <a:spLocks noChangeArrowheads="1"/>
          </p:cNvSpPr>
          <p:nvPr/>
        </p:nvSpPr>
        <p:spPr bwMode="auto">
          <a:xfrm>
            <a:off x="3552826" y="4645819"/>
            <a:ext cx="4321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>
                <a:solidFill>
                  <a:schemeClr val="tx1"/>
                </a:solidFill>
              </a:rPr>
              <a:t>=</a:t>
            </a:r>
          </a:p>
        </p:txBody>
      </p:sp>
      <p:cxnSp>
        <p:nvCxnSpPr>
          <p:cNvPr id="10310" name="Straight Connector 93"/>
          <p:cNvCxnSpPr>
            <a:cxnSpLocks noChangeShapeType="1"/>
          </p:cNvCxnSpPr>
          <p:nvPr/>
        </p:nvCxnSpPr>
        <p:spPr bwMode="auto">
          <a:xfrm>
            <a:off x="4107656" y="4786313"/>
            <a:ext cx="2538413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311" name="TextBox 94"/>
          <p:cNvSpPr txBox="1">
            <a:spLocks noChangeArrowheads="1"/>
          </p:cNvSpPr>
          <p:nvPr/>
        </p:nvSpPr>
        <p:spPr bwMode="auto">
          <a:xfrm>
            <a:off x="3654029" y="4458891"/>
            <a:ext cx="36183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b="1" dirty="0">
                <a:solidFill>
                  <a:srgbClr val="FF0000"/>
                </a:solidFill>
              </a:rPr>
              <a:t>C</a:t>
            </a:r>
            <a:r>
              <a:rPr lang="en-GB" sz="1600" b="1" baseline="-25000" dirty="0">
                <a:solidFill>
                  <a:srgbClr val="FF0000"/>
                </a:solidFill>
              </a:rPr>
              <a:t>1</a:t>
            </a:r>
            <a:r>
              <a:rPr lang="en-GB" sz="1600" dirty="0">
                <a:solidFill>
                  <a:schemeClr val="tx1"/>
                </a:solidFill>
              </a:rPr>
              <a:t> + </a:t>
            </a:r>
            <a:r>
              <a:rPr lang="en-GB" sz="1600" b="1" dirty="0">
                <a:solidFill>
                  <a:srgbClr val="FF0000"/>
                </a:solidFill>
              </a:rPr>
              <a:t>C</a:t>
            </a:r>
            <a:r>
              <a:rPr lang="en-GB" sz="1600" b="1" baseline="-25000" dirty="0">
                <a:solidFill>
                  <a:srgbClr val="FF0000"/>
                </a:solidFill>
              </a:rPr>
              <a:t>2</a:t>
            </a:r>
            <a:r>
              <a:rPr lang="en-GB" sz="1600" dirty="0">
                <a:solidFill>
                  <a:schemeClr val="tx1"/>
                </a:solidFill>
              </a:rPr>
              <a:t>) – (</a:t>
            </a:r>
            <a:r>
              <a:rPr lang="en-GB" sz="1600" b="1" dirty="0" err="1">
                <a:solidFill>
                  <a:srgbClr val="FF0000"/>
                </a:solidFill>
              </a:rPr>
              <a:t>C</a:t>
            </a:r>
            <a:r>
              <a:rPr lang="en-GB" sz="1600" b="1" baseline="-25000" dirty="0" err="1">
                <a:solidFill>
                  <a:srgbClr val="FF0000"/>
                </a:solidFill>
              </a:rPr>
              <a:t>v</a:t>
            </a:r>
            <a:r>
              <a:rPr lang="en-GB" sz="1600" dirty="0">
                <a:solidFill>
                  <a:schemeClr val="tx1"/>
                </a:solidFill>
              </a:rPr>
              <a:t> + </a:t>
            </a:r>
            <a:r>
              <a:rPr lang="en-GB" sz="1600" b="1" dirty="0">
                <a:solidFill>
                  <a:srgbClr val="FF0000"/>
                </a:solidFill>
              </a:rPr>
              <a:t>C</a:t>
            </a:r>
            <a:r>
              <a:rPr lang="en-GB" sz="1600" b="1" baseline="-25000" dirty="0">
                <a:solidFill>
                  <a:srgbClr val="FF0000"/>
                </a:solidFill>
              </a:rPr>
              <a:t>3</a:t>
            </a:r>
            <a:r>
              <a:rPr lang="en-GB" sz="1600" dirty="0">
                <a:solidFill>
                  <a:schemeClr val="tx1"/>
                </a:solidFill>
              </a:rPr>
              <a:t> + </a:t>
            </a:r>
            <a:r>
              <a:rPr lang="en-GB" sz="1600" b="1" dirty="0">
                <a:solidFill>
                  <a:srgbClr val="FF0000"/>
                </a:solidFill>
              </a:rPr>
              <a:t>C</a:t>
            </a:r>
            <a:r>
              <a:rPr lang="en-GB" sz="1600" b="1" baseline="-25000" dirty="0">
                <a:solidFill>
                  <a:srgbClr val="FF0000"/>
                </a:solidFill>
              </a:rPr>
              <a:t>4</a:t>
            </a:r>
            <a:r>
              <a:rPr lang="en-GB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621882" y="4779169"/>
            <a:ext cx="361831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GB" sz="1600" dirty="0">
                <a:solidFill>
                  <a:schemeClr val="tx1"/>
                </a:solidFill>
              </a:rPr>
              <a:t>(</a:t>
            </a:r>
            <a:r>
              <a:rPr lang="en-GB" sz="1600" b="1" dirty="0">
                <a:solidFill>
                  <a:schemeClr val="accent1">
                    <a:lumMod val="50000"/>
                  </a:schemeClr>
                </a:solidFill>
              </a:rPr>
              <a:t>H</a:t>
            </a:r>
            <a:r>
              <a:rPr lang="en-GB" sz="1600" b="1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GB" sz="1600" dirty="0">
                <a:solidFill>
                  <a:schemeClr val="tx1"/>
                </a:solidFill>
              </a:rPr>
              <a:t> + </a:t>
            </a:r>
            <a:r>
              <a:rPr lang="en-GB" sz="1600" b="1" dirty="0">
                <a:solidFill>
                  <a:schemeClr val="accent1">
                    <a:lumMod val="50000"/>
                  </a:schemeClr>
                </a:solidFill>
              </a:rPr>
              <a:t>H</a:t>
            </a:r>
            <a:r>
              <a:rPr lang="en-GB" sz="1600" b="1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GB" sz="1600" dirty="0">
                <a:solidFill>
                  <a:schemeClr val="tx1"/>
                </a:solidFill>
              </a:rPr>
              <a:t>) – (</a:t>
            </a:r>
            <a:r>
              <a:rPr lang="en-GB" sz="1600" b="1" dirty="0">
                <a:solidFill>
                  <a:schemeClr val="accent1">
                    <a:lumMod val="50000"/>
                  </a:schemeClr>
                </a:solidFill>
              </a:rPr>
              <a:t>H</a:t>
            </a:r>
            <a:r>
              <a:rPr lang="en-GB" sz="1600" b="1" baseline="-25000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GB" sz="1600" dirty="0">
                <a:solidFill>
                  <a:schemeClr val="tx1"/>
                </a:solidFill>
              </a:rPr>
              <a:t> + </a:t>
            </a:r>
            <a:r>
              <a:rPr lang="en-GB" sz="1600" b="1" dirty="0">
                <a:solidFill>
                  <a:schemeClr val="accent1">
                    <a:lumMod val="50000"/>
                  </a:schemeClr>
                </a:solidFill>
              </a:rPr>
              <a:t>H</a:t>
            </a:r>
            <a:r>
              <a:rPr lang="en-GB" sz="1600" b="1" baseline="-25000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en-GB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3" name="Text Box 4"/>
          <p:cNvSpPr txBox="1">
            <a:spLocks noChangeArrowheads="1"/>
          </p:cNvSpPr>
          <p:nvPr/>
        </p:nvSpPr>
        <p:spPr bwMode="auto">
          <a:xfrm>
            <a:off x="-19886" y="0"/>
            <a:ext cx="9144000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/>
            </a:pPr>
            <a:r>
              <a:rPr lang="en-GB" sz="2400" b="1" dirty="0">
                <a:solidFill>
                  <a:schemeClr val="bg1"/>
                </a:solidFill>
              </a:rPr>
              <a:t>Model-based economic evaluations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40CF1B6-A606-4D98-9896-EA5BDF94C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58" y="1521117"/>
            <a:ext cx="3946509" cy="3324121"/>
          </a:xfrm>
          <a:prstGeom prst="rect">
            <a:avLst/>
          </a:prstGeom>
        </p:spPr>
      </p:pic>
      <p:sp>
        <p:nvSpPr>
          <p:cNvPr id="10" name="TextBox 10">
            <a:extLst>
              <a:ext uri="{FF2B5EF4-FFF2-40B4-BE49-F238E27FC236}">
                <a16:creationId xmlns:a16="http://schemas.microsoft.com/office/drawing/2014/main" id="{EFB939F8-5B54-469C-AFCB-36D425A3C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555526"/>
            <a:ext cx="532859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000000"/>
                </a:solidFill>
                <a:latin typeface="Calibri" pitchFamily="34" charset="0"/>
              </a:rPr>
              <a:t>Invasive pneumococcal disease in England &amp; Wales (2000/1 - 2013/14)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Calibri" pitchFamily="34" charset="0"/>
              </a:rPr>
              <a:t>Corrected for case ascertainment trend up to 2009/10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7A57AA2C-BE82-40D6-A3C3-7CB8C8362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97" y="4833282"/>
            <a:ext cx="42009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1200" dirty="0" err="1">
                <a:latin typeface="Calibri" pitchFamily="34" charset="0"/>
              </a:rPr>
              <a:t>Waight</a:t>
            </a:r>
            <a:r>
              <a:rPr lang="en-GB" sz="1200" dirty="0">
                <a:latin typeface="Calibri" pitchFamily="34" charset="0"/>
              </a:rPr>
              <a:t> et al. </a:t>
            </a:r>
            <a:r>
              <a:rPr lang="en-GB" sz="1200" i="1" dirty="0">
                <a:latin typeface="Calibri" pitchFamily="34" charset="0"/>
              </a:rPr>
              <a:t>Lancet </a:t>
            </a:r>
            <a:r>
              <a:rPr lang="en-GB" sz="1200" i="1" dirty="0" err="1">
                <a:latin typeface="Calibri" pitchFamily="34" charset="0"/>
              </a:rPr>
              <a:t>Inf</a:t>
            </a:r>
            <a:r>
              <a:rPr lang="en-GB" sz="1200" i="1" dirty="0">
                <a:latin typeface="Calibri" pitchFamily="34" charset="0"/>
              </a:rPr>
              <a:t> Dis </a:t>
            </a:r>
            <a:r>
              <a:rPr lang="en-GB" sz="1200" dirty="0">
                <a:latin typeface="Calibri" pitchFamily="34" charset="0"/>
              </a:rPr>
              <a:t>2015; 15:629.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DE42AC14-C2A7-40C8-B11D-C4BD5037D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9589" y="4676608"/>
            <a:ext cx="2996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1200" dirty="0" err="1">
                <a:latin typeface="+mn-lt"/>
              </a:rPr>
              <a:t>Melegaro</a:t>
            </a:r>
            <a:r>
              <a:rPr lang="en-GB" sz="1200" dirty="0">
                <a:latin typeface="+mn-lt"/>
              </a:rPr>
              <a:t> et al. </a:t>
            </a:r>
            <a:r>
              <a:rPr lang="en-GB" sz="1200" i="1" dirty="0">
                <a:latin typeface="+mn-lt"/>
              </a:rPr>
              <a:t>Vaccine </a:t>
            </a:r>
            <a:r>
              <a:rPr lang="en-GB" sz="1200" dirty="0">
                <a:latin typeface="+mn-lt"/>
              </a:rPr>
              <a:t>2004; 22: 4203 Van Hoek et al. </a:t>
            </a:r>
            <a:r>
              <a:rPr lang="en-GB" sz="1200" i="1" dirty="0">
                <a:latin typeface="+mn-lt"/>
              </a:rPr>
              <a:t>Vaccine </a:t>
            </a:r>
            <a:r>
              <a:rPr lang="en-GB" sz="1200" dirty="0">
                <a:latin typeface="+mn-lt"/>
              </a:rPr>
              <a:t>2012; 30:7205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68DF3E1-25C5-42F1-9BB2-C7D9ACCDB2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989" r="10428"/>
          <a:stretch/>
        </p:blipFill>
        <p:spPr>
          <a:xfrm>
            <a:off x="5659141" y="1387697"/>
            <a:ext cx="3305347" cy="3130970"/>
          </a:xfrm>
          <a:prstGeom prst="rect">
            <a:avLst/>
          </a:prstGeom>
        </p:spPr>
      </p:pic>
      <p:sp>
        <p:nvSpPr>
          <p:cNvPr id="19" name="TextBox 10">
            <a:extLst>
              <a:ext uri="{FF2B5EF4-FFF2-40B4-BE49-F238E27FC236}">
                <a16:creationId xmlns:a16="http://schemas.microsoft.com/office/drawing/2014/main" id="{DA524B23-0B21-4E9D-890D-AD9F03E54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0403" y="627534"/>
            <a:ext cx="35092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000000"/>
                </a:solidFill>
                <a:latin typeface="Calibri" pitchFamily="34" charset="0"/>
              </a:rPr>
              <a:t>Cost-effectiveness of PCV-7 introduction in England &amp; Wales</a:t>
            </a:r>
            <a:endParaRPr lang="en-GB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AA829464-78A8-4DF2-A1A7-38CDA40EA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169" y="238"/>
            <a:ext cx="9144000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/>
            </a:pPr>
            <a:r>
              <a:rPr lang="en-GB" sz="2400" b="1" dirty="0">
                <a:solidFill>
                  <a:schemeClr val="bg1"/>
                </a:solidFill>
              </a:rPr>
              <a:t>Herd effects and cost-</a:t>
            </a:r>
            <a:r>
              <a:rPr lang="en-GB" sz="2400" b="1" dirty="0" err="1">
                <a:solidFill>
                  <a:schemeClr val="bg1"/>
                </a:solidFill>
              </a:rPr>
              <a:t>effectivenses</a:t>
            </a:r>
            <a:endParaRPr lang="en-GB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96701"/>
      </p:ext>
    </p:extLst>
  </p:cSld>
  <p:clrMapOvr>
    <a:masterClrMapping/>
  </p:clrMapOvr>
  <p:transition advClick="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502350"/>
            <a:ext cx="5366818" cy="4198274"/>
          </a:xfrm>
          <a:prstGeom prst="rect">
            <a:avLst/>
          </a:prstGeom>
        </p:spPr>
      </p:pic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052" y="0"/>
            <a:ext cx="9144000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/>
            </a:pPr>
            <a:r>
              <a:rPr lang="en-GB" sz="2400" b="1" dirty="0">
                <a:solidFill>
                  <a:schemeClr val="bg1"/>
                </a:solidFill>
              </a:rPr>
              <a:t>Models of vaccination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-1524" y="4700624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solidFill>
                  <a:srgbClr val="000000"/>
                </a:solidFill>
              </a:rPr>
              <a:t>Jit</a:t>
            </a:r>
            <a:r>
              <a:rPr lang="en-GB" sz="1050" dirty="0">
                <a:solidFill>
                  <a:srgbClr val="000000"/>
                </a:solidFill>
              </a:rPr>
              <a:t> and White. Chapter 17: Economic analysis of interventions against infectious diseases. In: Oxford Specialist Handbook of Infectious Disease Epidemiology. OUP: Oxford, 2015.</a:t>
            </a:r>
          </a:p>
        </p:txBody>
      </p:sp>
      <p:sp>
        <p:nvSpPr>
          <p:cNvPr id="5" name="Left Brace 4"/>
          <p:cNvSpPr/>
          <p:nvPr/>
        </p:nvSpPr>
        <p:spPr>
          <a:xfrm>
            <a:off x="2141730" y="897564"/>
            <a:ext cx="270030" cy="172819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eft Brace 5"/>
          <p:cNvSpPr/>
          <p:nvPr/>
        </p:nvSpPr>
        <p:spPr>
          <a:xfrm>
            <a:off x="2150016" y="2895786"/>
            <a:ext cx="270030" cy="172819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223628" y="1539105"/>
            <a:ext cx="959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b="1" dirty="0"/>
              <a:t>Static models</a:t>
            </a:r>
          </a:p>
        </p:txBody>
      </p:sp>
      <p:sp>
        <p:nvSpPr>
          <p:cNvPr id="8" name="Rectangle 7"/>
          <p:cNvSpPr/>
          <p:nvPr/>
        </p:nvSpPr>
        <p:spPr>
          <a:xfrm>
            <a:off x="1169622" y="3537327"/>
            <a:ext cx="959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b="1" dirty="0"/>
              <a:t>Dynamic models</a:t>
            </a:r>
          </a:p>
        </p:txBody>
      </p:sp>
    </p:spTree>
    <p:extLst>
      <p:ext uri="{BB962C8B-B14F-4D97-AF65-F5344CB8AC3E}">
        <p14:creationId xmlns:p14="http://schemas.microsoft.com/office/powerpoint/2010/main" val="4091707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121" y="1885952"/>
            <a:ext cx="6494860" cy="2970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10557" y="4866085"/>
            <a:ext cx="45636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1200" dirty="0">
                <a:solidFill>
                  <a:srgbClr val="000000"/>
                </a:solidFill>
                <a:latin typeface="Calibri" pitchFamily="34" charset="0"/>
              </a:rPr>
              <a:t>Adapted from Newall et al. </a:t>
            </a:r>
            <a:r>
              <a:rPr lang="en-GB" sz="1200" i="1" dirty="0" err="1">
                <a:solidFill>
                  <a:srgbClr val="000000"/>
                </a:solidFill>
                <a:latin typeface="Calibri" pitchFamily="34" charset="0"/>
              </a:rPr>
              <a:t>Emerg</a:t>
            </a:r>
            <a:r>
              <a:rPr lang="en-GB" sz="1200" i="1" dirty="0">
                <a:solidFill>
                  <a:srgbClr val="000000"/>
                </a:solidFill>
                <a:latin typeface="Calibri" pitchFamily="34" charset="0"/>
              </a:rPr>
              <a:t> Inf Dis</a:t>
            </a:r>
            <a:r>
              <a:rPr lang="en-GB" sz="1200" dirty="0">
                <a:solidFill>
                  <a:srgbClr val="000000"/>
                </a:solidFill>
                <a:latin typeface="Calibri" pitchFamily="34" charset="0"/>
              </a:rPr>
              <a:t> 2010; 16:224.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287193" y="3613547"/>
            <a:ext cx="45839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2304454" y="3179564"/>
            <a:ext cx="863204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>
            <a:off x="2010966" y="2750344"/>
            <a:ext cx="728663" cy="0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115620" y="628650"/>
            <a:ext cx="1456132" cy="784830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GB" dirty="0">
                <a:latin typeface="Arial" charset="0"/>
              </a:rPr>
              <a:t>S</a:t>
            </a:r>
          </a:p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GB" dirty="0">
                <a:latin typeface="Arial" charset="0"/>
              </a:rPr>
              <a:t>Susceptible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802982" y="628650"/>
            <a:ext cx="1456131" cy="784830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GB" dirty="0">
                <a:latin typeface="Arial" charset="0"/>
              </a:rPr>
              <a:t>I</a:t>
            </a:r>
          </a:p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GB" dirty="0">
                <a:latin typeface="Arial" charset="0"/>
              </a:rPr>
              <a:t>Infected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593682" y="628650"/>
            <a:ext cx="1456131" cy="784830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GB" dirty="0">
                <a:latin typeface="Arial" charset="0"/>
              </a:rPr>
              <a:t>R</a:t>
            </a:r>
          </a:p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GB" dirty="0">
                <a:latin typeface="Arial" charset="0"/>
              </a:rPr>
              <a:t>Recovered</a:t>
            </a:r>
          </a:p>
        </p:txBody>
      </p:sp>
      <p:cxnSp>
        <p:nvCxnSpPr>
          <p:cNvPr id="12" name="Straight Arrow Connector 11"/>
          <p:cNvCxnSpPr>
            <a:cxnSpLocks/>
            <a:stCxn id="26" idx="3"/>
            <a:endCxn id="10" idx="1"/>
          </p:cNvCxnSpPr>
          <p:nvPr/>
        </p:nvCxnSpPr>
        <p:spPr>
          <a:xfrm>
            <a:off x="4468413" y="1021065"/>
            <a:ext cx="334569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Straight Arrow Connector 12"/>
          <p:cNvCxnSpPr>
            <a:cxnSpLocks/>
            <a:stCxn id="10" idx="3"/>
            <a:endCxn id="11" idx="1"/>
          </p:cNvCxnSpPr>
          <p:nvPr/>
        </p:nvCxnSpPr>
        <p:spPr>
          <a:xfrm>
            <a:off x="6259113" y="1021065"/>
            <a:ext cx="334569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3012282" y="628650"/>
            <a:ext cx="1456131" cy="784830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GB" dirty="0">
                <a:latin typeface="Arial" charset="0"/>
              </a:rPr>
              <a:t>E</a:t>
            </a:r>
          </a:p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GB" dirty="0">
                <a:latin typeface="Arial" charset="0"/>
              </a:rPr>
              <a:t>Latent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571752" y="914400"/>
            <a:ext cx="440531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-4169" y="238"/>
            <a:ext cx="9144000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/>
            </a:pPr>
            <a:r>
              <a:rPr lang="en-GB" sz="2400" b="1" dirty="0">
                <a:solidFill>
                  <a:schemeClr val="bg1"/>
                </a:solidFill>
              </a:rPr>
              <a:t>Incorporating economic outcomes into dynamic models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743200" y="905850"/>
            <a:ext cx="0" cy="91440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  <a:stCxn id="10" idx="2"/>
          </p:cNvCxnSpPr>
          <p:nvPr/>
        </p:nvCxnSpPr>
        <p:spPr>
          <a:xfrm flipH="1">
            <a:off x="5486400" y="1413480"/>
            <a:ext cx="0" cy="432000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2743200" y="1820250"/>
            <a:ext cx="2743200" cy="10716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Box 2"/>
          <p:cNvSpPr txBox="1">
            <a:spLocks noChangeArrowheads="1"/>
          </p:cNvSpPr>
          <p:nvPr/>
        </p:nvSpPr>
        <p:spPr bwMode="auto">
          <a:xfrm>
            <a:off x="-11573" y="4848372"/>
            <a:ext cx="68133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Calibri" pitchFamily="34" charset="0"/>
              </a:rPr>
              <a:t>Jit and Brisson. </a:t>
            </a:r>
            <a:r>
              <a:rPr lang="en-GB" sz="1200" i="1" dirty="0">
                <a:solidFill>
                  <a:srgbClr val="000000"/>
                </a:solidFill>
                <a:latin typeface="Calibri" pitchFamily="34" charset="0"/>
              </a:rPr>
              <a:t>Pharmacoeconomics </a:t>
            </a:r>
            <a:r>
              <a:rPr lang="en-GB" sz="1200" dirty="0">
                <a:solidFill>
                  <a:srgbClr val="000000"/>
                </a:solidFill>
                <a:latin typeface="Calibri" pitchFamily="34" charset="0"/>
              </a:rPr>
              <a:t>2011; 29:371.</a:t>
            </a:r>
          </a:p>
        </p:txBody>
      </p:sp>
      <p:pic>
        <p:nvPicPr>
          <p:cNvPr id="5222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39" y="681038"/>
            <a:ext cx="4446985" cy="4411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-1" y="0"/>
            <a:ext cx="9144000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/>
            </a:pPr>
            <a:r>
              <a:rPr lang="en-GB" sz="2400" b="1" dirty="0">
                <a:solidFill>
                  <a:schemeClr val="bg1"/>
                </a:solidFill>
              </a:rPr>
              <a:t>Static or dynamic?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57" y="0"/>
            <a:ext cx="9144000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bg1"/>
                </a:solidFill>
              </a:rPr>
              <a:t>Economics of universal health coverage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9188"/>
          <a:stretch/>
        </p:blipFill>
        <p:spPr>
          <a:xfrm>
            <a:off x="2699792" y="498703"/>
            <a:ext cx="6264696" cy="4288951"/>
          </a:xfrm>
          <a:prstGeom prst="rect">
            <a:avLst/>
          </a:prstGeom>
        </p:spPr>
      </p:pic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26220" y="4764263"/>
            <a:ext cx="9010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alibri" pitchFamily="34" charset="0"/>
              </a:rPr>
              <a:t>World health report 2010. Health systems financing: the path to universal health coverage.</a:t>
            </a:r>
            <a:endParaRPr lang="en-GB" baseline="300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ABFDBB-0746-4101-98DC-EDD388A3D2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26" t="5400" r="5869"/>
          <a:stretch/>
        </p:blipFill>
        <p:spPr>
          <a:xfrm>
            <a:off x="64416" y="810358"/>
            <a:ext cx="2635375" cy="3792004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3228533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3A37DB-DC69-4BDF-B025-56EDA4DBE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70" y="465517"/>
            <a:ext cx="5886654" cy="4353614"/>
          </a:xfrm>
          <a:prstGeom prst="rect">
            <a:avLst/>
          </a:prstGeom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B3859527-6D21-40CB-B6A6-463C19B6B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0"/>
            <a:ext cx="9144000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/>
            </a:pPr>
            <a:r>
              <a:rPr lang="en-GB" sz="2400" b="1" dirty="0">
                <a:solidFill>
                  <a:schemeClr val="bg1"/>
                </a:solidFill>
              </a:rPr>
              <a:t>Equity: vaccine impact by income quintile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11E21F-0D5F-4834-8CC0-83341F3BD911}"/>
              </a:ext>
            </a:extLst>
          </p:cNvPr>
          <p:cNvSpPr txBox="1"/>
          <p:nvPr/>
        </p:nvSpPr>
        <p:spPr>
          <a:xfrm>
            <a:off x="-11573" y="4910144"/>
            <a:ext cx="59468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rgbClr val="000000"/>
                </a:solidFill>
              </a:rPr>
              <a:t>Chang et al. Health Affairs 2018; 37:2.</a:t>
            </a:r>
          </a:p>
        </p:txBody>
      </p:sp>
    </p:spTree>
    <p:extLst>
      <p:ext uri="{BB962C8B-B14F-4D97-AF65-F5344CB8AC3E}">
        <p14:creationId xmlns:p14="http://schemas.microsoft.com/office/powerpoint/2010/main" val="31892799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Box 5"/>
          <p:cNvSpPr txBox="1">
            <a:spLocks noChangeArrowheads="1"/>
          </p:cNvSpPr>
          <p:nvPr/>
        </p:nvSpPr>
        <p:spPr bwMode="auto">
          <a:xfrm>
            <a:off x="450918" y="627534"/>
            <a:ext cx="8250477" cy="451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50"/>
              </a:spcBef>
              <a:buFontTx/>
              <a:buAutoNum type="arabicPeriod"/>
            </a:pPr>
            <a:r>
              <a:rPr lang="en-GB" sz="2400" dirty="0">
                <a:solidFill>
                  <a:srgbClr val="000000"/>
                </a:solidFill>
              </a:rPr>
              <a:t>Health economic evaluation is used to ensure that resource allocation decisions are made on explicit, evidence-based and needs-based criteria.</a:t>
            </a:r>
          </a:p>
          <a:p>
            <a:pPr marL="342900" indent="-342900">
              <a:spcBef>
                <a:spcPts val="1350"/>
              </a:spcBef>
              <a:buFontTx/>
              <a:buAutoNum type="arabicPeriod"/>
            </a:pPr>
            <a:r>
              <a:rPr lang="en-GB" sz="2400" dirty="0">
                <a:solidFill>
                  <a:srgbClr val="000000"/>
                </a:solidFill>
              </a:rPr>
              <a:t>Economic evaluation of infectious disease interventions is a specialised field which requires analysts familiar with both health economics as well as the special epidemiological features of vaccine-preventable diseases.</a:t>
            </a:r>
          </a:p>
          <a:p>
            <a:pPr marL="342900" indent="-342900">
              <a:spcBef>
                <a:spcPts val="1350"/>
              </a:spcBef>
              <a:buFontTx/>
              <a:buAutoNum type="arabicPeriod"/>
            </a:pPr>
            <a:r>
              <a:rPr lang="en-GB" sz="2400" dirty="0">
                <a:solidFill>
                  <a:srgbClr val="000000"/>
                </a:solidFill>
              </a:rPr>
              <a:t>It is important to understand the assumptions and limitations behind different types of economic models as these can have a large impact on model results.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-565" y="0"/>
            <a:ext cx="9144000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/>
            </a:pPr>
            <a:r>
              <a:rPr lang="en-GB" sz="2400" b="1" dirty="0">
                <a:solidFill>
                  <a:schemeClr val="bg1"/>
                </a:solidFill>
              </a:rPr>
              <a:t>Key messages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5">
            <a:extLst>
              <a:ext uri="{FF2B5EF4-FFF2-40B4-BE49-F238E27FC236}">
                <a16:creationId xmlns:a16="http://schemas.microsoft.com/office/drawing/2014/main" id="{AA440C34-0453-4EB5-AFA9-5FDB58FC2F1E}"/>
              </a:ext>
            </a:extLst>
          </p:cNvPr>
          <p:cNvGrpSpPr>
            <a:grpSpLocks/>
          </p:cNvGrpSpPr>
          <p:nvPr/>
        </p:nvGrpSpPr>
        <p:grpSpPr bwMode="auto">
          <a:xfrm>
            <a:off x="467543" y="2011658"/>
            <a:ext cx="2511029" cy="2106216"/>
            <a:chOff x="467544" y="1685568"/>
            <a:chExt cx="3199997" cy="2679536"/>
          </a:xfrm>
        </p:grpSpPr>
        <p:pic>
          <p:nvPicPr>
            <p:cNvPr id="23" name="Picture 2" descr="C:\Users\Mark\Dropbox\work me\complete\useful misc stuff\clipart and news\balance scales.gif">
              <a:extLst>
                <a:ext uri="{FF2B5EF4-FFF2-40B4-BE49-F238E27FC236}">
                  <a16:creationId xmlns:a16="http://schemas.microsoft.com/office/drawing/2014/main" id="{ABA9BA1B-7C0F-47F8-974A-95024D298D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685568"/>
              <a:ext cx="3199997" cy="23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C19853E-0E99-4D9B-A02F-B4642BDB4E3C}"/>
                </a:ext>
              </a:extLst>
            </p:cNvPr>
            <p:cNvSpPr/>
            <p:nvPr/>
          </p:nvSpPr>
          <p:spPr>
            <a:xfrm>
              <a:off x="555548" y="2492913"/>
              <a:ext cx="934660" cy="5755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1050" dirty="0">
                  <a:solidFill>
                    <a:prstClr val="white"/>
                  </a:solidFill>
                </a:rPr>
                <a:t>Influenza vaccine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75BD5BD-B0C6-4C2E-B318-86CBF2AB328D}"/>
                </a:ext>
              </a:extLst>
            </p:cNvPr>
            <p:cNvSpPr/>
            <p:nvPr/>
          </p:nvSpPr>
          <p:spPr>
            <a:xfrm>
              <a:off x="2684327" y="2909460"/>
              <a:ext cx="936177" cy="5755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1050" dirty="0">
                  <a:solidFill>
                    <a:prstClr val="white"/>
                  </a:solidFill>
                </a:rPr>
                <a:t>HPV vaccine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EA76D9F-0506-43B9-86EA-01659DE268C3}"/>
                </a:ext>
              </a:extLst>
            </p:cNvPr>
            <p:cNvSpPr/>
            <p:nvPr/>
          </p:nvSpPr>
          <p:spPr>
            <a:xfrm>
              <a:off x="1156401" y="4004601"/>
              <a:ext cx="1837457" cy="360503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1050" dirty="0">
                  <a:solidFill>
                    <a:prstClr val="white"/>
                  </a:solidFill>
                </a:rPr>
                <a:t>Immunisation budget</a:t>
              </a:r>
            </a:p>
          </p:txBody>
        </p:sp>
      </p:grpSp>
      <p:grpSp>
        <p:nvGrpSpPr>
          <p:cNvPr id="32" name="Group 26">
            <a:extLst>
              <a:ext uri="{FF2B5EF4-FFF2-40B4-BE49-F238E27FC236}">
                <a16:creationId xmlns:a16="http://schemas.microsoft.com/office/drawing/2014/main" id="{F74AC3C2-18E2-4FCD-B4F0-35D1C9F3138A}"/>
              </a:ext>
            </a:extLst>
          </p:cNvPr>
          <p:cNvGrpSpPr>
            <a:grpSpLocks/>
          </p:cNvGrpSpPr>
          <p:nvPr/>
        </p:nvGrpSpPr>
        <p:grpSpPr bwMode="auto">
          <a:xfrm>
            <a:off x="3419871" y="2032994"/>
            <a:ext cx="2511029" cy="2106216"/>
            <a:chOff x="467544" y="1685568"/>
            <a:chExt cx="3199997" cy="2679536"/>
          </a:xfrm>
        </p:grpSpPr>
        <p:pic>
          <p:nvPicPr>
            <p:cNvPr id="37" name="Picture 2" descr="C:\Users\Mark\Dropbox\work me\complete\useful misc stuff\clipart and news\balance scales.gif">
              <a:extLst>
                <a:ext uri="{FF2B5EF4-FFF2-40B4-BE49-F238E27FC236}">
                  <a16:creationId xmlns:a16="http://schemas.microsoft.com/office/drawing/2014/main" id="{F6B82B9B-B08E-4396-A068-6486F85D59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685568"/>
              <a:ext cx="3199997" cy="23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2A6D0C4-B83D-48C0-80EE-D4470E3CC0E8}"/>
                </a:ext>
              </a:extLst>
            </p:cNvPr>
            <p:cNvSpPr/>
            <p:nvPr/>
          </p:nvSpPr>
          <p:spPr>
            <a:xfrm>
              <a:off x="555548" y="2492913"/>
              <a:ext cx="934660" cy="5755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1050" dirty="0">
                  <a:solidFill>
                    <a:prstClr val="white"/>
                  </a:solidFill>
                </a:rPr>
                <a:t>Influenza vaccine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C1EB2E4-01CA-4EF7-A63F-5E8962721B85}"/>
                </a:ext>
              </a:extLst>
            </p:cNvPr>
            <p:cNvSpPr/>
            <p:nvPr/>
          </p:nvSpPr>
          <p:spPr>
            <a:xfrm>
              <a:off x="2684327" y="2909460"/>
              <a:ext cx="936177" cy="5755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1050" dirty="0">
                  <a:solidFill>
                    <a:prstClr val="white"/>
                  </a:solidFill>
                </a:rPr>
                <a:t>New school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BF819FA-578A-4E55-98AB-3D50B4E9F58C}"/>
                </a:ext>
              </a:extLst>
            </p:cNvPr>
            <p:cNvSpPr/>
            <p:nvPr/>
          </p:nvSpPr>
          <p:spPr>
            <a:xfrm>
              <a:off x="1156401" y="4004601"/>
              <a:ext cx="1837457" cy="360503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sz="1050" dirty="0">
                  <a:solidFill>
                    <a:prstClr val="white"/>
                  </a:solidFill>
                </a:rPr>
                <a:t>Public sector budget</a:t>
              </a:r>
            </a:p>
          </p:txBody>
        </p:sp>
      </p:grpSp>
      <p:sp>
        <p:nvSpPr>
          <p:cNvPr id="41" name="TextBox 14">
            <a:extLst>
              <a:ext uri="{FF2B5EF4-FFF2-40B4-BE49-F238E27FC236}">
                <a16:creationId xmlns:a16="http://schemas.microsoft.com/office/drawing/2014/main" id="{8775EBBD-43AA-4549-AAAC-EEC6679DF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4260155"/>
            <a:ext cx="60486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i="1" dirty="0">
                <a:solidFill>
                  <a:srgbClr val="000000"/>
                </a:solidFill>
              </a:rPr>
              <a:t>Choices like this are being made all the time.</a:t>
            </a:r>
          </a:p>
          <a:p>
            <a:pPr algn="ctr">
              <a:defRPr/>
            </a:pPr>
            <a:r>
              <a:rPr lang="en-GB" i="1" dirty="0">
                <a:solidFill>
                  <a:srgbClr val="000000"/>
                </a:solidFill>
              </a:rPr>
              <a:t>Health economics helps to make the trade-offs explicit.</a:t>
            </a:r>
          </a:p>
        </p:txBody>
      </p:sp>
      <p:sp>
        <p:nvSpPr>
          <p:cNvPr id="42" name="Rectangle 21">
            <a:extLst>
              <a:ext uri="{FF2B5EF4-FFF2-40B4-BE49-F238E27FC236}">
                <a16:creationId xmlns:a16="http://schemas.microsoft.com/office/drawing/2014/main" id="{9222988A-2D8F-45A1-893B-12E8AA9CB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01" y="507325"/>
            <a:ext cx="884867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</a:pPr>
            <a:r>
              <a:rPr lang="en-GB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Opportunity cost</a:t>
            </a:r>
            <a:endParaRPr lang="en-GB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 defTabSz="336947" eaLnBrk="1" hangingPunct="1">
              <a:buClr>
                <a:srgbClr val="000000"/>
              </a:buClr>
              <a:buSzPct val="100000"/>
            </a:pP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The cost of a choice is measured in terms of the value of best alternative foregone.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66FF54F-EC49-4267-8082-3D5E22AD02A4}"/>
              </a:ext>
            </a:extLst>
          </p:cNvPr>
          <p:cNvSpPr txBox="1"/>
          <p:nvPr/>
        </p:nvSpPr>
        <p:spPr>
          <a:xfrm>
            <a:off x="-1" y="2976"/>
            <a:ext cx="9144000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bg1"/>
                </a:solidFill>
              </a:rPr>
              <a:t>Why does economics matter?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8E7A5E-C06B-408A-A152-E5F475C3CEC3}"/>
              </a:ext>
            </a:extLst>
          </p:cNvPr>
          <p:cNvSpPr/>
          <p:nvPr/>
        </p:nvSpPr>
        <p:spPr>
          <a:xfrm>
            <a:off x="6300192" y="2629237"/>
            <a:ext cx="267493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</a:rPr>
              <a:t>“Every pound can only be spent once. If we spend it unwisely, on costs that cannot be justified, then we risk harming other people whose care will be adversely affected.”</a:t>
            </a:r>
          </a:p>
          <a:p>
            <a:endParaRPr lang="en-GB" sz="1400" dirty="0">
              <a:solidFill>
                <a:srgbClr val="000000"/>
              </a:solidFill>
            </a:endParaRPr>
          </a:p>
          <a:p>
            <a:pPr algn="r"/>
            <a:r>
              <a:rPr lang="en-GB" sz="1400" dirty="0">
                <a:solidFill>
                  <a:srgbClr val="000000"/>
                </a:solidFill>
              </a:rPr>
              <a:t>David Haslam</a:t>
            </a:r>
          </a:p>
          <a:p>
            <a:pPr algn="r"/>
            <a:r>
              <a:rPr lang="en-GB" sz="1400" dirty="0">
                <a:solidFill>
                  <a:srgbClr val="000000"/>
                </a:solidFill>
              </a:rPr>
              <a:t>Chair of NICE</a:t>
            </a:r>
          </a:p>
          <a:p>
            <a:pPr algn="r"/>
            <a:r>
              <a:rPr lang="en-GB" sz="1400" dirty="0">
                <a:solidFill>
                  <a:srgbClr val="000000"/>
                </a:solidFill>
              </a:rPr>
              <a:t>World Health Assembly, 2014</a:t>
            </a:r>
          </a:p>
        </p:txBody>
      </p:sp>
      <p:pic>
        <p:nvPicPr>
          <p:cNvPr id="16" name="Picture 15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EF0A3055-B951-4DD6-9852-0BF4678DF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062" y="1435515"/>
            <a:ext cx="1369198" cy="120033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TextBox 7"/>
          <p:cNvSpPr txBox="1">
            <a:spLocks noChangeArrowheads="1"/>
          </p:cNvSpPr>
          <p:nvPr/>
        </p:nvSpPr>
        <p:spPr bwMode="auto">
          <a:xfrm>
            <a:off x="199832" y="513998"/>
            <a:ext cx="871296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1600" u="sng" dirty="0">
                <a:solidFill>
                  <a:srgbClr val="000000"/>
                </a:solidFill>
              </a:rPr>
              <a:t>General text on economic evaluation:</a:t>
            </a:r>
          </a:p>
          <a:p>
            <a:endParaRPr lang="en-GB" sz="1600" dirty="0">
              <a:solidFill>
                <a:srgbClr val="000000"/>
              </a:solidFill>
            </a:endParaRPr>
          </a:p>
          <a:p>
            <a:r>
              <a:rPr lang="en-GB" sz="1600" dirty="0">
                <a:solidFill>
                  <a:srgbClr val="000000"/>
                </a:solidFill>
              </a:rPr>
              <a:t>Drummond MF, </a:t>
            </a:r>
            <a:r>
              <a:rPr lang="en-GB" sz="1600" dirty="0" err="1">
                <a:solidFill>
                  <a:srgbClr val="000000"/>
                </a:solidFill>
              </a:rPr>
              <a:t>Sculpher</a:t>
            </a:r>
            <a:r>
              <a:rPr lang="en-GB" sz="1600" dirty="0">
                <a:solidFill>
                  <a:srgbClr val="000000"/>
                </a:solidFill>
              </a:rPr>
              <a:t> MJ, Claxton K, Stoddard DL, Torrance GW. (2015). Methods for the economic evaluation of health care programmes. 4th edition. OUP.</a:t>
            </a:r>
          </a:p>
          <a:p>
            <a:endParaRPr lang="en-GB" sz="1600" dirty="0">
              <a:solidFill>
                <a:srgbClr val="000000"/>
              </a:solidFill>
            </a:endParaRPr>
          </a:p>
          <a:p>
            <a:r>
              <a:rPr lang="en-GB" sz="1600" u="sng" dirty="0">
                <a:solidFill>
                  <a:srgbClr val="000000"/>
                </a:solidFill>
              </a:rPr>
              <a:t>Economic evaluations of infectious disease interventions:</a:t>
            </a:r>
          </a:p>
          <a:p>
            <a:endParaRPr lang="en-GB" sz="1600" dirty="0">
              <a:solidFill>
                <a:srgbClr val="000000"/>
              </a:solidFill>
            </a:endParaRPr>
          </a:p>
          <a:p>
            <a:r>
              <a:rPr lang="en-GB" sz="1600" dirty="0" err="1">
                <a:solidFill>
                  <a:srgbClr val="000000"/>
                </a:solidFill>
              </a:rPr>
              <a:t>Beutels</a:t>
            </a:r>
            <a:r>
              <a:rPr lang="en-GB" sz="1600" dirty="0">
                <a:solidFill>
                  <a:srgbClr val="000000"/>
                </a:solidFill>
              </a:rPr>
              <a:t> P, </a:t>
            </a:r>
            <a:r>
              <a:rPr lang="en-GB" sz="1600" dirty="0" err="1">
                <a:solidFill>
                  <a:srgbClr val="000000"/>
                </a:solidFill>
              </a:rPr>
              <a:t>Scuffham</a:t>
            </a:r>
            <a:r>
              <a:rPr lang="en-GB" sz="1600" dirty="0">
                <a:solidFill>
                  <a:srgbClr val="000000"/>
                </a:solidFill>
              </a:rPr>
              <a:t> PA, </a:t>
            </a:r>
            <a:r>
              <a:rPr lang="en-GB" sz="1600" dirty="0" err="1">
                <a:solidFill>
                  <a:srgbClr val="000000"/>
                </a:solidFill>
              </a:rPr>
              <a:t>MacIntyre</a:t>
            </a:r>
            <a:r>
              <a:rPr lang="en-GB" sz="1600" dirty="0">
                <a:solidFill>
                  <a:srgbClr val="000000"/>
                </a:solidFill>
              </a:rPr>
              <a:t> CR. Funding of drugs: do vaccines warrant a different approach? Lancet Infect Dis 2008; 8:727.</a:t>
            </a:r>
          </a:p>
          <a:p>
            <a:endParaRPr lang="en-GB" sz="1600" dirty="0">
              <a:solidFill>
                <a:srgbClr val="000000"/>
              </a:solidFill>
            </a:endParaRPr>
          </a:p>
          <a:p>
            <a:r>
              <a:rPr lang="en-GB" sz="1600" dirty="0" err="1">
                <a:solidFill>
                  <a:srgbClr val="000000"/>
                </a:solidFill>
              </a:rPr>
              <a:t>Brisson</a:t>
            </a:r>
            <a:r>
              <a:rPr lang="en-GB" sz="1600" dirty="0">
                <a:solidFill>
                  <a:srgbClr val="000000"/>
                </a:solidFill>
              </a:rPr>
              <a:t> M, Edmunds WJ. Economic evaluation of vaccination programs: the impact of herd immunity. Med </a:t>
            </a:r>
            <a:r>
              <a:rPr lang="en-GB" sz="1600" dirty="0" err="1">
                <a:solidFill>
                  <a:srgbClr val="000000"/>
                </a:solidFill>
              </a:rPr>
              <a:t>Decis</a:t>
            </a:r>
            <a:r>
              <a:rPr lang="en-GB" sz="1600" dirty="0">
                <a:solidFill>
                  <a:srgbClr val="000000"/>
                </a:solidFill>
              </a:rPr>
              <a:t> Making. 2003 Jan-Feb;23(1):76-82.</a:t>
            </a:r>
          </a:p>
          <a:p>
            <a:endParaRPr lang="en-GB" sz="1600" dirty="0">
              <a:solidFill>
                <a:srgbClr val="000000"/>
              </a:solidFill>
            </a:endParaRPr>
          </a:p>
          <a:p>
            <a:r>
              <a:rPr lang="en-GB" sz="1600" dirty="0" err="1">
                <a:solidFill>
                  <a:srgbClr val="000000"/>
                </a:solidFill>
              </a:rPr>
              <a:t>Jit</a:t>
            </a:r>
            <a:r>
              <a:rPr lang="en-GB" sz="1600" dirty="0">
                <a:solidFill>
                  <a:srgbClr val="000000"/>
                </a:solidFill>
              </a:rPr>
              <a:t> M, </a:t>
            </a:r>
            <a:r>
              <a:rPr lang="en-GB" sz="1600" dirty="0" err="1">
                <a:solidFill>
                  <a:srgbClr val="000000"/>
                </a:solidFill>
              </a:rPr>
              <a:t>Brisson</a:t>
            </a:r>
            <a:r>
              <a:rPr lang="en-GB" sz="1600" dirty="0">
                <a:solidFill>
                  <a:srgbClr val="000000"/>
                </a:solidFill>
              </a:rPr>
              <a:t> M. Modelling the Epidemiology of Infectious Diseases for Decision Analysis: A Primer. </a:t>
            </a:r>
            <a:r>
              <a:rPr lang="en-GB" sz="1600" dirty="0" err="1">
                <a:solidFill>
                  <a:srgbClr val="000000"/>
                </a:solidFill>
              </a:rPr>
              <a:t>Pharmacoeconomics</a:t>
            </a:r>
            <a:r>
              <a:rPr lang="en-GB" sz="1600" dirty="0">
                <a:solidFill>
                  <a:srgbClr val="000000"/>
                </a:solidFill>
              </a:rPr>
              <a:t> 2011; 29:371.</a:t>
            </a:r>
          </a:p>
          <a:p>
            <a:endParaRPr lang="en-GB" sz="1600" dirty="0">
              <a:solidFill>
                <a:srgbClr val="000000"/>
              </a:solidFill>
            </a:endParaRPr>
          </a:p>
          <a:p>
            <a:r>
              <a:rPr lang="en-GB" sz="1600" dirty="0" err="1">
                <a:solidFill>
                  <a:srgbClr val="000000"/>
                </a:solidFill>
              </a:rPr>
              <a:t>Jit</a:t>
            </a:r>
            <a:r>
              <a:rPr lang="en-GB" sz="1600" dirty="0">
                <a:solidFill>
                  <a:srgbClr val="000000"/>
                </a:solidFill>
              </a:rPr>
              <a:t> M, White PG. Chapter 17: Economic analysis of interventions against infectious diseases. In: Oxford Specialist Handbook of Infectious Disease Epidemiology. OUP: Oxford, 2015.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44" y="0"/>
            <a:ext cx="9144000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/>
            </a:pPr>
            <a:r>
              <a:rPr lang="en-GB" sz="2400" b="1" dirty="0">
                <a:solidFill>
                  <a:schemeClr val="bg1"/>
                </a:solidFill>
              </a:rPr>
              <a:t>Further reading</a:t>
            </a:r>
          </a:p>
        </p:txBody>
      </p:sp>
    </p:spTree>
    <p:extLst>
      <p:ext uri="{BB962C8B-B14F-4D97-AF65-F5344CB8AC3E}">
        <p14:creationId xmlns:p14="http://schemas.microsoft.com/office/powerpoint/2010/main" val="3293164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A78BAE-0DC4-403E-8B5C-1F68F11C2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461665"/>
            <a:ext cx="3757983" cy="463601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EFC40F-C60D-44FA-8292-16D40A160AF2}"/>
              </a:ext>
            </a:extLst>
          </p:cNvPr>
          <p:cNvSpPr/>
          <p:nvPr/>
        </p:nvSpPr>
        <p:spPr>
          <a:xfrm>
            <a:off x="5052" y="483518"/>
            <a:ext cx="62951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i="1" dirty="0">
                <a:solidFill>
                  <a:srgbClr val="000000"/>
                </a:solidFill>
                <a:latin typeface="Calibri" pitchFamily="34" charset="0"/>
              </a:rPr>
              <a:t>Rationing</a:t>
            </a:r>
            <a:r>
              <a:rPr lang="en-GB" dirty="0">
                <a:solidFill>
                  <a:srgbClr val="000000"/>
                </a:solidFill>
                <a:latin typeface="Calibri" pitchFamily="34" charset="0"/>
              </a:rPr>
              <a:t> (or </a:t>
            </a:r>
            <a:r>
              <a:rPr lang="en-GB" b="1" dirty="0">
                <a:solidFill>
                  <a:srgbClr val="000000"/>
                </a:solidFill>
                <a:latin typeface="Calibri" pitchFamily="34" charset="0"/>
              </a:rPr>
              <a:t>“priority setting”</a:t>
            </a:r>
            <a:r>
              <a:rPr lang="en-GB" dirty="0">
                <a:solidFill>
                  <a:srgbClr val="000000"/>
                </a:solidFill>
                <a:latin typeface="Calibri" pitchFamily="34" charset="0"/>
              </a:rPr>
              <a:t>) is the mechanism we use to allocate scarce resources. Some ways to ration: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b="1" i="1" dirty="0">
              <a:solidFill>
                <a:srgbClr val="000000"/>
              </a:solidFill>
              <a:latin typeface="Calibri" pitchFamily="34" charset="0"/>
            </a:endParaRPr>
          </a:p>
          <a:p>
            <a:pPr marL="407194" indent="-407194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GB" b="1" i="1" dirty="0">
                <a:solidFill>
                  <a:srgbClr val="000000"/>
                </a:solidFill>
                <a:latin typeface="Calibri" pitchFamily="34" charset="0"/>
              </a:rPr>
              <a:t>Implicit</a:t>
            </a:r>
            <a:r>
              <a:rPr lang="en-GB" i="1" dirty="0">
                <a:solidFill>
                  <a:srgbClr val="000000"/>
                </a:solidFill>
                <a:latin typeface="Calibri" pitchFamily="34" charset="0"/>
              </a:rPr>
              <a:t> – </a:t>
            </a:r>
            <a:r>
              <a:rPr lang="en-GB" dirty="0">
                <a:solidFill>
                  <a:srgbClr val="000000"/>
                </a:solidFill>
                <a:latin typeface="Calibri" pitchFamily="34" charset="0"/>
              </a:rPr>
              <a:t>Allocation limited by supply, but criteria by which decisions are made not explicit (</a:t>
            </a:r>
            <a:r>
              <a:rPr lang="en-GB" dirty="0" err="1">
                <a:solidFill>
                  <a:srgbClr val="000000"/>
                </a:solidFill>
                <a:latin typeface="Calibri" pitchFamily="34" charset="0"/>
              </a:rPr>
              <a:t>eg.</a:t>
            </a:r>
            <a:r>
              <a:rPr lang="en-GB" dirty="0">
                <a:solidFill>
                  <a:srgbClr val="000000"/>
                </a:solidFill>
                <a:latin typeface="Calibri" pitchFamily="34" charset="0"/>
              </a:rPr>
              <a:t> “postcode lottery”).</a:t>
            </a:r>
          </a:p>
          <a:p>
            <a:pPr marL="407194" indent="-407194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GB" dirty="0">
              <a:solidFill>
                <a:srgbClr val="000000"/>
              </a:solidFill>
              <a:latin typeface="Calibri" pitchFamily="34" charset="0"/>
            </a:endParaRPr>
          </a:p>
          <a:p>
            <a:pPr marL="407194" indent="-407194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GB" b="1" i="1" dirty="0">
                <a:solidFill>
                  <a:srgbClr val="000000"/>
                </a:solidFill>
                <a:latin typeface="Calibri" pitchFamily="34" charset="0"/>
              </a:rPr>
              <a:t>Price </a:t>
            </a:r>
            <a:r>
              <a:rPr lang="en-GB" dirty="0">
                <a:solidFill>
                  <a:srgbClr val="000000"/>
                </a:solidFill>
                <a:latin typeface="Calibri" pitchFamily="34" charset="0"/>
              </a:rPr>
              <a:t>– Willingness (and ability) to pay determines allocation (</a:t>
            </a:r>
            <a:r>
              <a:rPr lang="en-GB" dirty="0" err="1">
                <a:solidFill>
                  <a:srgbClr val="000000"/>
                </a:solidFill>
                <a:latin typeface="Calibri" pitchFamily="34" charset="0"/>
              </a:rPr>
              <a:t>eg</a:t>
            </a:r>
            <a:r>
              <a:rPr lang="en-GB" dirty="0">
                <a:solidFill>
                  <a:srgbClr val="000000"/>
                </a:solidFill>
                <a:latin typeface="Calibri" pitchFamily="34" charset="0"/>
              </a:rPr>
              <a:t>. auctioning, free market).</a:t>
            </a:r>
            <a:endParaRPr lang="en-GB" b="1" i="1" dirty="0">
              <a:solidFill>
                <a:srgbClr val="000000"/>
              </a:solidFill>
              <a:latin typeface="Calibri" pitchFamily="34" charset="0"/>
            </a:endParaRPr>
          </a:p>
          <a:p>
            <a:pPr marL="407194" indent="-407194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GB" b="1" i="1" dirty="0">
              <a:solidFill>
                <a:srgbClr val="000000"/>
              </a:solidFill>
              <a:latin typeface="Calibri" pitchFamily="34" charset="0"/>
            </a:endParaRPr>
          </a:p>
          <a:p>
            <a:pPr marL="407194" indent="-407194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GB" b="1" i="1" dirty="0">
                <a:solidFill>
                  <a:srgbClr val="000000"/>
                </a:solidFill>
                <a:latin typeface="Calibri" pitchFamily="34" charset="0"/>
              </a:rPr>
              <a:t>Waiting lists</a:t>
            </a:r>
            <a:r>
              <a:rPr lang="en-GB" dirty="0">
                <a:solidFill>
                  <a:srgbClr val="000000"/>
                </a:solidFill>
                <a:latin typeface="Calibri" pitchFamily="34" charset="0"/>
              </a:rPr>
              <a:t> – Willingness (and ability) to wait determines allocation.</a:t>
            </a:r>
            <a:endParaRPr lang="en-GB" i="1" dirty="0">
              <a:solidFill>
                <a:srgbClr val="000000"/>
              </a:solidFill>
              <a:latin typeface="Calibri" pitchFamily="34" charset="0"/>
            </a:endParaRPr>
          </a:p>
          <a:p>
            <a:pPr marL="407194" indent="-407194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GB" b="1" i="1" dirty="0">
              <a:solidFill>
                <a:srgbClr val="000000"/>
              </a:solidFill>
              <a:latin typeface="Calibri" pitchFamily="34" charset="0"/>
            </a:endParaRPr>
          </a:p>
          <a:p>
            <a:pPr marL="407194" indent="-407194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GB" b="1" i="1" dirty="0">
                <a:solidFill>
                  <a:srgbClr val="000000"/>
                </a:solidFill>
                <a:latin typeface="Calibri" pitchFamily="34" charset="0"/>
              </a:rPr>
              <a:t>Needs</a:t>
            </a:r>
            <a:r>
              <a:rPr lang="en-GB" i="1" dirty="0">
                <a:solidFill>
                  <a:srgbClr val="000000"/>
                </a:solidFill>
                <a:latin typeface="Calibri" pitchFamily="34" charset="0"/>
              </a:rPr>
              <a:t> – </a:t>
            </a:r>
            <a:r>
              <a:rPr lang="en-GB" dirty="0">
                <a:solidFill>
                  <a:srgbClr val="000000"/>
                </a:solidFill>
                <a:latin typeface="Calibri" pitchFamily="34" charset="0"/>
              </a:rPr>
              <a:t>Evaluation of needs (based on explicit criteria such as maximising health or ensuring equity of health gains) determines allocation. E.g. NHS Constitution (2015): “most effective, fair and sustainable use of finite resources”.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1C9F6B-B36D-4F9A-8BB6-52EF9FC81EDB}"/>
              </a:ext>
            </a:extLst>
          </p:cNvPr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bg1"/>
                </a:solidFill>
              </a:rPr>
              <a:t>Rationing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43000" y="500050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GB" b="1" i="1" dirty="0">
                <a:solidFill>
                  <a:srgbClr val="000000"/>
                </a:solidFill>
                <a:latin typeface="Calibri" pitchFamily="34" charset="0"/>
              </a:rPr>
              <a:t>Externalities </a:t>
            </a:r>
            <a:r>
              <a:rPr lang="en-GB" i="1" dirty="0">
                <a:solidFill>
                  <a:srgbClr val="000000"/>
                </a:solidFill>
                <a:latin typeface="Calibri" pitchFamily="34" charset="0"/>
              </a:rPr>
              <a:t>are c</a:t>
            </a:r>
            <a:r>
              <a:rPr lang="en-GB" dirty="0">
                <a:solidFill>
                  <a:srgbClr val="000000"/>
                </a:solidFill>
                <a:latin typeface="Calibri" pitchFamily="34" charset="0"/>
              </a:rPr>
              <a:t>osts and benefits borne by someone other than the person producing or consuming something.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339296668"/>
              </p:ext>
            </p:extLst>
          </p:nvPr>
        </p:nvGraphicFramePr>
        <p:xfrm>
          <a:off x="323528" y="3303445"/>
          <a:ext cx="8568952" cy="1732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000707" y="1113839"/>
            <a:ext cx="5129293" cy="2109869"/>
            <a:chOff x="1143607" y="1439072"/>
            <a:chExt cx="6839057" cy="2813159"/>
          </a:xfrm>
        </p:grpSpPr>
        <p:grpSp>
          <p:nvGrpSpPr>
            <p:cNvPr id="2" name="Group 5"/>
            <p:cNvGrpSpPr/>
            <p:nvPr/>
          </p:nvGrpSpPr>
          <p:grpSpPr>
            <a:xfrm>
              <a:off x="1143607" y="1439072"/>
              <a:ext cx="6839057" cy="2561432"/>
              <a:chOff x="31743" y="651544"/>
              <a:chExt cx="6839057" cy="2561432"/>
            </a:xfrm>
          </p:grpSpPr>
          <p:pic>
            <p:nvPicPr>
              <p:cNvPr id="54273" name="Picture 1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1743" y="1052976"/>
                <a:ext cx="6839057" cy="216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4274" name="Picture 2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50735" y="651544"/>
                <a:ext cx="6760000" cy="36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3" name="Rectangle 1"/>
            <p:cNvSpPr>
              <a:spLocks noChangeArrowheads="1"/>
            </p:cNvSpPr>
            <p:nvPr/>
          </p:nvSpPr>
          <p:spPr bwMode="auto">
            <a:xfrm>
              <a:off x="1205310" y="3944455"/>
              <a:ext cx="6767664" cy="307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68580" tIns="34290" rIns="68580" bIns="3429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>
                  <a:solidFill>
                    <a:srgbClr val="000000"/>
                  </a:solidFill>
                </a:rPr>
                <a:t>© Brian Crane, dist. by The Washington Post Writers Group - All Rights Reserved. 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5F229F8-8910-4D8A-94C1-D8CA1C5D98C1}"/>
              </a:ext>
            </a:extLst>
          </p:cNvPr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bg1"/>
                </a:solidFill>
              </a:rPr>
              <a:t>Key concepts: externalities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1871700" y="1056086"/>
          <a:ext cx="5943486" cy="3891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267" name="TextBox 7"/>
          <p:cNvSpPr txBox="1">
            <a:spLocks noChangeArrowheads="1"/>
          </p:cNvSpPr>
          <p:nvPr/>
        </p:nvSpPr>
        <p:spPr bwMode="auto">
          <a:xfrm>
            <a:off x="1251348" y="573881"/>
            <a:ext cx="66686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</a:rPr>
              <a:t>Some criteria considered by health technology agencies: </a:t>
            </a:r>
          </a:p>
        </p:txBody>
      </p:sp>
      <p:sp>
        <p:nvSpPr>
          <p:cNvPr id="5" name="Rectangle 4"/>
          <p:cNvSpPr/>
          <p:nvPr/>
        </p:nvSpPr>
        <p:spPr>
          <a:xfrm>
            <a:off x="826809" y="3161257"/>
            <a:ext cx="1422000" cy="936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Economic criteria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2148014"/>
            <a:ext cx="1422000" cy="936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Clinical criteria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57" y="0"/>
            <a:ext cx="9144000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bg1"/>
                </a:solidFill>
              </a:rPr>
              <a:t>Assessing a new technology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7B7BA3-78FA-40AE-8887-A07990C50E48}"/>
              </a:ext>
            </a:extLst>
          </p:cNvPr>
          <p:cNvSpPr/>
          <p:nvPr/>
        </p:nvSpPr>
        <p:spPr>
          <a:xfrm>
            <a:off x="826809" y="4155138"/>
            <a:ext cx="1422000" cy="936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Social criteria</a:t>
            </a:r>
          </a:p>
        </p:txBody>
      </p:sp>
    </p:spTree>
    <p:extLst>
      <p:ext uri="{BB962C8B-B14F-4D97-AF65-F5344CB8AC3E}">
        <p14:creationId xmlns:p14="http://schemas.microsoft.com/office/powerpoint/2010/main" val="794932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3"/>
          <p:cNvPicPr>
            <a:picLocks noChangeAspect="1" noChangeArrowheads="1"/>
          </p:cNvPicPr>
          <p:nvPr/>
        </p:nvPicPr>
        <p:blipFill>
          <a:blip r:embed="rId2" cstate="print"/>
          <a:srcRect t="31856" b="33871"/>
          <a:stretch>
            <a:fillRect/>
          </a:stretch>
        </p:blipFill>
        <p:spPr bwMode="auto">
          <a:xfrm rot="-1902326">
            <a:off x="63729" y="546497"/>
            <a:ext cx="1814513" cy="622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22856">
            <a:off x="1541295" y="532210"/>
            <a:ext cx="890588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21"/>
          <p:cNvPicPr>
            <a:picLocks noChangeAspect="1" noChangeArrowheads="1"/>
          </p:cNvPicPr>
          <p:nvPr/>
        </p:nvPicPr>
        <p:blipFill>
          <a:blip r:embed="rId2" cstate="print"/>
          <a:srcRect t="31856" b="33871"/>
          <a:stretch>
            <a:fillRect/>
          </a:stretch>
        </p:blipFill>
        <p:spPr bwMode="auto">
          <a:xfrm rot="-1902326">
            <a:off x="5753100" y="481013"/>
            <a:ext cx="1814513" cy="622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22856">
            <a:off x="7230666" y="466725"/>
            <a:ext cx="890588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Text Box 173"/>
          <p:cNvSpPr txBox="1">
            <a:spLocks noChangeArrowheads="1"/>
          </p:cNvSpPr>
          <p:nvPr/>
        </p:nvSpPr>
        <p:spPr bwMode="auto">
          <a:xfrm>
            <a:off x="3275412" y="1594247"/>
            <a:ext cx="2591990" cy="120032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dirty="0">
                <a:latin typeface="Calibri" pitchFamily="34" charset="0"/>
              </a:rPr>
              <a:t>National Institute for Health and Care Excellence (NICE) considers evidence</a:t>
            </a:r>
          </a:p>
        </p:txBody>
      </p:sp>
      <p:sp>
        <p:nvSpPr>
          <p:cNvPr id="17415" name="Text Box 179"/>
          <p:cNvSpPr txBox="1">
            <a:spLocks noChangeArrowheads="1"/>
          </p:cNvSpPr>
          <p:nvPr/>
        </p:nvSpPr>
        <p:spPr bwMode="auto">
          <a:xfrm>
            <a:off x="251520" y="1275160"/>
            <a:ext cx="2120501" cy="9233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dirty="0">
                <a:latin typeface="Calibri" pitchFamily="34" charset="0"/>
              </a:rPr>
              <a:t>Cost-effectiveness model from manufacturer</a:t>
            </a:r>
          </a:p>
        </p:txBody>
      </p:sp>
      <p:sp>
        <p:nvSpPr>
          <p:cNvPr id="17416" name="Text Box 179"/>
          <p:cNvSpPr txBox="1">
            <a:spLocks noChangeArrowheads="1"/>
          </p:cNvSpPr>
          <p:nvPr/>
        </p:nvSpPr>
        <p:spPr bwMode="auto">
          <a:xfrm>
            <a:off x="1468107" y="2460131"/>
            <a:ext cx="1674019" cy="9233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dirty="0">
                <a:latin typeface="Calibri" pitchFamily="34" charset="0"/>
              </a:rPr>
              <a:t>Assessment from Evidence Review Group</a:t>
            </a:r>
          </a:p>
        </p:txBody>
      </p:sp>
      <p:sp>
        <p:nvSpPr>
          <p:cNvPr id="17417" name="Text Box 173"/>
          <p:cNvSpPr txBox="1">
            <a:spLocks noChangeArrowheads="1"/>
          </p:cNvSpPr>
          <p:nvPr/>
        </p:nvSpPr>
        <p:spPr bwMode="auto">
          <a:xfrm>
            <a:off x="3276600" y="3346848"/>
            <a:ext cx="2591991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>
                <a:latin typeface="Calibri" pitchFamily="34" charset="0"/>
              </a:rPr>
              <a:t>Cost-effectiveness below £20,000-£30,000/QALY?</a:t>
            </a:r>
          </a:p>
        </p:txBody>
      </p:sp>
      <p:sp>
        <p:nvSpPr>
          <p:cNvPr id="17418" name="Text Box 179"/>
          <p:cNvSpPr txBox="1">
            <a:spLocks noChangeArrowheads="1"/>
          </p:cNvSpPr>
          <p:nvPr/>
        </p:nvSpPr>
        <p:spPr bwMode="auto">
          <a:xfrm>
            <a:off x="1494237" y="4319590"/>
            <a:ext cx="1674019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dirty="0">
                <a:latin typeface="Calibri" pitchFamily="34" charset="0"/>
              </a:rPr>
              <a:t>Drug approved, must be funded</a:t>
            </a:r>
          </a:p>
        </p:txBody>
      </p:sp>
      <p:sp>
        <p:nvSpPr>
          <p:cNvPr id="17419" name="Text Box 179"/>
          <p:cNvSpPr txBox="1">
            <a:spLocks noChangeArrowheads="1"/>
          </p:cNvSpPr>
          <p:nvPr/>
        </p:nvSpPr>
        <p:spPr bwMode="auto">
          <a:xfrm>
            <a:off x="6057900" y="4229197"/>
            <a:ext cx="2762572" cy="9233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dirty="0">
                <a:latin typeface="Calibri" pitchFamily="34" charset="0"/>
              </a:rPr>
              <a:t>Drug not approved, usually not funded (up to Clinical Commissioning Group)</a:t>
            </a:r>
          </a:p>
        </p:txBody>
      </p:sp>
      <p:sp>
        <p:nvSpPr>
          <p:cNvPr id="17420" name="Text Box 180"/>
          <p:cNvSpPr txBox="1">
            <a:spLocks noChangeArrowheads="1"/>
          </p:cNvSpPr>
          <p:nvPr/>
        </p:nvSpPr>
        <p:spPr bwMode="auto">
          <a:xfrm>
            <a:off x="6246019" y="1129905"/>
            <a:ext cx="1620441" cy="9233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>
                <a:latin typeface="Calibri" pitchFamily="34" charset="0"/>
              </a:rPr>
              <a:t>Manufacturer licensure information</a:t>
            </a:r>
          </a:p>
        </p:txBody>
      </p:sp>
      <p:sp>
        <p:nvSpPr>
          <p:cNvPr id="17421" name="Line 175"/>
          <p:cNvSpPr>
            <a:spLocks noChangeShapeType="1"/>
          </p:cNvSpPr>
          <p:nvPr/>
        </p:nvSpPr>
        <p:spPr bwMode="auto">
          <a:xfrm flipH="1">
            <a:off x="5598319" y="1546624"/>
            <a:ext cx="647700" cy="378619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Text Box 180"/>
          <p:cNvSpPr txBox="1">
            <a:spLocks noChangeArrowheads="1"/>
          </p:cNvSpPr>
          <p:nvPr/>
        </p:nvSpPr>
        <p:spPr bwMode="auto">
          <a:xfrm>
            <a:off x="6203159" y="2509689"/>
            <a:ext cx="1566863" cy="120032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dirty="0">
                <a:latin typeface="Calibri" pitchFamily="34" charset="0"/>
              </a:rPr>
              <a:t>Other submissions (clinicians, patients etc.)</a:t>
            </a:r>
          </a:p>
        </p:txBody>
      </p:sp>
      <p:sp>
        <p:nvSpPr>
          <p:cNvPr id="17423" name="Line 175"/>
          <p:cNvSpPr>
            <a:spLocks noChangeShapeType="1"/>
          </p:cNvSpPr>
          <p:nvPr/>
        </p:nvSpPr>
        <p:spPr bwMode="auto">
          <a:xfrm flipH="1" flipV="1">
            <a:off x="5598318" y="2427684"/>
            <a:ext cx="777191" cy="510599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742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2873" y="3367389"/>
            <a:ext cx="1500188" cy="378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5" name="Line 175"/>
          <p:cNvSpPr>
            <a:spLocks noChangeShapeType="1"/>
          </p:cNvSpPr>
          <p:nvPr/>
        </p:nvSpPr>
        <p:spPr bwMode="auto">
          <a:xfrm flipV="1">
            <a:off x="2267744" y="1786533"/>
            <a:ext cx="1291013" cy="18475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Line 175"/>
          <p:cNvSpPr>
            <a:spLocks noChangeShapeType="1"/>
          </p:cNvSpPr>
          <p:nvPr/>
        </p:nvSpPr>
        <p:spPr bwMode="auto">
          <a:xfrm flipV="1">
            <a:off x="2416096" y="1816835"/>
            <a:ext cx="326230" cy="735546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Line 175"/>
          <p:cNvSpPr>
            <a:spLocks noChangeShapeType="1"/>
          </p:cNvSpPr>
          <p:nvPr/>
        </p:nvSpPr>
        <p:spPr bwMode="auto">
          <a:xfrm>
            <a:off x="4625579" y="2727724"/>
            <a:ext cx="0" cy="702469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Line 175"/>
          <p:cNvSpPr>
            <a:spLocks noChangeShapeType="1"/>
          </p:cNvSpPr>
          <p:nvPr/>
        </p:nvSpPr>
        <p:spPr bwMode="auto">
          <a:xfrm flipH="1">
            <a:off x="3006329" y="3970737"/>
            <a:ext cx="647700" cy="431006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Line 175"/>
          <p:cNvSpPr>
            <a:spLocks noChangeShapeType="1"/>
          </p:cNvSpPr>
          <p:nvPr/>
        </p:nvSpPr>
        <p:spPr bwMode="auto">
          <a:xfrm>
            <a:off x="5598319" y="3970737"/>
            <a:ext cx="539354" cy="539353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86554" y="1253172"/>
            <a:ext cx="1785938" cy="346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-3260" y="0"/>
            <a:ext cx="9144000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bg1"/>
                </a:solidFill>
              </a:rPr>
              <a:t>How health technologies are assessed in the UK</a:t>
            </a:r>
          </a:p>
        </p:txBody>
      </p:sp>
    </p:spTree>
    <p:extLst>
      <p:ext uri="{BB962C8B-B14F-4D97-AF65-F5344CB8AC3E}">
        <p14:creationId xmlns:p14="http://schemas.microsoft.com/office/powerpoint/2010/main" val="4557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C79E83-8C23-48E6-AAD3-5435AA05C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50" y="2081531"/>
            <a:ext cx="3708414" cy="265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DA4DAB-B0E8-4DE0-89ED-B3F4EF633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220" y="581017"/>
            <a:ext cx="4088418" cy="3895481"/>
          </a:xfrm>
          <a:prstGeom prst="rect">
            <a:avLst/>
          </a:prstGeom>
        </p:spPr>
      </p:pic>
      <p:sp>
        <p:nvSpPr>
          <p:cNvPr id="6" name="Text Box 4">
            <a:extLst>
              <a:ext uri="{FF2B5EF4-FFF2-40B4-BE49-F238E27FC236}">
                <a16:creationId xmlns:a16="http://schemas.microsoft.com/office/drawing/2014/main" id="{AAE072B0-394A-46A8-A437-1CBBC5F41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" y="0"/>
            <a:ext cx="9144000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/>
            </a:pPr>
            <a:r>
              <a:rPr lang="en-GB" sz="2400" b="1" dirty="0">
                <a:solidFill>
                  <a:schemeClr val="bg1"/>
                </a:solidFill>
              </a:rPr>
              <a:t>Using economic modelling to drive competitive tendering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84DADC-F88A-4454-8B89-4523963776AA}"/>
              </a:ext>
            </a:extLst>
          </p:cNvPr>
          <p:cNvSpPr/>
          <p:nvPr/>
        </p:nvSpPr>
        <p:spPr>
          <a:xfrm>
            <a:off x="248530" y="4803998"/>
            <a:ext cx="20842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FreeSansOblique"/>
              </a:rPr>
              <a:t>Jit et al. BMJ </a:t>
            </a:r>
            <a:r>
              <a:rPr lang="en-GB" sz="1200" dirty="0">
                <a:solidFill>
                  <a:srgbClr val="000000"/>
                </a:solidFill>
                <a:latin typeface="FreeSans"/>
              </a:rPr>
              <a:t>2011;343:d5775</a:t>
            </a:r>
            <a:endParaRPr lang="en-GB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550B9F-BD5E-4C13-A30E-7BEF214E1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357" y="581017"/>
            <a:ext cx="4283968" cy="143144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4849864-F6A3-4E1E-BE76-81F0D0BEDC04}"/>
              </a:ext>
            </a:extLst>
          </p:cNvPr>
          <p:cNvSpPr/>
          <p:nvPr/>
        </p:nvSpPr>
        <p:spPr>
          <a:xfrm>
            <a:off x="4592308" y="4570210"/>
            <a:ext cx="4440248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Invitation to offer for the supply of Human Papillomavirus Vaccine. Offer ref number: CM/PHV/11/5245.</a:t>
            </a:r>
          </a:p>
          <a:p>
            <a:pPr algn="just">
              <a:spcAft>
                <a:spcPts val="0"/>
              </a:spcAft>
            </a:pPr>
            <a:r>
              <a:rPr lang="en-GB" sz="10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https://data.gov.uk/data/contracts-finder-archive/contract/216771/</a:t>
            </a:r>
            <a:endParaRPr lang="en-GB" sz="105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736802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Custom 6">
      <a:dk1>
        <a:srgbClr val="000099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7968</TotalTime>
  <Words>2557</Words>
  <Application>Microsoft Office PowerPoint</Application>
  <PresentationFormat>On-screen Show (16:9)</PresentationFormat>
  <Paragraphs>419</Paragraphs>
  <Slides>40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Arial</vt:lpstr>
      <vt:lpstr>Calibri</vt:lpstr>
      <vt:lpstr>Calibri Light</vt:lpstr>
      <vt:lpstr>Constantia</vt:lpstr>
      <vt:lpstr>FreeSans</vt:lpstr>
      <vt:lpstr>FreeSansOblique</vt:lpstr>
      <vt:lpstr>Times New Roman</vt:lpstr>
      <vt:lpstr>Wingdings</vt:lpstr>
      <vt:lpstr>1_Custom Design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LSHTM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</dc:title>
  <dc:creator>Paul Shanley</dc:creator>
  <cp:lastModifiedBy>Mark Jit</cp:lastModifiedBy>
  <cp:revision>437</cp:revision>
  <dcterms:created xsi:type="dcterms:W3CDTF">2005-06-01T13:05:40Z</dcterms:created>
  <dcterms:modified xsi:type="dcterms:W3CDTF">2019-08-05T08:01:56Z</dcterms:modified>
</cp:coreProperties>
</file>