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88" r:id="rId7"/>
    <p:sldId id="284" r:id="rId8"/>
    <p:sldId id="290" r:id="rId9"/>
    <p:sldId id="279" r:id="rId10"/>
    <p:sldId id="273" r:id="rId11"/>
    <p:sldId id="291" r:id="rId12"/>
    <p:sldId id="301" r:id="rId13"/>
    <p:sldId id="274" r:id="rId14"/>
    <p:sldId id="313" r:id="rId15"/>
    <p:sldId id="314" r:id="rId16"/>
    <p:sldId id="315" r:id="rId17"/>
    <p:sldId id="312" r:id="rId18"/>
    <p:sldId id="302" r:id="rId19"/>
    <p:sldId id="285" r:id="rId20"/>
    <p:sldId id="299" r:id="rId21"/>
    <p:sldId id="293" r:id="rId22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08"/>
      </p:cViewPr>
      <p:guideLst>
        <p:guide orient="horz" pos="1666"/>
        <p:guide pos="28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92670-5A24-4A9E-8D08-B4B3B0FB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  <p:sp>
        <p:nvSpPr>
          <p:cNvPr id="5" name="Freeform 9"/>
          <p:cNvSpPr>
            <a:spLocks noEditPoints="1"/>
          </p:cNvSpPr>
          <p:nvPr userDrawn="1"/>
        </p:nvSpPr>
        <p:spPr bwMode="auto">
          <a:xfrm>
            <a:off x="79219" y="107880"/>
            <a:ext cx="640353" cy="484444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6" name="文本框 3"/>
          <p:cNvSpPr txBox="1"/>
          <p:nvPr userDrawn="1"/>
        </p:nvSpPr>
        <p:spPr>
          <a:xfrm flipH="1">
            <a:off x="294727" y="160276"/>
            <a:ext cx="2585085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请添加您的标题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 descr="D:\1\千库网-褶皱的空白纸张.jpg"/>
          <p:cNvPicPr>
            <a:picLocks noChangeAspect="1" noChangeArrowheads="1"/>
          </p:cNvPicPr>
          <p:nvPr userDrawn="1"/>
        </p:nvPicPr>
        <p:blipFill>
          <a:blip r:embed="rId15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tags" Target="../tags/tag6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-635"/>
            <a:ext cx="9144000" cy="5145088"/>
          </a:xfrm>
          <a:prstGeom prst="rect">
            <a:avLst/>
          </a:prstGeom>
          <a:noFill/>
        </p:spPr>
      </p:pic>
      <p:pic>
        <p:nvPicPr>
          <p:cNvPr id="2050" name="Picture 2" descr="D:\1\567d2b9cee98991c8dd3d513cb5ddf8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745768"/>
            <a:ext cx="2880320" cy="4399320"/>
          </a:xfrm>
          <a:prstGeom prst="rect">
            <a:avLst/>
          </a:prstGeom>
          <a:noFill/>
        </p:spPr>
      </p:pic>
      <p:pic>
        <p:nvPicPr>
          <p:cNvPr id="14" name="Picture 2" descr="E:\8a7e72bc23287cee45049fd0ab7064bd.png"/>
          <p:cNvPicPr>
            <a:picLocks noChangeAspect="1" noChangeArrowheads="1"/>
          </p:cNvPicPr>
          <p:nvPr/>
        </p:nvPicPr>
        <p:blipFill>
          <a:blip r:embed="rId3" cstate="print"/>
          <a:srcRect l="-2410" t="22101" r="59143" b="11595"/>
          <a:stretch>
            <a:fillRect/>
          </a:stretch>
        </p:blipFill>
        <p:spPr bwMode="auto">
          <a:xfrm flipH="1">
            <a:off x="5904148" y="16260"/>
            <a:ext cx="1188132" cy="2160240"/>
          </a:xfrm>
          <a:prstGeom prst="rect">
            <a:avLst/>
          </a:prstGeom>
          <a:noFill/>
        </p:spPr>
      </p:pic>
      <p:pic>
        <p:nvPicPr>
          <p:cNvPr id="3074" name="Picture 2" descr="E:\8a7e72bc23287cee45049fd0ab7064bd.png"/>
          <p:cNvPicPr>
            <a:picLocks noChangeAspect="1" noChangeArrowheads="1"/>
          </p:cNvPicPr>
          <p:nvPr/>
        </p:nvPicPr>
        <p:blipFill>
          <a:blip r:embed="rId3" cstate="print"/>
          <a:srcRect t="22101"/>
          <a:stretch>
            <a:fillRect/>
          </a:stretch>
        </p:blipFill>
        <p:spPr bwMode="auto">
          <a:xfrm>
            <a:off x="3923928" y="572580"/>
            <a:ext cx="2484276" cy="2109930"/>
          </a:xfrm>
          <a:prstGeom prst="rect">
            <a:avLst/>
          </a:prstGeom>
          <a:noFill/>
        </p:spPr>
      </p:pic>
      <p:sp>
        <p:nvSpPr>
          <p:cNvPr id="15" name="文本框 29"/>
          <p:cNvSpPr txBox="1"/>
          <p:nvPr/>
        </p:nvSpPr>
        <p:spPr>
          <a:xfrm>
            <a:off x="4211960" y="1096380"/>
            <a:ext cx="612068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Algerian" panose="04020705040A02060702" pitchFamily="82" charset="0"/>
              </a:rPr>
              <a:t>2</a:t>
            </a:r>
            <a:endParaRPr lang="zh-CN" altLang="en-US" sz="6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4"/>
                <a:stretch>
                  <a:fillRect/>
                </a:stretch>
              </a:blipFill>
              <a:latin typeface="Algerian" panose="04020705040A02060702" pitchFamily="82" charset="0"/>
            </a:endParaRPr>
          </a:p>
        </p:txBody>
      </p:sp>
      <p:sp>
        <p:nvSpPr>
          <p:cNvPr id="16" name="文本框 29"/>
          <p:cNvSpPr txBox="1"/>
          <p:nvPr/>
        </p:nvSpPr>
        <p:spPr>
          <a:xfrm>
            <a:off x="4896036" y="1312404"/>
            <a:ext cx="64807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0</a:t>
            </a:r>
            <a:endParaRPr lang="zh-CN" altLang="en-US" sz="6000" dirty="0">
              <a:ln>
                <a:solidFill>
                  <a:srgbClr val="4A67AA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29"/>
          <p:cNvSpPr txBox="1"/>
          <p:nvPr/>
        </p:nvSpPr>
        <p:spPr>
          <a:xfrm rot="21046325">
            <a:off x="5652120" y="988368"/>
            <a:ext cx="432048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000" dirty="0">
              <a:ln>
                <a:solidFill>
                  <a:srgbClr val="4A67AA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文本框 29"/>
          <p:cNvSpPr txBox="1"/>
          <p:nvPr/>
        </p:nvSpPr>
        <p:spPr>
          <a:xfrm rot="20840064">
            <a:off x="6161942" y="812754"/>
            <a:ext cx="540060" cy="991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Algerian" panose="04020705040A02060702" pitchFamily="82" charset="0"/>
              </a:rPr>
              <a:t>0</a:t>
            </a:r>
            <a:endParaRPr lang="en-US" altLang="zh-CN" sz="6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4"/>
                <a:stretch>
                  <a:fillRect/>
                </a:stretch>
              </a:blipFill>
              <a:latin typeface="Algerian" panose="04020705040A02060702" pitchFamily="82" charset="0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4031940" y="3588482"/>
            <a:ext cx="3162502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  <a:sym typeface="微软雅黑" panose="020B0503020204020204" pitchFamily="34" charset="-122"/>
              </a:rPr>
              <a:t>第十小组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719573" y="3933076"/>
            <a:ext cx="1407584" cy="257731"/>
          </a:xfrm>
          <a:prstGeom prst="roundRect">
            <a:avLst>
              <a:gd name="adj" fmla="val 50000"/>
            </a:avLst>
          </a:prstGeom>
          <a:blipFill dpi="0"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-72000" contrast="-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汇报人：王虹阳</a:t>
            </a:r>
            <a:endParaRPr lang="zh-CN" altLang="en-US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3178" y="2644552"/>
            <a:ext cx="2966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nginx</a:t>
            </a:r>
            <a:r>
              <a:rPr lang="zh-CN" altLang="en-US" sz="3200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反向代理</a:t>
            </a:r>
            <a:endParaRPr lang="zh-CN" altLang="en-US" sz="3200" spc="160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6"/>
            </p:custDataLst>
          </p:nvPr>
        </p:nvGrpSpPr>
        <p:grpSpPr>
          <a:xfrm rot="21073">
            <a:off x="3420303" y="3295860"/>
            <a:ext cx="4428851" cy="154356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23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75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 bldLvl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_任意多边形 140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6120000">
            <a:off x="7190582" y="3364400"/>
            <a:ext cx="2901764" cy="968522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 rot="6180000">
            <a:off x="6544945" y="4500880"/>
            <a:ext cx="395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准备工作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9420" y="628650"/>
            <a:ext cx="77863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实例：使用 nginx 反向代理，根据访问路径跳转到不同端口的服务中nginx 监听端口为 9001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 http://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124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88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:9001/edu/ 直接跳转到 127.0.0.1:8080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 http://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124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70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88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:9001/vod/ 直接跳转到 127.0.0.1:8081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9555" y="810260"/>
            <a:ext cx="88284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、（1）准备两个 tomcat 服务器，一个 8080 端口，一个 8081 端口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如何配置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8081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端口：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F%]C{1`6N(NR0WSRJCCH0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1575435"/>
            <a:ext cx="8320405" cy="1353820"/>
          </a:xfrm>
          <a:prstGeom prst="rect">
            <a:avLst/>
          </a:prstGeom>
        </p:spPr>
      </p:pic>
      <p:pic>
        <p:nvPicPr>
          <p:cNvPr id="6" name="图片 5" descr="SJ9Y_FBG0)@LX}QEKSJY{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3243580"/>
            <a:ext cx="8321040" cy="176212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DG%FY2)GDRP~S}V`~C[S4(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578485"/>
            <a:ext cx="7423150" cy="1297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4330" y="1830070"/>
            <a:ext cx="786574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（2）创建文件夹和测试页面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中创建文件夹如（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等）在文件夹中写上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测试页面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V8SX3{RFGRF1B}KZZZDB]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2797810"/>
            <a:ext cx="8409305" cy="221234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_CO2VBM9ITK3I(~AY7Y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727710"/>
            <a:ext cx="8140065" cy="1998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675" y="2859405"/>
            <a:ext cx="361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输入网址测试一下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tomcat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)QRR3I[_I{}89@@UV%KAHN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227705"/>
            <a:ext cx="7415530" cy="176403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3ZQ7{}{LD3QNM~]3J~92{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620395"/>
            <a:ext cx="7593330" cy="2102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7545" y="2911475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测试成功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6170" y="603250"/>
            <a:ext cx="74510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找到 nginx 配置文件，进行反向代理配置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（配置完成后要重启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1627505"/>
            <a:ext cx="8408670" cy="330517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}Q%SG8_[{}6JM)EBS[MFD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1103630"/>
            <a:ext cx="7693025" cy="35312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3455" y="567690"/>
            <a:ext cx="1510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、最终测试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96036" y="2047796"/>
            <a:ext cx="522027" cy="83959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F1@91B%$D$$GW_ZUYNHUVX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1069340"/>
            <a:ext cx="6817360" cy="380492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本框 12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275080" y="652145"/>
            <a:ext cx="5835650" cy="400812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关闭防火墙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 stop firewalld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查看防火墙状态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 status firewalld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打开防火墙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systemctl s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tart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firewalld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</p:spPr>
      </p:pic>
      <p:pic>
        <p:nvPicPr>
          <p:cNvPr id="2050" name="Picture 2" descr="D:\1\567d2b9cee98991c8dd3d513cb5ddf8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745768"/>
            <a:ext cx="2880320" cy="4399320"/>
          </a:xfrm>
          <a:prstGeom prst="rect">
            <a:avLst/>
          </a:prstGeom>
          <a:noFill/>
        </p:spPr>
      </p:pic>
      <p:pic>
        <p:nvPicPr>
          <p:cNvPr id="14" name="Picture 2" descr="E:\8a7e72bc23287cee45049fd0ab7064bd.png"/>
          <p:cNvPicPr>
            <a:picLocks noChangeAspect="1" noChangeArrowheads="1"/>
          </p:cNvPicPr>
          <p:nvPr/>
        </p:nvPicPr>
        <p:blipFill>
          <a:blip r:embed="rId3" cstate="print"/>
          <a:srcRect l="-2410" t="22101" r="59143" b="11595"/>
          <a:stretch>
            <a:fillRect/>
          </a:stretch>
        </p:blipFill>
        <p:spPr bwMode="auto">
          <a:xfrm flipH="1">
            <a:off x="5913673" y="-250"/>
            <a:ext cx="1188132" cy="2160240"/>
          </a:xfrm>
          <a:prstGeom prst="rect">
            <a:avLst/>
          </a:prstGeom>
          <a:noFill/>
        </p:spPr>
      </p:pic>
      <p:pic>
        <p:nvPicPr>
          <p:cNvPr id="3074" name="Picture 2" descr="E:\8a7e72bc23287cee45049fd0ab7064bd.png"/>
          <p:cNvPicPr>
            <a:picLocks noChangeAspect="1" noChangeArrowheads="1"/>
          </p:cNvPicPr>
          <p:nvPr/>
        </p:nvPicPr>
        <p:blipFill>
          <a:blip r:embed="rId3" cstate="print"/>
          <a:srcRect t="22101"/>
          <a:stretch>
            <a:fillRect/>
          </a:stretch>
        </p:blipFill>
        <p:spPr bwMode="auto">
          <a:xfrm>
            <a:off x="3923928" y="572580"/>
            <a:ext cx="2484276" cy="2109930"/>
          </a:xfrm>
          <a:prstGeom prst="rect">
            <a:avLst/>
          </a:prstGeom>
          <a:noFill/>
        </p:spPr>
      </p:pic>
      <p:sp>
        <p:nvSpPr>
          <p:cNvPr id="15" name="文本框 29"/>
          <p:cNvSpPr txBox="1"/>
          <p:nvPr/>
        </p:nvSpPr>
        <p:spPr>
          <a:xfrm>
            <a:off x="4211960" y="1096380"/>
            <a:ext cx="612068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Algerian" panose="04020705040A02060702" pitchFamily="82" charset="0"/>
              </a:rPr>
              <a:t>2</a:t>
            </a:r>
            <a:endParaRPr lang="zh-CN" altLang="en-US" sz="6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4"/>
                <a:stretch>
                  <a:fillRect/>
                </a:stretch>
              </a:blipFill>
              <a:latin typeface="Algerian" panose="04020705040A02060702" pitchFamily="82" charset="0"/>
            </a:endParaRPr>
          </a:p>
        </p:txBody>
      </p:sp>
      <p:sp>
        <p:nvSpPr>
          <p:cNvPr id="16" name="文本框 29"/>
          <p:cNvSpPr txBox="1"/>
          <p:nvPr/>
        </p:nvSpPr>
        <p:spPr>
          <a:xfrm>
            <a:off x="4896036" y="1312404"/>
            <a:ext cx="64807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0</a:t>
            </a:r>
            <a:endParaRPr lang="zh-CN" altLang="en-US" sz="6000" dirty="0">
              <a:ln>
                <a:solidFill>
                  <a:srgbClr val="4A67AA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29"/>
          <p:cNvSpPr txBox="1"/>
          <p:nvPr/>
        </p:nvSpPr>
        <p:spPr>
          <a:xfrm rot="21046325">
            <a:off x="5652120" y="988368"/>
            <a:ext cx="432048" cy="991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000" dirty="0">
              <a:ln>
                <a:solidFill>
                  <a:srgbClr val="4A67AA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文本框 29"/>
          <p:cNvSpPr txBox="1"/>
          <p:nvPr/>
        </p:nvSpPr>
        <p:spPr>
          <a:xfrm rot="20840064">
            <a:off x="6161942" y="812754"/>
            <a:ext cx="540060" cy="991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Algerian" panose="04020705040A02060702" pitchFamily="82" charset="0"/>
              </a:rPr>
              <a:t>0</a:t>
            </a:r>
            <a:endParaRPr lang="en-US" altLang="zh-CN" sz="6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4"/>
                <a:stretch>
                  <a:fillRect/>
                </a:stretch>
              </a:blipFill>
              <a:latin typeface="Algerian" panose="04020705040A02060702" pitchFamily="82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7570" y="3940810"/>
            <a:ext cx="1432560" cy="257810"/>
          </a:xfrm>
          <a:prstGeom prst="roundRect">
            <a:avLst>
              <a:gd name="adj" fmla="val 50000"/>
            </a:avLst>
          </a:prstGeom>
          <a:blipFill dpi="0"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-72000" contrast="-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汇报人：王虹阳</a:t>
            </a:r>
            <a:endParaRPr lang="zh-CN" altLang="en-US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56659" y="2644552"/>
            <a:ext cx="4739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演</a:t>
            </a:r>
            <a:r>
              <a:rPr lang="zh-CN" altLang="en-US" sz="3200" spc="1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讲完毕  谢谢您的观看</a:t>
            </a:r>
            <a:endParaRPr lang="zh-CN" altLang="en-US" sz="3200" spc="160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6"/>
            </p:custDataLst>
          </p:nvPr>
        </p:nvGrpSpPr>
        <p:grpSpPr>
          <a:xfrm rot="21073">
            <a:off x="3420303" y="3295860"/>
            <a:ext cx="4428851" cy="154356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23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25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25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 bldLvl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-635"/>
            <a:ext cx="9144000" cy="5145088"/>
          </a:xfrm>
          <a:prstGeom prst="rect">
            <a:avLst/>
          </a:prstGeom>
          <a:noFill/>
        </p:spPr>
      </p:pic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3670961" y="2789790"/>
            <a:ext cx="189411" cy="344866"/>
          </a:xfrm>
          <a:custGeom>
            <a:avLst/>
            <a:gdLst>
              <a:gd name="T0" fmla="*/ 6 w 86"/>
              <a:gd name="T1" fmla="*/ 113 h 154"/>
              <a:gd name="T2" fmla="*/ 44 w 86"/>
              <a:gd name="T3" fmla="*/ 113 h 154"/>
              <a:gd name="T4" fmla="*/ 25 w 86"/>
              <a:gd name="T5" fmla="*/ 91 h 154"/>
              <a:gd name="T6" fmla="*/ 14 w 86"/>
              <a:gd name="T7" fmla="*/ 62 h 154"/>
              <a:gd name="T8" fmla="*/ 41 w 86"/>
              <a:gd name="T9" fmla="*/ 49 h 154"/>
              <a:gd name="T10" fmla="*/ 22 w 86"/>
              <a:gd name="T11" fmla="*/ 40 h 154"/>
              <a:gd name="T12" fmla="*/ 11 w 86"/>
              <a:gd name="T13" fmla="*/ 8 h 154"/>
              <a:gd name="T14" fmla="*/ 54 w 86"/>
              <a:gd name="T15" fmla="*/ 10 h 154"/>
              <a:gd name="T16" fmla="*/ 65 w 86"/>
              <a:gd name="T17" fmla="*/ 61 h 154"/>
              <a:gd name="T18" fmla="*/ 60 w 86"/>
              <a:gd name="T19" fmla="*/ 68 h 154"/>
              <a:gd name="T20" fmla="*/ 70 w 86"/>
              <a:gd name="T21" fmla="*/ 75 h 154"/>
              <a:gd name="T22" fmla="*/ 84 w 86"/>
              <a:gd name="T23" fmla="*/ 113 h 154"/>
              <a:gd name="T24" fmla="*/ 31 w 86"/>
              <a:gd name="T25" fmla="*/ 154 h 154"/>
              <a:gd name="T26" fmla="*/ 14 w 86"/>
              <a:gd name="T27" fmla="*/ 152 h 154"/>
              <a:gd name="T28" fmla="*/ 2 w 86"/>
              <a:gd name="T29" fmla="*/ 133 h 154"/>
              <a:gd name="T30" fmla="*/ 6 w 86"/>
              <a:gd name="T31" fmla="*/ 113 h 154"/>
              <a:gd name="T32" fmla="*/ 55 w 86"/>
              <a:gd name="T33" fmla="*/ 109 h 154"/>
              <a:gd name="T34" fmla="*/ 9 w 86"/>
              <a:gd name="T35" fmla="*/ 119 h 154"/>
              <a:gd name="T36" fmla="*/ 9 w 86"/>
              <a:gd name="T37" fmla="*/ 131 h 154"/>
              <a:gd name="T38" fmla="*/ 74 w 86"/>
              <a:gd name="T39" fmla="*/ 90 h 154"/>
              <a:gd name="T40" fmla="*/ 54 w 86"/>
              <a:gd name="T41" fmla="*/ 72 h 154"/>
              <a:gd name="T42" fmla="*/ 58 w 86"/>
              <a:gd name="T43" fmla="*/ 60 h 154"/>
              <a:gd name="T44" fmla="*/ 64 w 86"/>
              <a:gd name="T45" fmla="*/ 39 h 154"/>
              <a:gd name="T46" fmla="*/ 16 w 86"/>
              <a:gd name="T47" fmla="*/ 10 h 154"/>
              <a:gd name="T48" fmla="*/ 17 w 86"/>
              <a:gd name="T49" fmla="*/ 26 h 154"/>
              <a:gd name="T50" fmla="*/ 39 w 86"/>
              <a:gd name="T51" fmla="*/ 32 h 154"/>
              <a:gd name="T52" fmla="*/ 46 w 86"/>
              <a:gd name="T53" fmla="*/ 45 h 154"/>
              <a:gd name="T54" fmla="*/ 45 w 86"/>
              <a:gd name="T55" fmla="*/ 43 h 154"/>
              <a:gd name="T56" fmla="*/ 44 w 86"/>
              <a:gd name="T57" fmla="*/ 57 h 154"/>
              <a:gd name="T58" fmla="*/ 18 w 86"/>
              <a:gd name="T59" fmla="*/ 68 h 154"/>
              <a:gd name="T60" fmla="*/ 19 w 86"/>
              <a:gd name="T61" fmla="*/ 75 h 154"/>
              <a:gd name="T62" fmla="*/ 55 w 86"/>
              <a:gd name="T63" fmla="*/ 109 h 154"/>
              <a:gd name="T64" fmla="*/ 41 w 86"/>
              <a:gd name="T65" fmla="*/ 43 h 154"/>
              <a:gd name="T66" fmla="*/ 17 w 86"/>
              <a:gd name="T67" fmla="*/ 31 h 154"/>
              <a:gd name="T68" fmla="*/ 41 w 86"/>
              <a:gd name="T69" fmla="*/ 43 h 154"/>
              <a:gd name="T70" fmla="*/ 49 w 86"/>
              <a:gd name="T71" fmla="*/ 101 h 154"/>
              <a:gd name="T72" fmla="*/ 22 w 86"/>
              <a:gd name="T73" fmla="*/ 82 h 154"/>
              <a:gd name="T74" fmla="*/ 49 w 86"/>
              <a:gd name="T75" fmla="*/ 101 h 154"/>
              <a:gd name="T76" fmla="*/ 11 w 86"/>
              <a:gd name="T77" fmla="*/ 138 h 154"/>
              <a:gd name="T78" fmla="*/ 24 w 86"/>
              <a:gd name="T79" fmla="*/ 152 h 154"/>
              <a:gd name="T80" fmla="*/ 81 w 86"/>
              <a:gd name="T81" fmla="*/ 110 h 154"/>
              <a:gd name="T82" fmla="*/ 11 w 86"/>
              <a:gd name="T83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" h="154">
                <a:moveTo>
                  <a:pt x="6" y="113"/>
                </a:moveTo>
                <a:cubicBezTo>
                  <a:pt x="15" y="116"/>
                  <a:pt x="34" y="120"/>
                  <a:pt x="44" y="113"/>
                </a:cubicBezTo>
                <a:cubicBezTo>
                  <a:pt x="58" y="105"/>
                  <a:pt x="37" y="91"/>
                  <a:pt x="25" y="91"/>
                </a:cubicBezTo>
                <a:cubicBezTo>
                  <a:pt x="20" y="84"/>
                  <a:pt x="10" y="75"/>
                  <a:pt x="14" y="62"/>
                </a:cubicBezTo>
                <a:cubicBezTo>
                  <a:pt x="23" y="62"/>
                  <a:pt x="41" y="58"/>
                  <a:pt x="41" y="49"/>
                </a:cubicBezTo>
                <a:cubicBezTo>
                  <a:pt x="41" y="42"/>
                  <a:pt x="27" y="42"/>
                  <a:pt x="22" y="40"/>
                </a:cubicBezTo>
                <a:cubicBezTo>
                  <a:pt x="10" y="35"/>
                  <a:pt x="11" y="20"/>
                  <a:pt x="11" y="8"/>
                </a:cubicBezTo>
                <a:cubicBezTo>
                  <a:pt x="20" y="0"/>
                  <a:pt x="45" y="5"/>
                  <a:pt x="54" y="10"/>
                </a:cubicBezTo>
                <a:cubicBezTo>
                  <a:pt x="69" y="17"/>
                  <a:pt x="75" y="45"/>
                  <a:pt x="65" y="61"/>
                </a:cubicBezTo>
                <a:cubicBezTo>
                  <a:pt x="64" y="63"/>
                  <a:pt x="59" y="67"/>
                  <a:pt x="60" y="68"/>
                </a:cubicBezTo>
                <a:cubicBezTo>
                  <a:pt x="60" y="68"/>
                  <a:pt x="68" y="73"/>
                  <a:pt x="70" y="75"/>
                </a:cubicBezTo>
                <a:cubicBezTo>
                  <a:pt x="79" y="83"/>
                  <a:pt x="84" y="98"/>
                  <a:pt x="84" y="113"/>
                </a:cubicBezTo>
                <a:cubicBezTo>
                  <a:pt x="86" y="140"/>
                  <a:pt x="58" y="153"/>
                  <a:pt x="31" y="154"/>
                </a:cubicBezTo>
                <a:cubicBezTo>
                  <a:pt x="26" y="154"/>
                  <a:pt x="18" y="154"/>
                  <a:pt x="14" y="152"/>
                </a:cubicBezTo>
                <a:cubicBezTo>
                  <a:pt x="13" y="151"/>
                  <a:pt x="3" y="136"/>
                  <a:pt x="2" y="133"/>
                </a:cubicBezTo>
                <a:cubicBezTo>
                  <a:pt x="0" y="126"/>
                  <a:pt x="4" y="118"/>
                  <a:pt x="6" y="113"/>
                </a:cubicBezTo>
                <a:close/>
                <a:moveTo>
                  <a:pt x="55" y="109"/>
                </a:moveTo>
                <a:cubicBezTo>
                  <a:pt x="52" y="124"/>
                  <a:pt x="26" y="126"/>
                  <a:pt x="9" y="119"/>
                </a:cubicBezTo>
                <a:cubicBezTo>
                  <a:pt x="10" y="124"/>
                  <a:pt x="8" y="128"/>
                  <a:pt x="9" y="131"/>
                </a:cubicBezTo>
                <a:cubicBezTo>
                  <a:pt x="45" y="144"/>
                  <a:pt x="86" y="129"/>
                  <a:pt x="74" y="90"/>
                </a:cubicBezTo>
                <a:cubicBezTo>
                  <a:pt x="72" y="81"/>
                  <a:pt x="61" y="74"/>
                  <a:pt x="54" y="72"/>
                </a:cubicBezTo>
                <a:cubicBezTo>
                  <a:pt x="42" y="67"/>
                  <a:pt x="53" y="65"/>
                  <a:pt x="58" y="60"/>
                </a:cubicBezTo>
                <a:cubicBezTo>
                  <a:pt x="62" y="56"/>
                  <a:pt x="65" y="47"/>
                  <a:pt x="64" y="39"/>
                </a:cubicBezTo>
                <a:cubicBezTo>
                  <a:pt x="62" y="14"/>
                  <a:pt x="38" y="9"/>
                  <a:pt x="16" y="10"/>
                </a:cubicBezTo>
                <a:cubicBezTo>
                  <a:pt x="15" y="15"/>
                  <a:pt x="16" y="21"/>
                  <a:pt x="17" y="26"/>
                </a:cubicBezTo>
                <a:cubicBezTo>
                  <a:pt x="24" y="26"/>
                  <a:pt x="33" y="27"/>
                  <a:pt x="39" y="32"/>
                </a:cubicBezTo>
                <a:cubicBezTo>
                  <a:pt x="41" y="33"/>
                  <a:pt x="48" y="42"/>
                  <a:pt x="46" y="45"/>
                </a:cubicBezTo>
                <a:cubicBezTo>
                  <a:pt x="46" y="44"/>
                  <a:pt x="45" y="43"/>
                  <a:pt x="45" y="43"/>
                </a:cubicBezTo>
                <a:cubicBezTo>
                  <a:pt x="45" y="48"/>
                  <a:pt x="44" y="52"/>
                  <a:pt x="44" y="57"/>
                </a:cubicBezTo>
                <a:cubicBezTo>
                  <a:pt x="35" y="56"/>
                  <a:pt x="32" y="67"/>
                  <a:pt x="18" y="68"/>
                </a:cubicBezTo>
                <a:cubicBezTo>
                  <a:pt x="19" y="71"/>
                  <a:pt x="19" y="71"/>
                  <a:pt x="19" y="75"/>
                </a:cubicBezTo>
                <a:cubicBezTo>
                  <a:pt x="38" y="77"/>
                  <a:pt x="61" y="85"/>
                  <a:pt x="55" y="109"/>
                </a:cubicBezTo>
                <a:close/>
                <a:moveTo>
                  <a:pt x="41" y="43"/>
                </a:moveTo>
                <a:cubicBezTo>
                  <a:pt x="38" y="34"/>
                  <a:pt x="28" y="30"/>
                  <a:pt x="17" y="31"/>
                </a:cubicBezTo>
                <a:cubicBezTo>
                  <a:pt x="20" y="40"/>
                  <a:pt x="37" y="39"/>
                  <a:pt x="41" y="43"/>
                </a:cubicBezTo>
                <a:close/>
                <a:moveTo>
                  <a:pt x="49" y="101"/>
                </a:moveTo>
                <a:cubicBezTo>
                  <a:pt x="49" y="85"/>
                  <a:pt x="35" y="83"/>
                  <a:pt x="22" y="82"/>
                </a:cubicBezTo>
                <a:cubicBezTo>
                  <a:pt x="25" y="94"/>
                  <a:pt x="46" y="89"/>
                  <a:pt x="49" y="101"/>
                </a:cubicBezTo>
                <a:close/>
                <a:moveTo>
                  <a:pt x="11" y="138"/>
                </a:moveTo>
                <a:cubicBezTo>
                  <a:pt x="13" y="145"/>
                  <a:pt x="16" y="151"/>
                  <a:pt x="24" y="152"/>
                </a:cubicBezTo>
                <a:cubicBezTo>
                  <a:pt x="54" y="154"/>
                  <a:pt x="86" y="139"/>
                  <a:pt x="81" y="110"/>
                </a:cubicBezTo>
                <a:cubicBezTo>
                  <a:pt x="78" y="141"/>
                  <a:pt x="40" y="146"/>
                  <a:pt x="11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3670961" y="1565654"/>
            <a:ext cx="144015" cy="279053"/>
          </a:xfrm>
          <a:custGeom>
            <a:avLst/>
            <a:gdLst>
              <a:gd name="T0" fmla="*/ 41 w 78"/>
              <a:gd name="T1" fmla="*/ 64 h 157"/>
              <a:gd name="T2" fmla="*/ 26 w 78"/>
              <a:gd name="T3" fmla="*/ 82 h 157"/>
              <a:gd name="T4" fmla="*/ 7 w 78"/>
              <a:gd name="T5" fmla="*/ 74 h 157"/>
              <a:gd name="T6" fmla="*/ 0 w 78"/>
              <a:gd name="T7" fmla="*/ 55 h 157"/>
              <a:gd name="T8" fmla="*/ 2 w 78"/>
              <a:gd name="T9" fmla="*/ 55 h 157"/>
              <a:gd name="T10" fmla="*/ 34 w 78"/>
              <a:gd name="T11" fmla="*/ 9 h 157"/>
              <a:gd name="T12" fmla="*/ 37 w 78"/>
              <a:gd name="T13" fmla="*/ 3 h 157"/>
              <a:gd name="T14" fmla="*/ 61 w 78"/>
              <a:gd name="T15" fmla="*/ 4 h 157"/>
              <a:gd name="T16" fmla="*/ 70 w 78"/>
              <a:gd name="T17" fmla="*/ 19 h 157"/>
              <a:gd name="T18" fmla="*/ 78 w 78"/>
              <a:gd name="T19" fmla="*/ 152 h 157"/>
              <a:gd name="T20" fmla="*/ 77 w 78"/>
              <a:gd name="T21" fmla="*/ 153 h 157"/>
              <a:gd name="T22" fmla="*/ 52 w 78"/>
              <a:gd name="T23" fmla="*/ 157 h 157"/>
              <a:gd name="T24" fmla="*/ 42 w 78"/>
              <a:gd name="T25" fmla="*/ 148 h 157"/>
              <a:gd name="T26" fmla="*/ 42 w 78"/>
              <a:gd name="T27" fmla="*/ 135 h 157"/>
              <a:gd name="T28" fmla="*/ 41 w 78"/>
              <a:gd name="T29" fmla="*/ 64 h 157"/>
              <a:gd name="T30" fmla="*/ 47 w 78"/>
              <a:gd name="T31" fmla="*/ 143 h 157"/>
              <a:gd name="T32" fmla="*/ 61 w 78"/>
              <a:gd name="T33" fmla="*/ 142 h 157"/>
              <a:gd name="T34" fmla="*/ 55 w 78"/>
              <a:gd name="T35" fmla="*/ 8 h 157"/>
              <a:gd name="T36" fmla="*/ 39 w 78"/>
              <a:gd name="T37" fmla="*/ 8 h 157"/>
              <a:gd name="T38" fmla="*/ 8 w 78"/>
              <a:gd name="T39" fmla="*/ 56 h 157"/>
              <a:gd name="T40" fmla="*/ 21 w 78"/>
              <a:gd name="T41" fmla="*/ 65 h 157"/>
              <a:gd name="T42" fmla="*/ 44 w 78"/>
              <a:gd name="T43" fmla="*/ 35 h 157"/>
              <a:gd name="T44" fmla="*/ 47 w 78"/>
              <a:gd name="T45" fmla="*/ 143 h 157"/>
              <a:gd name="T46" fmla="*/ 63 w 78"/>
              <a:gd name="T47" fmla="*/ 69 h 157"/>
              <a:gd name="T48" fmla="*/ 65 w 78"/>
              <a:gd name="T49" fmla="*/ 109 h 157"/>
              <a:gd name="T50" fmla="*/ 76 w 78"/>
              <a:gd name="T51" fmla="*/ 148 h 157"/>
              <a:gd name="T52" fmla="*/ 68 w 78"/>
              <a:gd name="T53" fmla="*/ 21 h 157"/>
              <a:gd name="T54" fmla="*/ 61 w 78"/>
              <a:gd name="T55" fmla="*/ 14 h 157"/>
              <a:gd name="T56" fmla="*/ 63 w 78"/>
              <a:gd name="T57" fmla="*/ 69 h 157"/>
              <a:gd name="T58" fmla="*/ 23 w 78"/>
              <a:gd name="T59" fmla="*/ 70 h 157"/>
              <a:gd name="T60" fmla="*/ 28 w 78"/>
              <a:gd name="T61" fmla="*/ 77 h 157"/>
              <a:gd name="T62" fmla="*/ 40 w 78"/>
              <a:gd name="T63" fmla="*/ 48 h 157"/>
              <a:gd name="T64" fmla="*/ 23 w 78"/>
              <a:gd name="T65" fmla="*/ 70 h 157"/>
              <a:gd name="T66" fmla="*/ 24 w 78"/>
              <a:gd name="T67" fmla="*/ 78 h 157"/>
              <a:gd name="T68" fmla="*/ 4 w 78"/>
              <a:gd name="T69" fmla="*/ 61 h 157"/>
              <a:gd name="T70" fmla="*/ 24 w 78"/>
              <a:gd name="T71" fmla="*/ 78 h 157"/>
              <a:gd name="T72" fmla="*/ 47 w 78"/>
              <a:gd name="T73" fmla="*/ 149 h 157"/>
              <a:gd name="T74" fmla="*/ 73 w 78"/>
              <a:gd name="T75" fmla="*/ 150 h 157"/>
              <a:gd name="T76" fmla="*/ 47 w 78"/>
              <a:gd name="T77" fmla="*/ 1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57">
                <a:moveTo>
                  <a:pt x="41" y="64"/>
                </a:moveTo>
                <a:cubicBezTo>
                  <a:pt x="35" y="64"/>
                  <a:pt x="32" y="82"/>
                  <a:pt x="26" y="82"/>
                </a:cubicBezTo>
                <a:cubicBezTo>
                  <a:pt x="20" y="83"/>
                  <a:pt x="14" y="74"/>
                  <a:pt x="7" y="74"/>
                </a:cubicBezTo>
                <a:cubicBezTo>
                  <a:pt x="6" y="67"/>
                  <a:pt x="0" y="62"/>
                  <a:pt x="0" y="55"/>
                </a:cubicBezTo>
                <a:cubicBezTo>
                  <a:pt x="0" y="53"/>
                  <a:pt x="2" y="55"/>
                  <a:pt x="2" y="55"/>
                </a:cubicBezTo>
                <a:cubicBezTo>
                  <a:pt x="10" y="40"/>
                  <a:pt x="26" y="24"/>
                  <a:pt x="34" y="9"/>
                </a:cubicBezTo>
                <a:cubicBezTo>
                  <a:pt x="35" y="6"/>
                  <a:pt x="35" y="4"/>
                  <a:pt x="37" y="3"/>
                </a:cubicBezTo>
                <a:cubicBezTo>
                  <a:pt x="41" y="0"/>
                  <a:pt x="58" y="1"/>
                  <a:pt x="61" y="4"/>
                </a:cubicBezTo>
                <a:cubicBezTo>
                  <a:pt x="64" y="7"/>
                  <a:pt x="65" y="17"/>
                  <a:pt x="70" y="19"/>
                </a:cubicBezTo>
                <a:cubicBezTo>
                  <a:pt x="74" y="63"/>
                  <a:pt x="75" y="105"/>
                  <a:pt x="78" y="152"/>
                </a:cubicBezTo>
                <a:cubicBezTo>
                  <a:pt x="77" y="151"/>
                  <a:pt x="77" y="153"/>
                  <a:pt x="77" y="153"/>
                </a:cubicBezTo>
                <a:cubicBezTo>
                  <a:pt x="75" y="154"/>
                  <a:pt x="53" y="157"/>
                  <a:pt x="52" y="157"/>
                </a:cubicBezTo>
                <a:cubicBezTo>
                  <a:pt x="51" y="157"/>
                  <a:pt x="42" y="149"/>
                  <a:pt x="42" y="148"/>
                </a:cubicBezTo>
                <a:cubicBezTo>
                  <a:pt x="41" y="145"/>
                  <a:pt x="42" y="139"/>
                  <a:pt x="42" y="135"/>
                </a:cubicBezTo>
                <a:cubicBezTo>
                  <a:pt x="41" y="113"/>
                  <a:pt x="42" y="86"/>
                  <a:pt x="41" y="64"/>
                </a:cubicBezTo>
                <a:close/>
                <a:moveTo>
                  <a:pt x="47" y="143"/>
                </a:moveTo>
                <a:cubicBezTo>
                  <a:pt x="52" y="142"/>
                  <a:pt x="55" y="142"/>
                  <a:pt x="61" y="142"/>
                </a:cubicBezTo>
                <a:cubicBezTo>
                  <a:pt x="60" y="103"/>
                  <a:pt x="58" y="52"/>
                  <a:pt x="55" y="8"/>
                </a:cubicBezTo>
                <a:cubicBezTo>
                  <a:pt x="49" y="7"/>
                  <a:pt x="45" y="9"/>
                  <a:pt x="39" y="8"/>
                </a:cubicBezTo>
                <a:cubicBezTo>
                  <a:pt x="30" y="25"/>
                  <a:pt x="19" y="41"/>
                  <a:pt x="8" y="56"/>
                </a:cubicBezTo>
                <a:cubicBezTo>
                  <a:pt x="13" y="59"/>
                  <a:pt x="18" y="61"/>
                  <a:pt x="21" y="65"/>
                </a:cubicBezTo>
                <a:cubicBezTo>
                  <a:pt x="32" y="58"/>
                  <a:pt x="34" y="43"/>
                  <a:pt x="44" y="35"/>
                </a:cubicBezTo>
                <a:cubicBezTo>
                  <a:pt x="47" y="70"/>
                  <a:pt x="44" y="102"/>
                  <a:pt x="47" y="143"/>
                </a:cubicBezTo>
                <a:close/>
                <a:moveTo>
                  <a:pt x="63" y="69"/>
                </a:moveTo>
                <a:cubicBezTo>
                  <a:pt x="63" y="82"/>
                  <a:pt x="65" y="96"/>
                  <a:pt x="65" y="109"/>
                </a:cubicBezTo>
                <a:cubicBezTo>
                  <a:pt x="66" y="126"/>
                  <a:pt x="63" y="144"/>
                  <a:pt x="76" y="148"/>
                </a:cubicBezTo>
                <a:cubicBezTo>
                  <a:pt x="74" y="108"/>
                  <a:pt x="70" y="60"/>
                  <a:pt x="68" y="21"/>
                </a:cubicBezTo>
                <a:cubicBezTo>
                  <a:pt x="65" y="19"/>
                  <a:pt x="64" y="16"/>
                  <a:pt x="61" y="14"/>
                </a:cubicBezTo>
                <a:cubicBezTo>
                  <a:pt x="64" y="31"/>
                  <a:pt x="62" y="49"/>
                  <a:pt x="63" y="69"/>
                </a:cubicBezTo>
                <a:close/>
                <a:moveTo>
                  <a:pt x="23" y="70"/>
                </a:moveTo>
                <a:cubicBezTo>
                  <a:pt x="22" y="73"/>
                  <a:pt x="26" y="75"/>
                  <a:pt x="28" y="77"/>
                </a:cubicBezTo>
                <a:cubicBezTo>
                  <a:pt x="32" y="68"/>
                  <a:pt x="43" y="62"/>
                  <a:pt x="40" y="48"/>
                </a:cubicBezTo>
                <a:cubicBezTo>
                  <a:pt x="35" y="56"/>
                  <a:pt x="27" y="66"/>
                  <a:pt x="23" y="70"/>
                </a:cubicBezTo>
                <a:close/>
                <a:moveTo>
                  <a:pt x="24" y="78"/>
                </a:moveTo>
                <a:cubicBezTo>
                  <a:pt x="19" y="71"/>
                  <a:pt x="13" y="63"/>
                  <a:pt x="4" y="61"/>
                </a:cubicBezTo>
                <a:cubicBezTo>
                  <a:pt x="6" y="71"/>
                  <a:pt x="16" y="76"/>
                  <a:pt x="24" y="78"/>
                </a:cubicBezTo>
                <a:close/>
                <a:moveTo>
                  <a:pt x="47" y="149"/>
                </a:moveTo>
                <a:cubicBezTo>
                  <a:pt x="52" y="155"/>
                  <a:pt x="66" y="153"/>
                  <a:pt x="73" y="150"/>
                </a:cubicBezTo>
                <a:cubicBezTo>
                  <a:pt x="68" y="144"/>
                  <a:pt x="54" y="147"/>
                  <a:pt x="47" y="1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3670961" y="2177723"/>
            <a:ext cx="201179" cy="310012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1"/>
          <p:cNvSpPr txBox="1"/>
          <p:nvPr/>
        </p:nvSpPr>
        <p:spPr>
          <a:xfrm>
            <a:off x="3955282" y="1529650"/>
            <a:ext cx="3136999" cy="37592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正向代理</a:t>
            </a:r>
            <a:endParaRPr lang="zh-CN" altLang="en-GB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3959933" y="2137801"/>
            <a:ext cx="3600399" cy="37592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反向代理</a:t>
            </a:r>
            <a:endParaRPr lang="zh-CN" altLang="en-GB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3970126" y="2742249"/>
            <a:ext cx="2797179" cy="37592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反向代理实例</a:t>
            </a:r>
            <a:endParaRPr lang="zh-CN" altLang="en-GB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pic>
        <p:nvPicPr>
          <p:cNvPr id="530" name="Picture 2" descr="E:\8a7e72bc23287cee45049fd0ab7064bd.png"/>
          <p:cNvPicPr>
            <a:picLocks noChangeAspect="1" noChangeArrowheads="1"/>
          </p:cNvPicPr>
          <p:nvPr/>
        </p:nvPicPr>
        <p:blipFill>
          <a:blip r:embed="rId2" cstate="print"/>
          <a:srcRect l="34803" t="22101"/>
          <a:stretch>
            <a:fillRect/>
          </a:stretch>
        </p:blipFill>
        <p:spPr bwMode="auto">
          <a:xfrm>
            <a:off x="0" y="448308"/>
            <a:ext cx="1619672" cy="2109930"/>
          </a:xfrm>
          <a:prstGeom prst="rect">
            <a:avLst/>
          </a:prstGeom>
          <a:noFill/>
        </p:spPr>
      </p:pic>
      <p:sp>
        <p:nvSpPr>
          <p:cNvPr id="16" name="텍스트 개체 틀 1"/>
          <p:cNvSpPr txBox="1"/>
          <p:nvPr/>
        </p:nvSpPr>
        <p:spPr>
          <a:xfrm rot="5400000">
            <a:off x="-251642" y="1574174"/>
            <a:ext cx="1440160" cy="4320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Contents</a:t>
            </a:r>
            <a:endParaRPr kumimoji="0" lang="ko-KR" altLang="en-US" sz="3200" b="1" i="0" u="none" strike="noStrike" kern="120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ko-KR" altLang="en-US" sz="3200" b="1" i="0" u="none" strike="noStrike" kern="1200" cap="none" spc="0" normalizeH="0" baseline="0" noProof="0" dirty="0">
              <a:ln w="25400">
                <a:solidFill>
                  <a:schemeClr val="accent1"/>
                </a:solidFill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텍스트 개체 틀 1"/>
          <p:cNvSpPr txBox="1"/>
          <p:nvPr/>
        </p:nvSpPr>
        <p:spPr>
          <a:xfrm rot="21014461">
            <a:off x="740613" y="677895"/>
            <a:ext cx="720080" cy="158417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3600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目录</a:t>
            </a:r>
            <a:endParaRPr kumimoji="0" lang="ko-KR" altLang="en-US" sz="2800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方正舒体" panose="02010601030101010101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5421073">
            <a:off x="750101" y="3203182"/>
            <a:ext cx="4141099" cy="144327"/>
            <a:chOff x="2481804" y="4179888"/>
            <a:chExt cx="7313171" cy="325437"/>
          </a:xfrm>
          <a:solidFill>
            <a:srgbClr val="C00000"/>
          </a:solidFill>
        </p:grpSpPr>
        <p:sp>
          <p:nvSpPr>
            <p:cNvPr id="33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3548" y="2217020"/>
            <a:ext cx="2276727" cy="2928068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49"/>
                            </p:stCondLst>
                            <p:childTnLst>
                              <p:par>
                                <p:cTn id="53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50"/>
                            </p:stCondLst>
                            <p:childTnLst>
                              <p:par>
                                <p:cTn id="5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bldLvl="0" animBg="1"/>
      <p:bldP spid="22" grpId="0" bldLvl="0" animBg="1"/>
      <p:bldP spid="23" grpId="0" bldLvl="0" animBg="1"/>
      <p:bldP spid="16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2" y="2306011"/>
            <a:ext cx="236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正向代理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59" y="1496007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 smtClean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21165983">
            <a:off x="4207833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97205" y="244791"/>
            <a:ext cx="533400" cy="43871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4485" y="364491"/>
            <a:ext cx="7872730" cy="1868193"/>
            <a:chOff x="731418" y="-375955"/>
            <a:chExt cx="9016151" cy="1596182"/>
          </a:xfrm>
        </p:grpSpPr>
        <p:sp>
          <p:nvSpPr>
            <p:cNvPr id="14" name="矩形 13"/>
            <p:cNvSpPr/>
            <p:nvPr/>
          </p:nvSpPr>
          <p:spPr>
            <a:xfrm>
              <a:off x="731418" y="826883"/>
              <a:ext cx="9016151" cy="393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81577" y="-375955"/>
              <a:ext cx="2241974" cy="393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正向代理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任意多边形: 形状 27"/>
          <p:cNvSpPr/>
          <p:nvPr/>
        </p:nvSpPr>
        <p:spPr>
          <a:xfrm>
            <a:off x="4061236" y="240352"/>
            <a:ext cx="300393" cy="291172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sp>
        <p:nvSpPr>
          <p:cNvPr id="2" name="文本框 1"/>
          <p:cNvSpPr txBox="1"/>
          <p:nvPr/>
        </p:nvSpPr>
        <p:spPr>
          <a:xfrm>
            <a:off x="1182370" y="948055"/>
            <a:ext cx="6278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不仅可以做反向代理，实现负载均衡。还能用作正向代理来进行上网等功能。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正向代理：如果把局域网外的 Internet 想象成一个巨大的资源库，则局域网中的客户端要访问 Internet，则需要通过代理服务器来访问，这种代理服务就称为正向代理。（在客户端配置代理服务器）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7YZ]YHVYI4DL4T[2VSE_4%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410" y="2966085"/>
            <a:ext cx="6619875" cy="211137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6295" y="833755"/>
            <a:ext cx="73355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正向代理的用途：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1）访问原来无法访问的资源，如google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（2） 可以做缓存，加速访问资源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（3）对客户端访问授权，上网进行认证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（4）代理可以记录用户访问记录（上网行为管理），对外隐藏用户信息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2" y="2306011"/>
            <a:ext cx="236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反向代理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59" y="1496007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 smtClean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21165983">
            <a:off x="4207833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94"/>
          <p:cNvSpPr txBox="1"/>
          <p:nvPr/>
        </p:nvSpPr>
        <p:spPr>
          <a:xfrm>
            <a:off x="3891987" y="791193"/>
            <a:ext cx="119066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反向代理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7"/>
          <p:cNvSpPr txBox="1"/>
          <p:nvPr/>
        </p:nvSpPr>
        <p:spPr>
          <a:xfrm>
            <a:off x="177165" y="1315085"/>
            <a:ext cx="8620125" cy="18669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反向代理，其实客户端对代理是无感知的，因为客户端不需要任何配置就可以访问，我们只需要将请求发送到反向代理服务器，由反向代理服务器去选择目标服务器获取数据后，在返回给客户端，此时反向代理服务器和目标服务器对外就是一个服务器，暴露的是代理服务器地址，隐藏了真实服务器 IP 地址。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 descr="J72JBBGU$}WQ0}(I1%}WE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818765"/>
            <a:ext cx="6562725" cy="223075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2085" y="2929255"/>
            <a:ext cx="55289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正向代理和反向代理的区别：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正向代理即是客户端代理, 代理客户端, 服务端不知道实际发起请求的客户端.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反向代理即是服务端代理, 代理服务端, 客户端不知道实际提供服务的服务端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25" y="818515"/>
            <a:ext cx="87496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反向代理的作用：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（1）保证内网的安全，阻止web攻击，大型网站，通常将反向代理作为公网访问地址，Web服务器是内网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（2）负载均衡，通过反向代理服务器来优化网站的负载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PA_任意多边形 140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0" y="2017395"/>
            <a:ext cx="8924290" cy="968375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2" y="2306011"/>
            <a:ext cx="236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实例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59" y="1496007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 smtClean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21165983">
            <a:off x="4207833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913113" y="2191105"/>
            <a:ext cx="2326734" cy="2476399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5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3F3F3F"/>
      </a:accent2>
      <a:accent3>
        <a:srgbClr val="FF0000"/>
      </a:accent3>
      <a:accent4>
        <a:srgbClr val="3F3F3F"/>
      </a:accent4>
      <a:accent5>
        <a:srgbClr val="FF000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演示</Application>
  <PresentationFormat>自定义</PresentationFormat>
  <Paragraphs>123</Paragraphs>
  <Slides>19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Algerian</vt:lpstr>
      <vt:lpstr>Impact</vt:lpstr>
      <vt:lpstr>hakuyoxingshu7000</vt:lpstr>
      <vt:lpstr>方正舒体</vt:lpstr>
      <vt:lpstr>方正静蕾简体</vt:lpstr>
      <vt:lpstr>Calibri</vt:lpstr>
      <vt:lpstr>Arial Unicode MS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忍</cp:lastModifiedBy>
  <cp:revision>81</cp:revision>
  <dcterms:created xsi:type="dcterms:W3CDTF">2017-06-09T01:05:00Z</dcterms:created>
  <dcterms:modified xsi:type="dcterms:W3CDTF">2020-11-24T14:36:09Z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