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4" r:id="rId7"/>
    <p:sldId id="261" r:id="rId8"/>
    <p:sldId id="265" r:id="rId9"/>
    <p:sldId id="266" r:id="rId10"/>
    <p:sldId id="267"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3BD1F-C4B1-4FC9-B358-FF3BD4F675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086FB64-A570-47F8-BC0B-BB47D27194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30E716-E616-44DA-AF0C-EF4B83777494}"/>
              </a:ext>
            </a:extLst>
          </p:cNvPr>
          <p:cNvSpPr>
            <a:spLocks noGrp="1"/>
          </p:cNvSpPr>
          <p:nvPr>
            <p:ph type="dt" sz="half" idx="10"/>
          </p:nvPr>
        </p:nvSpPr>
        <p:spPr/>
        <p:txBody>
          <a:bodyPr/>
          <a:lstStyle/>
          <a:p>
            <a:fld id="{E6AB21CA-7EEB-4197-941A-C62D4E602F25}" type="datetimeFigureOut">
              <a:rPr lang="zh-CN" altLang="en-US" smtClean="0"/>
              <a:t>2020/11/28</a:t>
            </a:fld>
            <a:endParaRPr lang="zh-CN" altLang="en-US"/>
          </a:p>
        </p:txBody>
      </p:sp>
      <p:sp>
        <p:nvSpPr>
          <p:cNvPr id="5" name="页脚占位符 4">
            <a:extLst>
              <a:ext uri="{FF2B5EF4-FFF2-40B4-BE49-F238E27FC236}">
                <a16:creationId xmlns:a16="http://schemas.microsoft.com/office/drawing/2014/main" id="{90DE980B-2B8D-46F4-9A6A-B9D02829D0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43949D-CAFA-4066-943D-0E60A4ADF2A2}"/>
              </a:ext>
            </a:extLst>
          </p:cNvPr>
          <p:cNvSpPr>
            <a:spLocks noGrp="1"/>
          </p:cNvSpPr>
          <p:nvPr>
            <p:ph type="sldNum" sz="quarter" idx="12"/>
          </p:nvPr>
        </p:nvSpPr>
        <p:spPr/>
        <p:txBody>
          <a:bodyPr/>
          <a:lstStyle/>
          <a:p>
            <a:fld id="{BC3E78F4-5B6F-4265-8159-58BB4A1798B9}" type="slidenum">
              <a:rPr lang="zh-CN" altLang="en-US" smtClean="0"/>
              <a:t>‹#›</a:t>
            </a:fld>
            <a:endParaRPr lang="zh-CN" altLang="en-US"/>
          </a:p>
        </p:txBody>
      </p:sp>
    </p:spTree>
    <p:extLst>
      <p:ext uri="{BB962C8B-B14F-4D97-AF65-F5344CB8AC3E}">
        <p14:creationId xmlns:p14="http://schemas.microsoft.com/office/powerpoint/2010/main" val="695482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CFEFE-DA55-420A-8FA0-811DD93FB5E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3003068-95FA-4A35-80AA-A19BDC18748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39FC7C-4935-4E6D-B4A9-714557ABE1A3}"/>
              </a:ext>
            </a:extLst>
          </p:cNvPr>
          <p:cNvSpPr>
            <a:spLocks noGrp="1"/>
          </p:cNvSpPr>
          <p:nvPr>
            <p:ph type="dt" sz="half" idx="10"/>
          </p:nvPr>
        </p:nvSpPr>
        <p:spPr/>
        <p:txBody>
          <a:bodyPr/>
          <a:lstStyle/>
          <a:p>
            <a:fld id="{E6AB21CA-7EEB-4197-941A-C62D4E602F25}" type="datetimeFigureOut">
              <a:rPr lang="zh-CN" altLang="en-US" smtClean="0"/>
              <a:t>2020/11/28</a:t>
            </a:fld>
            <a:endParaRPr lang="zh-CN" altLang="en-US"/>
          </a:p>
        </p:txBody>
      </p:sp>
      <p:sp>
        <p:nvSpPr>
          <p:cNvPr id="5" name="页脚占位符 4">
            <a:extLst>
              <a:ext uri="{FF2B5EF4-FFF2-40B4-BE49-F238E27FC236}">
                <a16:creationId xmlns:a16="http://schemas.microsoft.com/office/drawing/2014/main" id="{7CC42B70-A7C4-4B0E-A189-7D87A4A768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3E92BE-773D-40F1-94E4-C9CB3852C12B}"/>
              </a:ext>
            </a:extLst>
          </p:cNvPr>
          <p:cNvSpPr>
            <a:spLocks noGrp="1"/>
          </p:cNvSpPr>
          <p:nvPr>
            <p:ph type="sldNum" sz="quarter" idx="12"/>
          </p:nvPr>
        </p:nvSpPr>
        <p:spPr/>
        <p:txBody>
          <a:bodyPr/>
          <a:lstStyle/>
          <a:p>
            <a:fld id="{BC3E78F4-5B6F-4265-8159-58BB4A1798B9}" type="slidenum">
              <a:rPr lang="zh-CN" altLang="en-US" smtClean="0"/>
              <a:t>‹#›</a:t>
            </a:fld>
            <a:endParaRPr lang="zh-CN" altLang="en-US"/>
          </a:p>
        </p:txBody>
      </p:sp>
    </p:spTree>
    <p:extLst>
      <p:ext uri="{BB962C8B-B14F-4D97-AF65-F5344CB8AC3E}">
        <p14:creationId xmlns:p14="http://schemas.microsoft.com/office/powerpoint/2010/main" val="359139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527BAC-EE38-40C4-80A1-B174A97E40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49C965-B6A7-4084-AE95-8FE44892B5F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D832F7-8311-4E52-B788-C4C0ECA0C7E8}"/>
              </a:ext>
            </a:extLst>
          </p:cNvPr>
          <p:cNvSpPr>
            <a:spLocks noGrp="1"/>
          </p:cNvSpPr>
          <p:nvPr>
            <p:ph type="dt" sz="half" idx="10"/>
          </p:nvPr>
        </p:nvSpPr>
        <p:spPr/>
        <p:txBody>
          <a:bodyPr/>
          <a:lstStyle/>
          <a:p>
            <a:fld id="{E6AB21CA-7EEB-4197-941A-C62D4E602F25}" type="datetimeFigureOut">
              <a:rPr lang="zh-CN" altLang="en-US" smtClean="0"/>
              <a:t>2020/11/28</a:t>
            </a:fld>
            <a:endParaRPr lang="zh-CN" altLang="en-US"/>
          </a:p>
        </p:txBody>
      </p:sp>
      <p:sp>
        <p:nvSpPr>
          <p:cNvPr id="5" name="页脚占位符 4">
            <a:extLst>
              <a:ext uri="{FF2B5EF4-FFF2-40B4-BE49-F238E27FC236}">
                <a16:creationId xmlns:a16="http://schemas.microsoft.com/office/drawing/2014/main" id="{89E46843-6BCE-4969-93C1-4C225588C9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56EF91-77FD-4E99-A951-B99120818FA9}"/>
              </a:ext>
            </a:extLst>
          </p:cNvPr>
          <p:cNvSpPr>
            <a:spLocks noGrp="1"/>
          </p:cNvSpPr>
          <p:nvPr>
            <p:ph type="sldNum" sz="quarter" idx="12"/>
          </p:nvPr>
        </p:nvSpPr>
        <p:spPr/>
        <p:txBody>
          <a:bodyPr/>
          <a:lstStyle/>
          <a:p>
            <a:fld id="{BC3E78F4-5B6F-4265-8159-58BB4A1798B9}" type="slidenum">
              <a:rPr lang="zh-CN" altLang="en-US" smtClean="0"/>
              <a:t>‹#›</a:t>
            </a:fld>
            <a:endParaRPr lang="zh-CN" altLang="en-US"/>
          </a:p>
        </p:txBody>
      </p:sp>
    </p:spTree>
    <p:extLst>
      <p:ext uri="{BB962C8B-B14F-4D97-AF65-F5344CB8AC3E}">
        <p14:creationId xmlns:p14="http://schemas.microsoft.com/office/powerpoint/2010/main" val="66478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648E4-C222-4611-8D97-2AEFD3937F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9B278F-FD85-484A-98D4-8C266C975D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25F1CF-5441-4FCD-9F68-FA210DEF477C}"/>
              </a:ext>
            </a:extLst>
          </p:cNvPr>
          <p:cNvSpPr>
            <a:spLocks noGrp="1"/>
          </p:cNvSpPr>
          <p:nvPr>
            <p:ph type="dt" sz="half" idx="10"/>
          </p:nvPr>
        </p:nvSpPr>
        <p:spPr/>
        <p:txBody>
          <a:bodyPr/>
          <a:lstStyle/>
          <a:p>
            <a:fld id="{E6AB21CA-7EEB-4197-941A-C62D4E602F25}" type="datetimeFigureOut">
              <a:rPr lang="zh-CN" altLang="en-US" smtClean="0"/>
              <a:t>2020/11/28</a:t>
            </a:fld>
            <a:endParaRPr lang="zh-CN" altLang="en-US"/>
          </a:p>
        </p:txBody>
      </p:sp>
      <p:sp>
        <p:nvSpPr>
          <p:cNvPr id="5" name="页脚占位符 4">
            <a:extLst>
              <a:ext uri="{FF2B5EF4-FFF2-40B4-BE49-F238E27FC236}">
                <a16:creationId xmlns:a16="http://schemas.microsoft.com/office/drawing/2014/main" id="{20041F11-7043-4333-B364-903BC0F0CE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264C2B-9B65-4DB8-812C-1F659A63A30D}"/>
              </a:ext>
            </a:extLst>
          </p:cNvPr>
          <p:cNvSpPr>
            <a:spLocks noGrp="1"/>
          </p:cNvSpPr>
          <p:nvPr>
            <p:ph type="sldNum" sz="quarter" idx="12"/>
          </p:nvPr>
        </p:nvSpPr>
        <p:spPr/>
        <p:txBody>
          <a:bodyPr/>
          <a:lstStyle/>
          <a:p>
            <a:fld id="{BC3E78F4-5B6F-4265-8159-58BB4A1798B9}" type="slidenum">
              <a:rPr lang="zh-CN" altLang="en-US" smtClean="0"/>
              <a:t>‹#›</a:t>
            </a:fld>
            <a:endParaRPr lang="zh-CN" altLang="en-US"/>
          </a:p>
        </p:txBody>
      </p:sp>
    </p:spTree>
    <p:extLst>
      <p:ext uri="{BB962C8B-B14F-4D97-AF65-F5344CB8AC3E}">
        <p14:creationId xmlns:p14="http://schemas.microsoft.com/office/powerpoint/2010/main" val="1487030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DB29C-42F9-4AA0-91FE-59BA143614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672CDCC-26A4-4338-B697-961333E67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4200CC-601A-4941-8BB3-695E44BC1FE1}"/>
              </a:ext>
            </a:extLst>
          </p:cNvPr>
          <p:cNvSpPr>
            <a:spLocks noGrp="1"/>
          </p:cNvSpPr>
          <p:nvPr>
            <p:ph type="dt" sz="half" idx="10"/>
          </p:nvPr>
        </p:nvSpPr>
        <p:spPr/>
        <p:txBody>
          <a:bodyPr/>
          <a:lstStyle/>
          <a:p>
            <a:fld id="{E6AB21CA-7EEB-4197-941A-C62D4E602F25}" type="datetimeFigureOut">
              <a:rPr lang="zh-CN" altLang="en-US" smtClean="0"/>
              <a:t>2020/11/28</a:t>
            </a:fld>
            <a:endParaRPr lang="zh-CN" altLang="en-US"/>
          </a:p>
        </p:txBody>
      </p:sp>
      <p:sp>
        <p:nvSpPr>
          <p:cNvPr id="5" name="页脚占位符 4">
            <a:extLst>
              <a:ext uri="{FF2B5EF4-FFF2-40B4-BE49-F238E27FC236}">
                <a16:creationId xmlns:a16="http://schemas.microsoft.com/office/drawing/2014/main" id="{92076FEC-DDAE-439C-9A50-A779908171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2E73E9-66AB-48AA-8872-0953ECD2F2FA}"/>
              </a:ext>
            </a:extLst>
          </p:cNvPr>
          <p:cNvSpPr>
            <a:spLocks noGrp="1"/>
          </p:cNvSpPr>
          <p:nvPr>
            <p:ph type="sldNum" sz="quarter" idx="12"/>
          </p:nvPr>
        </p:nvSpPr>
        <p:spPr/>
        <p:txBody>
          <a:bodyPr/>
          <a:lstStyle/>
          <a:p>
            <a:fld id="{BC3E78F4-5B6F-4265-8159-58BB4A1798B9}" type="slidenum">
              <a:rPr lang="zh-CN" altLang="en-US" smtClean="0"/>
              <a:t>‹#›</a:t>
            </a:fld>
            <a:endParaRPr lang="zh-CN" altLang="en-US"/>
          </a:p>
        </p:txBody>
      </p:sp>
    </p:spTree>
    <p:extLst>
      <p:ext uri="{BB962C8B-B14F-4D97-AF65-F5344CB8AC3E}">
        <p14:creationId xmlns:p14="http://schemas.microsoft.com/office/powerpoint/2010/main" val="56552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00068-C415-457B-B5BF-E0033D7764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3ED980-727D-4048-BBD5-DE85DA77986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3935BE3-4A6F-4B05-BCE1-BF9920BF829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816B12A-D990-4017-85FB-BE57153F4114}"/>
              </a:ext>
            </a:extLst>
          </p:cNvPr>
          <p:cNvSpPr>
            <a:spLocks noGrp="1"/>
          </p:cNvSpPr>
          <p:nvPr>
            <p:ph type="dt" sz="half" idx="10"/>
          </p:nvPr>
        </p:nvSpPr>
        <p:spPr/>
        <p:txBody>
          <a:bodyPr/>
          <a:lstStyle/>
          <a:p>
            <a:fld id="{E6AB21CA-7EEB-4197-941A-C62D4E602F25}" type="datetimeFigureOut">
              <a:rPr lang="zh-CN" altLang="en-US" smtClean="0"/>
              <a:t>2020/11/28</a:t>
            </a:fld>
            <a:endParaRPr lang="zh-CN" altLang="en-US"/>
          </a:p>
        </p:txBody>
      </p:sp>
      <p:sp>
        <p:nvSpPr>
          <p:cNvPr id="6" name="页脚占位符 5">
            <a:extLst>
              <a:ext uri="{FF2B5EF4-FFF2-40B4-BE49-F238E27FC236}">
                <a16:creationId xmlns:a16="http://schemas.microsoft.com/office/drawing/2014/main" id="{E7040420-A042-4671-96A7-D743144D7A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F8EE83-F964-4800-887E-EBD290AE7CF1}"/>
              </a:ext>
            </a:extLst>
          </p:cNvPr>
          <p:cNvSpPr>
            <a:spLocks noGrp="1"/>
          </p:cNvSpPr>
          <p:nvPr>
            <p:ph type="sldNum" sz="quarter" idx="12"/>
          </p:nvPr>
        </p:nvSpPr>
        <p:spPr/>
        <p:txBody>
          <a:bodyPr/>
          <a:lstStyle/>
          <a:p>
            <a:fld id="{BC3E78F4-5B6F-4265-8159-58BB4A1798B9}" type="slidenum">
              <a:rPr lang="zh-CN" altLang="en-US" smtClean="0"/>
              <a:t>‹#›</a:t>
            </a:fld>
            <a:endParaRPr lang="zh-CN" altLang="en-US"/>
          </a:p>
        </p:txBody>
      </p:sp>
    </p:spTree>
    <p:extLst>
      <p:ext uri="{BB962C8B-B14F-4D97-AF65-F5344CB8AC3E}">
        <p14:creationId xmlns:p14="http://schemas.microsoft.com/office/powerpoint/2010/main" val="6916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12FDA-243B-43C6-984F-99697E85860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979F4A3-46B2-4722-B8EF-4E33BB64BF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515BB0B-B526-496D-B2E9-20E826EA2F9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ADC448-1D83-4C70-93E9-755417E2A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E6B569-AC4B-45DF-BDFC-06DCD4CF7E7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6C09F18-827F-4B2F-B3B9-17FA2AA55B65}"/>
              </a:ext>
            </a:extLst>
          </p:cNvPr>
          <p:cNvSpPr>
            <a:spLocks noGrp="1"/>
          </p:cNvSpPr>
          <p:nvPr>
            <p:ph type="dt" sz="half" idx="10"/>
          </p:nvPr>
        </p:nvSpPr>
        <p:spPr/>
        <p:txBody>
          <a:bodyPr/>
          <a:lstStyle/>
          <a:p>
            <a:fld id="{E6AB21CA-7EEB-4197-941A-C62D4E602F25}" type="datetimeFigureOut">
              <a:rPr lang="zh-CN" altLang="en-US" smtClean="0"/>
              <a:t>2020/11/28</a:t>
            </a:fld>
            <a:endParaRPr lang="zh-CN" altLang="en-US"/>
          </a:p>
        </p:txBody>
      </p:sp>
      <p:sp>
        <p:nvSpPr>
          <p:cNvPr id="8" name="页脚占位符 7">
            <a:extLst>
              <a:ext uri="{FF2B5EF4-FFF2-40B4-BE49-F238E27FC236}">
                <a16:creationId xmlns:a16="http://schemas.microsoft.com/office/drawing/2014/main" id="{790B6E9A-1F54-4F41-BA9C-478C52476EA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86E6294-9F29-4D27-BC50-7CB5F0C379B6}"/>
              </a:ext>
            </a:extLst>
          </p:cNvPr>
          <p:cNvSpPr>
            <a:spLocks noGrp="1"/>
          </p:cNvSpPr>
          <p:nvPr>
            <p:ph type="sldNum" sz="quarter" idx="12"/>
          </p:nvPr>
        </p:nvSpPr>
        <p:spPr/>
        <p:txBody>
          <a:bodyPr/>
          <a:lstStyle/>
          <a:p>
            <a:fld id="{BC3E78F4-5B6F-4265-8159-58BB4A1798B9}" type="slidenum">
              <a:rPr lang="zh-CN" altLang="en-US" smtClean="0"/>
              <a:t>‹#›</a:t>
            </a:fld>
            <a:endParaRPr lang="zh-CN" altLang="en-US"/>
          </a:p>
        </p:txBody>
      </p:sp>
    </p:spTree>
    <p:extLst>
      <p:ext uri="{BB962C8B-B14F-4D97-AF65-F5344CB8AC3E}">
        <p14:creationId xmlns:p14="http://schemas.microsoft.com/office/powerpoint/2010/main" val="6791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90868-726D-4D95-B529-1CE7FDF6E5B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785478-C975-4B9C-BCC1-EC544DCAB0FA}"/>
              </a:ext>
            </a:extLst>
          </p:cNvPr>
          <p:cNvSpPr>
            <a:spLocks noGrp="1"/>
          </p:cNvSpPr>
          <p:nvPr>
            <p:ph type="dt" sz="half" idx="10"/>
          </p:nvPr>
        </p:nvSpPr>
        <p:spPr/>
        <p:txBody>
          <a:bodyPr/>
          <a:lstStyle/>
          <a:p>
            <a:fld id="{E6AB21CA-7EEB-4197-941A-C62D4E602F25}" type="datetimeFigureOut">
              <a:rPr lang="zh-CN" altLang="en-US" smtClean="0"/>
              <a:t>2020/11/28</a:t>
            </a:fld>
            <a:endParaRPr lang="zh-CN" altLang="en-US"/>
          </a:p>
        </p:txBody>
      </p:sp>
      <p:sp>
        <p:nvSpPr>
          <p:cNvPr id="4" name="页脚占位符 3">
            <a:extLst>
              <a:ext uri="{FF2B5EF4-FFF2-40B4-BE49-F238E27FC236}">
                <a16:creationId xmlns:a16="http://schemas.microsoft.com/office/drawing/2014/main" id="{B3478302-BFA1-4E42-949B-DC92FF38BBD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F32CC60-7518-4A1F-A9E5-B51560989A46}"/>
              </a:ext>
            </a:extLst>
          </p:cNvPr>
          <p:cNvSpPr>
            <a:spLocks noGrp="1"/>
          </p:cNvSpPr>
          <p:nvPr>
            <p:ph type="sldNum" sz="quarter" idx="12"/>
          </p:nvPr>
        </p:nvSpPr>
        <p:spPr/>
        <p:txBody>
          <a:bodyPr/>
          <a:lstStyle/>
          <a:p>
            <a:fld id="{BC3E78F4-5B6F-4265-8159-58BB4A1798B9}" type="slidenum">
              <a:rPr lang="zh-CN" altLang="en-US" smtClean="0"/>
              <a:t>‹#›</a:t>
            </a:fld>
            <a:endParaRPr lang="zh-CN" altLang="en-US"/>
          </a:p>
        </p:txBody>
      </p:sp>
    </p:spTree>
    <p:extLst>
      <p:ext uri="{BB962C8B-B14F-4D97-AF65-F5344CB8AC3E}">
        <p14:creationId xmlns:p14="http://schemas.microsoft.com/office/powerpoint/2010/main" val="146644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8B2C70E-FD0A-4602-965A-A83EF6FC8D01}"/>
              </a:ext>
            </a:extLst>
          </p:cNvPr>
          <p:cNvSpPr>
            <a:spLocks noGrp="1"/>
          </p:cNvSpPr>
          <p:nvPr>
            <p:ph type="dt" sz="half" idx="10"/>
          </p:nvPr>
        </p:nvSpPr>
        <p:spPr/>
        <p:txBody>
          <a:bodyPr/>
          <a:lstStyle/>
          <a:p>
            <a:fld id="{E6AB21CA-7EEB-4197-941A-C62D4E602F25}" type="datetimeFigureOut">
              <a:rPr lang="zh-CN" altLang="en-US" smtClean="0"/>
              <a:t>2020/11/28</a:t>
            </a:fld>
            <a:endParaRPr lang="zh-CN" altLang="en-US"/>
          </a:p>
        </p:txBody>
      </p:sp>
      <p:sp>
        <p:nvSpPr>
          <p:cNvPr id="3" name="页脚占位符 2">
            <a:extLst>
              <a:ext uri="{FF2B5EF4-FFF2-40B4-BE49-F238E27FC236}">
                <a16:creationId xmlns:a16="http://schemas.microsoft.com/office/drawing/2014/main" id="{ED30D218-34C6-4A72-956B-20C3EFDE395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658D05B-81E4-43F4-BD8C-97A8AD61CA26}"/>
              </a:ext>
            </a:extLst>
          </p:cNvPr>
          <p:cNvSpPr>
            <a:spLocks noGrp="1"/>
          </p:cNvSpPr>
          <p:nvPr>
            <p:ph type="sldNum" sz="quarter" idx="12"/>
          </p:nvPr>
        </p:nvSpPr>
        <p:spPr/>
        <p:txBody>
          <a:bodyPr/>
          <a:lstStyle/>
          <a:p>
            <a:fld id="{BC3E78F4-5B6F-4265-8159-58BB4A1798B9}" type="slidenum">
              <a:rPr lang="zh-CN" altLang="en-US" smtClean="0"/>
              <a:t>‹#›</a:t>
            </a:fld>
            <a:endParaRPr lang="zh-CN" altLang="en-US"/>
          </a:p>
        </p:txBody>
      </p:sp>
    </p:spTree>
    <p:extLst>
      <p:ext uri="{BB962C8B-B14F-4D97-AF65-F5344CB8AC3E}">
        <p14:creationId xmlns:p14="http://schemas.microsoft.com/office/powerpoint/2010/main" val="1353540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D3A33-15B7-470D-9F7F-9239603BB76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3777F2-D0D6-4096-9318-964ED6799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6BE7838-3DC4-40C2-AC01-37B48CD14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A31F62-BBFC-4CF3-A375-65ACA4B50333}"/>
              </a:ext>
            </a:extLst>
          </p:cNvPr>
          <p:cNvSpPr>
            <a:spLocks noGrp="1"/>
          </p:cNvSpPr>
          <p:nvPr>
            <p:ph type="dt" sz="half" idx="10"/>
          </p:nvPr>
        </p:nvSpPr>
        <p:spPr/>
        <p:txBody>
          <a:bodyPr/>
          <a:lstStyle/>
          <a:p>
            <a:fld id="{E6AB21CA-7EEB-4197-941A-C62D4E602F25}" type="datetimeFigureOut">
              <a:rPr lang="zh-CN" altLang="en-US" smtClean="0"/>
              <a:t>2020/11/28</a:t>
            </a:fld>
            <a:endParaRPr lang="zh-CN" altLang="en-US"/>
          </a:p>
        </p:txBody>
      </p:sp>
      <p:sp>
        <p:nvSpPr>
          <p:cNvPr id="6" name="页脚占位符 5">
            <a:extLst>
              <a:ext uri="{FF2B5EF4-FFF2-40B4-BE49-F238E27FC236}">
                <a16:creationId xmlns:a16="http://schemas.microsoft.com/office/drawing/2014/main" id="{0F707399-C545-4FFA-A740-E7DB7C8A4B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BF6CB8-5A9D-4412-9D1D-4A2FB6CC384D}"/>
              </a:ext>
            </a:extLst>
          </p:cNvPr>
          <p:cNvSpPr>
            <a:spLocks noGrp="1"/>
          </p:cNvSpPr>
          <p:nvPr>
            <p:ph type="sldNum" sz="quarter" idx="12"/>
          </p:nvPr>
        </p:nvSpPr>
        <p:spPr/>
        <p:txBody>
          <a:bodyPr/>
          <a:lstStyle/>
          <a:p>
            <a:fld id="{BC3E78F4-5B6F-4265-8159-58BB4A1798B9}" type="slidenum">
              <a:rPr lang="zh-CN" altLang="en-US" smtClean="0"/>
              <a:t>‹#›</a:t>
            </a:fld>
            <a:endParaRPr lang="zh-CN" altLang="en-US"/>
          </a:p>
        </p:txBody>
      </p:sp>
    </p:spTree>
    <p:extLst>
      <p:ext uri="{BB962C8B-B14F-4D97-AF65-F5344CB8AC3E}">
        <p14:creationId xmlns:p14="http://schemas.microsoft.com/office/powerpoint/2010/main" val="12000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B3114-FBDB-437C-9005-A6ECB16F9D5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2BB586-F5C0-4DF1-8209-A7FEE5B813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CB61D3B-70ED-4150-80D2-AA5B88ED2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F5FA32-0A03-4DE2-9FA1-275C39F4B187}"/>
              </a:ext>
            </a:extLst>
          </p:cNvPr>
          <p:cNvSpPr>
            <a:spLocks noGrp="1"/>
          </p:cNvSpPr>
          <p:nvPr>
            <p:ph type="dt" sz="half" idx="10"/>
          </p:nvPr>
        </p:nvSpPr>
        <p:spPr/>
        <p:txBody>
          <a:bodyPr/>
          <a:lstStyle/>
          <a:p>
            <a:fld id="{E6AB21CA-7EEB-4197-941A-C62D4E602F25}" type="datetimeFigureOut">
              <a:rPr lang="zh-CN" altLang="en-US" smtClean="0"/>
              <a:t>2020/11/28</a:t>
            </a:fld>
            <a:endParaRPr lang="zh-CN" altLang="en-US"/>
          </a:p>
        </p:txBody>
      </p:sp>
      <p:sp>
        <p:nvSpPr>
          <p:cNvPr id="6" name="页脚占位符 5">
            <a:extLst>
              <a:ext uri="{FF2B5EF4-FFF2-40B4-BE49-F238E27FC236}">
                <a16:creationId xmlns:a16="http://schemas.microsoft.com/office/drawing/2014/main" id="{3EE26BBA-FA63-4E89-86BF-E6D18C1953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46497D-0ECA-4AAF-841F-6486C62BE62B}"/>
              </a:ext>
            </a:extLst>
          </p:cNvPr>
          <p:cNvSpPr>
            <a:spLocks noGrp="1"/>
          </p:cNvSpPr>
          <p:nvPr>
            <p:ph type="sldNum" sz="quarter" idx="12"/>
          </p:nvPr>
        </p:nvSpPr>
        <p:spPr/>
        <p:txBody>
          <a:bodyPr/>
          <a:lstStyle/>
          <a:p>
            <a:fld id="{BC3E78F4-5B6F-4265-8159-58BB4A1798B9}" type="slidenum">
              <a:rPr lang="zh-CN" altLang="en-US" smtClean="0"/>
              <a:t>‹#›</a:t>
            </a:fld>
            <a:endParaRPr lang="zh-CN" altLang="en-US"/>
          </a:p>
        </p:txBody>
      </p:sp>
    </p:spTree>
    <p:extLst>
      <p:ext uri="{BB962C8B-B14F-4D97-AF65-F5344CB8AC3E}">
        <p14:creationId xmlns:p14="http://schemas.microsoft.com/office/powerpoint/2010/main" val="241010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194B1E0-3F76-495C-B963-42ABB265E0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CC0D500-3622-45A2-AE5F-142ADC6BD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DD2308-4272-44D6-AA0F-DD01D83480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B21CA-7EEB-4197-941A-C62D4E602F25}" type="datetimeFigureOut">
              <a:rPr lang="zh-CN" altLang="en-US" smtClean="0"/>
              <a:t>2020/11/28</a:t>
            </a:fld>
            <a:endParaRPr lang="zh-CN" altLang="en-US"/>
          </a:p>
        </p:txBody>
      </p:sp>
      <p:sp>
        <p:nvSpPr>
          <p:cNvPr id="5" name="页脚占位符 4">
            <a:extLst>
              <a:ext uri="{FF2B5EF4-FFF2-40B4-BE49-F238E27FC236}">
                <a16:creationId xmlns:a16="http://schemas.microsoft.com/office/drawing/2014/main" id="{A47F2014-2B15-41DF-9920-A04E9CE012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E61FF0F-1C92-459E-94E8-232B9DCAA4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E78F4-5B6F-4265-8159-58BB4A1798B9}" type="slidenum">
              <a:rPr lang="zh-CN" altLang="en-US" smtClean="0"/>
              <a:t>‹#›</a:t>
            </a:fld>
            <a:endParaRPr lang="zh-CN" altLang="en-US"/>
          </a:p>
        </p:txBody>
      </p:sp>
    </p:spTree>
    <p:extLst>
      <p:ext uri="{BB962C8B-B14F-4D97-AF65-F5344CB8AC3E}">
        <p14:creationId xmlns:p14="http://schemas.microsoft.com/office/powerpoint/2010/main" val="1277590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426A7B1-A38A-4451-BBEE-3D7542C60E3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2" name="标题 1">
            <a:extLst>
              <a:ext uri="{FF2B5EF4-FFF2-40B4-BE49-F238E27FC236}">
                <a16:creationId xmlns:a16="http://schemas.microsoft.com/office/drawing/2014/main" id="{D91D4CC5-0BC6-4931-8EF8-01D4DA8A0666}"/>
              </a:ext>
            </a:extLst>
          </p:cNvPr>
          <p:cNvSpPr>
            <a:spLocks noGrp="1"/>
          </p:cNvSpPr>
          <p:nvPr>
            <p:ph type="ctrTitle"/>
          </p:nvPr>
        </p:nvSpPr>
        <p:spPr/>
        <p:txBody>
          <a:bodyPr/>
          <a:lstStyle/>
          <a:p>
            <a:r>
              <a:rPr lang="en-US" altLang="zh-CN" dirty="0"/>
              <a:t>Nginx</a:t>
            </a:r>
            <a:endParaRPr lang="zh-CN" altLang="en-US" dirty="0"/>
          </a:p>
        </p:txBody>
      </p:sp>
      <p:sp>
        <p:nvSpPr>
          <p:cNvPr id="3" name="副标题 2">
            <a:extLst>
              <a:ext uri="{FF2B5EF4-FFF2-40B4-BE49-F238E27FC236}">
                <a16:creationId xmlns:a16="http://schemas.microsoft.com/office/drawing/2014/main" id="{4967F065-CEC3-462C-9603-B3FF81B2FFE1}"/>
              </a:ext>
            </a:extLst>
          </p:cNvPr>
          <p:cNvSpPr>
            <a:spLocks noGrp="1"/>
          </p:cNvSpPr>
          <p:nvPr>
            <p:ph type="subTitle" idx="1"/>
          </p:nvPr>
        </p:nvSpPr>
        <p:spPr/>
        <p:txBody>
          <a:bodyPr/>
          <a:lstStyle/>
          <a:p>
            <a:r>
              <a:rPr lang="en-US" altLang="zh-CN" dirty="0"/>
              <a:t>——</a:t>
            </a:r>
            <a:r>
              <a:rPr lang="zh-CN" altLang="en-US" dirty="0"/>
              <a:t>负载均衡</a:t>
            </a:r>
          </a:p>
        </p:txBody>
      </p:sp>
      <p:sp>
        <p:nvSpPr>
          <p:cNvPr id="4" name="文本框 3">
            <a:extLst>
              <a:ext uri="{FF2B5EF4-FFF2-40B4-BE49-F238E27FC236}">
                <a16:creationId xmlns:a16="http://schemas.microsoft.com/office/drawing/2014/main" id="{E7E20639-8696-4E7B-AAC2-28CE12EB36B6}"/>
              </a:ext>
            </a:extLst>
          </p:cNvPr>
          <p:cNvSpPr txBox="1"/>
          <p:nvPr/>
        </p:nvSpPr>
        <p:spPr>
          <a:xfrm>
            <a:off x="4466946" y="4429919"/>
            <a:ext cx="3718265" cy="369332"/>
          </a:xfrm>
          <a:prstGeom prst="rect">
            <a:avLst/>
          </a:prstGeom>
          <a:noFill/>
        </p:spPr>
        <p:txBody>
          <a:bodyPr wrap="square" rtlCol="0">
            <a:spAutoFit/>
          </a:bodyPr>
          <a:lstStyle/>
          <a:p>
            <a:r>
              <a:rPr lang="zh-CN" altLang="en-US" dirty="0"/>
              <a:t>汇报人：肖忠宇</a:t>
            </a:r>
            <a:r>
              <a:rPr lang="en-US" altLang="zh-CN" dirty="0"/>
              <a:t>	</a:t>
            </a:r>
            <a:r>
              <a:rPr lang="zh-CN" altLang="en-US" dirty="0"/>
              <a:t>时间：</a:t>
            </a:r>
            <a:r>
              <a:rPr lang="en-US" altLang="zh-CN" dirty="0"/>
              <a:t>11</a:t>
            </a:r>
            <a:r>
              <a:rPr lang="zh-CN" altLang="en-US" dirty="0"/>
              <a:t>月</a:t>
            </a:r>
            <a:r>
              <a:rPr lang="en-US" altLang="zh-CN" dirty="0"/>
              <a:t>24</a:t>
            </a:r>
            <a:r>
              <a:rPr lang="zh-CN" altLang="en-US" dirty="0"/>
              <a:t>日</a:t>
            </a:r>
          </a:p>
        </p:txBody>
      </p:sp>
    </p:spTree>
    <p:extLst>
      <p:ext uri="{BB962C8B-B14F-4D97-AF65-F5344CB8AC3E}">
        <p14:creationId xmlns:p14="http://schemas.microsoft.com/office/powerpoint/2010/main" val="1911693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415883-02A3-4C29-ACFB-EBB7E99F0F0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2" name="标题 1">
            <a:extLst>
              <a:ext uri="{FF2B5EF4-FFF2-40B4-BE49-F238E27FC236}">
                <a16:creationId xmlns:a16="http://schemas.microsoft.com/office/drawing/2014/main" id="{DF7AD0C0-9680-41C7-BD84-39C0FF0D9848}"/>
              </a:ext>
            </a:extLst>
          </p:cNvPr>
          <p:cNvSpPr>
            <a:spLocks noGrp="1"/>
          </p:cNvSpPr>
          <p:nvPr>
            <p:ph type="title"/>
          </p:nvPr>
        </p:nvSpPr>
        <p:spPr>
          <a:xfrm>
            <a:off x="838200" y="365126"/>
            <a:ext cx="10515600" cy="895504"/>
          </a:xfrm>
        </p:spPr>
        <p:txBody>
          <a:bodyPr>
            <a:normAutofit/>
          </a:bodyPr>
          <a:lstStyle/>
          <a:p>
            <a:r>
              <a:rPr lang="zh-CN" altLang="en-US" sz="3200" dirty="0"/>
              <a:t>宕机</a:t>
            </a:r>
          </a:p>
        </p:txBody>
      </p:sp>
      <p:sp>
        <p:nvSpPr>
          <p:cNvPr id="3" name="内容占位符 2">
            <a:extLst>
              <a:ext uri="{FF2B5EF4-FFF2-40B4-BE49-F238E27FC236}">
                <a16:creationId xmlns:a16="http://schemas.microsoft.com/office/drawing/2014/main" id="{579D7BA9-18DC-4C3F-B40F-102CB021C7E7}"/>
              </a:ext>
            </a:extLst>
          </p:cNvPr>
          <p:cNvSpPr>
            <a:spLocks noGrp="1"/>
          </p:cNvSpPr>
          <p:nvPr>
            <p:ph idx="1"/>
          </p:nvPr>
        </p:nvSpPr>
        <p:spPr>
          <a:xfrm>
            <a:off x="838200" y="1260630"/>
            <a:ext cx="4791069" cy="4916333"/>
          </a:xfrm>
        </p:spPr>
        <p:txBody>
          <a:bodyPr>
            <a:normAutofit/>
          </a:bodyPr>
          <a:lstStyle/>
          <a:p>
            <a:pPr marL="0" indent="0">
              <a:lnSpc>
                <a:spcPct val="100000"/>
              </a:lnSpc>
              <a:buNone/>
            </a:pPr>
            <a:r>
              <a:rPr lang="zh-CN" altLang="en-US" sz="2400" dirty="0">
                <a:latin typeface="宋体" panose="02010600030101010101" pitchFamily="2" charset="-122"/>
                <a:ea typeface="宋体" panose="02010600030101010101" pitchFamily="2" charset="-122"/>
              </a:rPr>
              <a:t>当某个服务器宕机的时候，</a:t>
            </a:r>
            <a:r>
              <a:rPr lang="en-US" altLang="zh-CN" sz="2400" dirty="0" err="1">
                <a:latin typeface="宋体" panose="02010600030101010101" pitchFamily="2" charset="-122"/>
                <a:ea typeface="宋体" panose="02010600030101010101" pitchFamily="2" charset="-122"/>
              </a:rPr>
              <a:t>nginx</a:t>
            </a:r>
            <a:r>
              <a:rPr lang="zh-CN" altLang="en-US" sz="2400" dirty="0">
                <a:latin typeface="宋体" panose="02010600030101010101" pitchFamily="2" charset="-122"/>
                <a:ea typeface="宋体" panose="02010600030101010101" pitchFamily="2" charset="-122"/>
              </a:rPr>
              <a:t>会将请求在后台转发给其他服务器。</a:t>
            </a:r>
            <a:endParaRPr lang="en-US" altLang="zh-CN" sz="2400" dirty="0">
              <a:latin typeface="宋体" panose="02010600030101010101" pitchFamily="2" charset="-122"/>
              <a:ea typeface="宋体" panose="02010600030101010101" pitchFamily="2" charset="-122"/>
            </a:endParaRPr>
          </a:p>
          <a:p>
            <a:pPr marL="0" indent="0">
              <a:lnSpc>
                <a:spcPct val="100000"/>
              </a:lnSpc>
              <a:buNone/>
            </a:pPr>
            <a:r>
              <a:rPr lang="zh-CN" altLang="en-US" sz="2400" dirty="0">
                <a:latin typeface="宋体" panose="02010600030101010101" pitchFamily="2" charset="-122"/>
                <a:ea typeface="宋体" panose="02010600030101010101" pitchFamily="2" charset="-122"/>
              </a:rPr>
              <a:t>如例，当我们关掉</a:t>
            </a:r>
            <a:r>
              <a:rPr lang="en-US" altLang="zh-CN" sz="2400" dirty="0">
                <a:latin typeface="宋体" panose="02010600030101010101" pitchFamily="2" charset="-122"/>
                <a:ea typeface="宋体" panose="02010600030101010101" pitchFamily="2" charset="-122"/>
              </a:rPr>
              <a:t>8084</a:t>
            </a:r>
            <a:r>
              <a:rPr lang="zh-CN" altLang="en-US" sz="2400" dirty="0">
                <a:latin typeface="宋体" panose="02010600030101010101" pitchFamily="2" charset="-122"/>
                <a:ea typeface="宋体" panose="02010600030101010101" pitchFamily="2" charset="-122"/>
              </a:rPr>
              <a:t>端口模拟的服务器时，再次刷新到请求</a:t>
            </a:r>
            <a:r>
              <a:rPr lang="en-US" altLang="zh-CN" sz="2400" dirty="0">
                <a:latin typeface="宋体" panose="02010600030101010101" pitchFamily="2" charset="-122"/>
                <a:ea typeface="宋体" panose="02010600030101010101" pitchFamily="2" charset="-122"/>
              </a:rPr>
              <a:t>8084</a:t>
            </a:r>
            <a:r>
              <a:rPr lang="zh-CN" altLang="en-US" sz="2400" dirty="0">
                <a:latin typeface="宋体" panose="02010600030101010101" pitchFamily="2" charset="-122"/>
                <a:ea typeface="宋体" panose="02010600030101010101" pitchFamily="2" charset="-122"/>
              </a:rPr>
              <a:t>端口模拟的服务器时，会出现卡顿一段时间的现象，可以在配置文件中修改如图所示的标蓝位置，设置请求的最长时长</a:t>
            </a:r>
            <a:endParaRPr lang="en-US" altLang="zh-CN" sz="2400" dirty="0">
              <a:latin typeface="宋体" panose="02010600030101010101" pitchFamily="2" charset="-122"/>
              <a:ea typeface="宋体" panose="02010600030101010101" pitchFamily="2" charset="-122"/>
            </a:endParaRPr>
          </a:p>
        </p:txBody>
      </p:sp>
      <p:pic>
        <p:nvPicPr>
          <p:cNvPr id="10" name="图片 9">
            <a:extLst>
              <a:ext uri="{FF2B5EF4-FFF2-40B4-BE49-F238E27FC236}">
                <a16:creationId xmlns:a16="http://schemas.microsoft.com/office/drawing/2014/main" id="{BD67ED8A-B88D-4C34-83AC-88E5C7A2186D}"/>
              </a:ext>
            </a:extLst>
          </p:cNvPr>
          <p:cNvPicPr>
            <a:picLocks noChangeAspect="1"/>
          </p:cNvPicPr>
          <p:nvPr/>
        </p:nvPicPr>
        <p:blipFill>
          <a:blip r:embed="rId3"/>
          <a:stretch>
            <a:fillRect/>
          </a:stretch>
        </p:blipFill>
        <p:spPr>
          <a:xfrm>
            <a:off x="6312023" y="1260630"/>
            <a:ext cx="5139431" cy="4916333"/>
          </a:xfrm>
          <a:prstGeom prst="rect">
            <a:avLst/>
          </a:prstGeom>
        </p:spPr>
      </p:pic>
    </p:spTree>
    <p:extLst>
      <p:ext uri="{BB962C8B-B14F-4D97-AF65-F5344CB8AC3E}">
        <p14:creationId xmlns:p14="http://schemas.microsoft.com/office/powerpoint/2010/main" val="3986876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415883-02A3-4C29-ACFB-EBB7E99F0F0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2" name="标题 1">
            <a:extLst>
              <a:ext uri="{FF2B5EF4-FFF2-40B4-BE49-F238E27FC236}">
                <a16:creationId xmlns:a16="http://schemas.microsoft.com/office/drawing/2014/main" id="{DF7AD0C0-9680-41C7-BD84-39C0FF0D9848}"/>
              </a:ext>
            </a:extLst>
          </p:cNvPr>
          <p:cNvSpPr>
            <a:spLocks noGrp="1"/>
          </p:cNvSpPr>
          <p:nvPr>
            <p:ph type="title"/>
          </p:nvPr>
        </p:nvSpPr>
        <p:spPr>
          <a:xfrm>
            <a:off x="838200" y="365126"/>
            <a:ext cx="10515600" cy="895504"/>
          </a:xfrm>
        </p:spPr>
        <p:txBody>
          <a:bodyPr>
            <a:normAutofit/>
          </a:bodyPr>
          <a:lstStyle/>
          <a:p>
            <a:r>
              <a:rPr lang="zh-CN" altLang="en-US" sz="3200" dirty="0"/>
              <a:t>注意事项</a:t>
            </a:r>
          </a:p>
        </p:txBody>
      </p:sp>
      <p:sp>
        <p:nvSpPr>
          <p:cNvPr id="3" name="内容占位符 2">
            <a:extLst>
              <a:ext uri="{FF2B5EF4-FFF2-40B4-BE49-F238E27FC236}">
                <a16:creationId xmlns:a16="http://schemas.microsoft.com/office/drawing/2014/main" id="{579D7BA9-18DC-4C3F-B40F-102CB021C7E7}"/>
              </a:ext>
            </a:extLst>
          </p:cNvPr>
          <p:cNvSpPr>
            <a:spLocks noGrp="1"/>
          </p:cNvSpPr>
          <p:nvPr>
            <p:ph idx="1"/>
          </p:nvPr>
        </p:nvSpPr>
        <p:spPr>
          <a:xfrm>
            <a:off x="838200" y="1260630"/>
            <a:ext cx="10515600" cy="4916333"/>
          </a:xfrm>
        </p:spPr>
        <p:txBody>
          <a:bodyPr>
            <a:normAutofit/>
          </a:bodyPr>
          <a:lstStyle/>
          <a:p>
            <a:pPr marL="0" indent="0">
              <a:lnSpc>
                <a:spcPct val="100000"/>
              </a:lnSpc>
              <a:buNone/>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在做准备工作时要确定启动了你打算用的服务器</a:t>
            </a:r>
            <a:endParaRPr lang="en-US" altLang="zh-CN" sz="2400" dirty="0">
              <a:latin typeface="宋体" panose="02010600030101010101" pitchFamily="2" charset="-122"/>
              <a:ea typeface="宋体" panose="02010600030101010101" pitchFamily="2" charset="-122"/>
            </a:endParaRPr>
          </a:p>
          <a:p>
            <a:pPr marL="0" indent="0">
              <a:lnSpc>
                <a:spcPct val="100000"/>
              </a:lnSpc>
              <a:buNone/>
            </a:pPr>
            <a:r>
              <a:rPr lang="zh-CN" altLang="en-US" sz="2400" dirty="0">
                <a:latin typeface="宋体" panose="02010600030101010101" pitchFamily="2" charset="-122"/>
                <a:ea typeface="宋体" panose="02010600030101010101" pitchFamily="2" charset="-122"/>
              </a:rPr>
              <a:t>（服务器没有启动就根本不会出现效果）</a:t>
            </a:r>
            <a:endParaRPr lang="en-US" altLang="zh-CN" sz="2400" dirty="0">
              <a:latin typeface="宋体" panose="02010600030101010101" pitchFamily="2" charset="-122"/>
              <a:ea typeface="宋体" panose="02010600030101010101" pitchFamily="2" charset="-122"/>
            </a:endParaRPr>
          </a:p>
          <a:p>
            <a:pPr marL="0" indent="0">
              <a:lnSpc>
                <a:spcPct val="100000"/>
              </a:lnSpc>
              <a:buNone/>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在每次修改好配置文件后要记得重启</a:t>
            </a:r>
            <a:r>
              <a:rPr lang="en-US" altLang="zh-CN" sz="2400" dirty="0" err="1">
                <a:latin typeface="宋体" panose="02010600030101010101" pitchFamily="2" charset="-122"/>
                <a:ea typeface="宋体" panose="02010600030101010101" pitchFamily="2" charset="-122"/>
              </a:rPr>
              <a:t>nginx</a:t>
            </a:r>
            <a:r>
              <a:rPr lang="zh-CN" altLang="en-US" sz="2400" dirty="0">
                <a:latin typeface="宋体" panose="02010600030101010101" pitchFamily="2" charset="-122"/>
                <a:ea typeface="宋体" panose="02010600030101010101" pitchFamily="2" charset="-122"/>
              </a:rPr>
              <a:t>，即在出现了和自己意料之外的结果时要确认一下修改的配置文件是否有保存，以及是否有重新启动</a:t>
            </a:r>
            <a:r>
              <a:rPr lang="en-US" altLang="zh-CN" sz="2400" dirty="0" err="1">
                <a:latin typeface="宋体" panose="02010600030101010101" pitchFamily="2" charset="-122"/>
                <a:ea typeface="宋体" panose="02010600030101010101" pitchFamily="2" charset="-122"/>
              </a:rPr>
              <a:t>nginx</a:t>
            </a:r>
            <a:endParaRPr lang="en-US" altLang="zh-CN" sz="2400" dirty="0">
              <a:latin typeface="宋体" panose="02010600030101010101" pitchFamily="2" charset="-122"/>
              <a:ea typeface="宋体" panose="02010600030101010101" pitchFamily="2" charset="-122"/>
            </a:endParaRPr>
          </a:p>
          <a:p>
            <a:pPr marL="0" indent="0">
              <a:lnSpc>
                <a:spcPct val="100000"/>
              </a:lnSpc>
              <a:buNone/>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确认好文件的所在位置和输入的网址是否有出入</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612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5219F6F-04ED-45A4-8EC8-42B9B9B8E35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2" name="标题 1">
            <a:extLst>
              <a:ext uri="{FF2B5EF4-FFF2-40B4-BE49-F238E27FC236}">
                <a16:creationId xmlns:a16="http://schemas.microsoft.com/office/drawing/2014/main" id="{931B71B9-226A-43B5-836B-51E4B405B7EE}"/>
              </a:ext>
            </a:extLst>
          </p:cNvPr>
          <p:cNvSpPr>
            <a:spLocks noGrp="1"/>
          </p:cNvSpPr>
          <p:nvPr>
            <p:ph type="title"/>
          </p:nvPr>
        </p:nvSpPr>
        <p:spPr>
          <a:xfrm>
            <a:off x="838200" y="365125"/>
            <a:ext cx="10515600" cy="1206223"/>
          </a:xfrm>
        </p:spPr>
        <p:txBody>
          <a:bodyPr>
            <a:normAutofit/>
          </a:bodyPr>
          <a:lstStyle/>
          <a:p>
            <a:r>
              <a:rPr lang="zh-CN" altLang="en-US" sz="3200" dirty="0"/>
              <a:t>为什么要有负载均衡</a:t>
            </a:r>
          </a:p>
        </p:txBody>
      </p:sp>
      <p:sp>
        <p:nvSpPr>
          <p:cNvPr id="3" name="内容占位符 2">
            <a:extLst>
              <a:ext uri="{FF2B5EF4-FFF2-40B4-BE49-F238E27FC236}">
                <a16:creationId xmlns:a16="http://schemas.microsoft.com/office/drawing/2014/main" id="{0F7DDA01-1976-478D-94A3-627AF4CE7617}"/>
              </a:ext>
            </a:extLst>
          </p:cNvPr>
          <p:cNvSpPr>
            <a:spLocks noGrp="1"/>
          </p:cNvSpPr>
          <p:nvPr>
            <p:ph idx="1"/>
          </p:nvPr>
        </p:nvSpPr>
        <p:spPr>
          <a:xfrm>
            <a:off x="838200" y="1367161"/>
            <a:ext cx="6024239" cy="4809802"/>
          </a:xfrm>
        </p:spPr>
        <p:txBody>
          <a:bodyPr>
            <a:noAutofit/>
          </a:bodyPr>
          <a:lstStyle/>
          <a:p>
            <a:pPr>
              <a:lnSpc>
                <a:spcPct val="100000"/>
              </a:lnSpc>
            </a:pPr>
            <a:r>
              <a:rPr lang="zh-CN" altLang="en-US" sz="2400" dirty="0">
                <a:latin typeface="宋体" panose="02010600030101010101" pitchFamily="2" charset="-122"/>
                <a:ea typeface="宋体" panose="02010600030101010101" pitchFamily="2" charset="-122"/>
              </a:rPr>
              <a:t>客户端发送多个请求到服务器，服务器处理请求，有一些可能要与数据库进行交互，服务器处理完毕后，再将结果返回给客户端。这种架构模式对于早期的系统相对单一，并发请求相对较少的情况下是比较适合的，成本也低。但是随着访问量和数据量的飞速增长，以及系统业务的复杂度增加，这种架构会造成服务器相应客户端的请求日益缓慢，并发量特别大的时候，还容易造成服务器直接崩溃。那么如何解决这种情况呢？我们首先想到的可能是升级服务器的配置，比如提高</a:t>
            </a:r>
            <a:r>
              <a:rPr lang="en-US" altLang="zh-CN" sz="2400" dirty="0">
                <a:latin typeface="宋体" panose="02010600030101010101" pitchFamily="2" charset="-122"/>
                <a:ea typeface="宋体" panose="02010600030101010101" pitchFamily="2" charset="-122"/>
              </a:rPr>
              <a:t>CPU</a:t>
            </a:r>
            <a:r>
              <a:rPr lang="zh-CN" altLang="en-US" sz="2400" dirty="0">
                <a:latin typeface="宋体" panose="02010600030101010101" pitchFamily="2" charset="-122"/>
                <a:ea typeface="宋体" panose="02010600030101010101" pitchFamily="2" charset="-122"/>
              </a:rPr>
              <a:t>执行频率，加大内存等提高机器的物理性能来解决此问题，但是硬件的性能提升已经不能满足日益提升的需求了。</a:t>
            </a:r>
          </a:p>
        </p:txBody>
      </p:sp>
      <p:pic>
        <p:nvPicPr>
          <p:cNvPr id="6" name="图片 5">
            <a:extLst>
              <a:ext uri="{FF2B5EF4-FFF2-40B4-BE49-F238E27FC236}">
                <a16:creationId xmlns:a16="http://schemas.microsoft.com/office/drawing/2014/main" id="{0784E957-01F7-46DA-BD92-E858E0438E15}"/>
              </a:ext>
            </a:extLst>
          </p:cNvPr>
          <p:cNvPicPr>
            <a:picLocks noChangeAspect="1"/>
          </p:cNvPicPr>
          <p:nvPr/>
        </p:nvPicPr>
        <p:blipFill>
          <a:blip r:embed="rId3"/>
          <a:stretch>
            <a:fillRect/>
          </a:stretch>
        </p:blipFill>
        <p:spPr>
          <a:xfrm>
            <a:off x="6782540" y="1367160"/>
            <a:ext cx="5024761" cy="5490839"/>
          </a:xfrm>
          <a:prstGeom prst="rect">
            <a:avLst/>
          </a:prstGeom>
        </p:spPr>
      </p:pic>
    </p:spTree>
    <p:extLst>
      <p:ext uri="{BB962C8B-B14F-4D97-AF65-F5344CB8AC3E}">
        <p14:creationId xmlns:p14="http://schemas.microsoft.com/office/powerpoint/2010/main" val="384440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6684F93-2E0B-4D5E-8821-1F8259E6B24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2" name="标题 1">
            <a:extLst>
              <a:ext uri="{FF2B5EF4-FFF2-40B4-BE49-F238E27FC236}">
                <a16:creationId xmlns:a16="http://schemas.microsoft.com/office/drawing/2014/main" id="{EB8AD2D5-5CA6-40AE-95C0-C3EE6EA85F93}"/>
              </a:ext>
            </a:extLst>
          </p:cNvPr>
          <p:cNvSpPr>
            <a:spLocks noGrp="1"/>
          </p:cNvSpPr>
          <p:nvPr>
            <p:ph type="title"/>
          </p:nvPr>
        </p:nvSpPr>
        <p:spPr>
          <a:xfrm>
            <a:off x="838200" y="365125"/>
            <a:ext cx="10515600" cy="922137"/>
          </a:xfrm>
        </p:spPr>
        <p:txBody>
          <a:bodyPr>
            <a:normAutofit/>
          </a:bodyPr>
          <a:lstStyle/>
          <a:p>
            <a:r>
              <a:rPr lang="zh-CN" altLang="en-US" sz="3200" dirty="0"/>
              <a:t>为什么要有负载均衡</a:t>
            </a:r>
          </a:p>
        </p:txBody>
      </p:sp>
      <p:sp>
        <p:nvSpPr>
          <p:cNvPr id="3" name="内容占位符 2">
            <a:extLst>
              <a:ext uri="{FF2B5EF4-FFF2-40B4-BE49-F238E27FC236}">
                <a16:creationId xmlns:a16="http://schemas.microsoft.com/office/drawing/2014/main" id="{C4DEC65D-2F10-4219-A9BA-4AD353B5E18B}"/>
              </a:ext>
            </a:extLst>
          </p:cNvPr>
          <p:cNvSpPr>
            <a:spLocks noGrp="1"/>
          </p:cNvSpPr>
          <p:nvPr>
            <p:ph idx="1"/>
          </p:nvPr>
        </p:nvSpPr>
        <p:spPr>
          <a:xfrm>
            <a:off x="838200" y="1287262"/>
            <a:ext cx="5970973" cy="4889701"/>
          </a:xfrm>
        </p:spPr>
        <p:txBody>
          <a:bodyPr>
            <a:noAutofit/>
          </a:bodyPr>
          <a:lstStyle/>
          <a:p>
            <a:pPr>
              <a:lnSpc>
                <a:spcPct val="100000"/>
              </a:lnSpc>
            </a:pPr>
            <a:r>
              <a:rPr lang="zh-CN" altLang="en-US" sz="2400" dirty="0">
                <a:latin typeface="宋体" panose="02010600030101010101" pitchFamily="2" charset="-122"/>
                <a:ea typeface="宋体" panose="02010600030101010101" pitchFamily="2" charset="-122"/>
              </a:rPr>
              <a:t>最明显的一个例子，天猫双十一当天，某个热销商品的瞬时访问量是极其庞大的，那么类似上面的系统架构，将机器都增加到现有的顶级物理配置，都是不能 够满足需求的。那么怎么办呢？上面的分析我们去掉了增加服务器物理配置来解决问题的办法，也就是说纵向解决问题的办法行不通了，那么横向增加服务器的数量呢？这时候集群的概念产生了，单个服务器解决不了，我们增加服务器的数量，然后将请求分发到各个服务器上，将原先请求集中到单个服务器上的情况改为将请求分发到多个服务器上，将负载分发到不同的服务器，也就是我们所说的负载均衡</a:t>
            </a:r>
            <a:endParaRPr lang="zh-CN" altLang="en-US" sz="2400" dirty="0"/>
          </a:p>
        </p:txBody>
      </p:sp>
      <p:pic>
        <p:nvPicPr>
          <p:cNvPr id="6" name="图片 5">
            <a:extLst>
              <a:ext uri="{FF2B5EF4-FFF2-40B4-BE49-F238E27FC236}">
                <a16:creationId xmlns:a16="http://schemas.microsoft.com/office/drawing/2014/main" id="{1E980138-61EC-4FA1-A00E-2797005CA09C}"/>
              </a:ext>
            </a:extLst>
          </p:cNvPr>
          <p:cNvPicPr>
            <a:picLocks noChangeAspect="1"/>
          </p:cNvPicPr>
          <p:nvPr/>
        </p:nvPicPr>
        <p:blipFill>
          <a:blip r:embed="rId3"/>
          <a:stretch>
            <a:fillRect/>
          </a:stretch>
        </p:blipFill>
        <p:spPr>
          <a:xfrm>
            <a:off x="6809173" y="1343035"/>
            <a:ext cx="5382827" cy="4778154"/>
          </a:xfrm>
          <a:prstGeom prst="rect">
            <a:avLst/>
          </a:prstGeom>
        </p:spPr>
      </p:pic>
    </p:spTree>
    <p:extLst>
      <p:ext uri="{BB962C8B-B14F-4D97-AF65-F5344CB8AC3E}">
        <p14:creationId xmlns:p14="http://schemas.microsoft.com/office/powerpoint/2010/main" val="3773024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FA19124B-5290-459D-A337-70858EC0F57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305F79D5-E024-4122-A8E6-66005883ECE8}"/>
              </a:ext>
            </a:extLst>
          </p:cNvPr>
          <p:cNvSpPr>
            <a:spLocks noGrp="1"/>
          </p:cNvSpPr>
          <p:nvPr>
            <p:ph type="title"/>
          </p:nvPr>
        </p:nvSpPr>
        <p:spPr/>
        <p:txBody>
          <a:bodyPr>
            <a:normAutofit/>
          </a:bodyPr>
          <a:lstStyle/>
          <a:p>
            <a:r>
              <a:rPr lang="zh-CN" altLang="en-US" sz="3200" dirty="0"/>
              <a:t>原理实现</a:t>
            </a:r>
          </a:p>
        </p:txBody>
      </p:sp>
      <p:sp>
        <p:nvSpPr>
          <p:cNvPr id="3" name="内容占位符 2">
            <a:extLst>
              <a:ext uri="{FF2B5EF4-FFF2-40B4-BE49-F238E27FC236}">
                <a16:creationId xmlns:a16="http://schemas.microsoft.com/office/drawing/2014/main" id="{D405ED3A-CD05-4CDE-AA6D-95DED83F0DD8}"/>
              </a:ext>
            </a:extLst>
          </p:cNvPr>
          <p:cNvSpPr>
            <a:spLocks noGrp="1"/>
          </p:cNvSpPr>
          <p:nvPr>
            <p:ph idx="1"/>
          </p:nvPr>
        </p:nvSpPr>
        <p:spPr>
          <a:xfrm>
            <a:off x="838200" y="1825624"/>
            <a:ext cx="5189738" cy="4450889"/>
          </a:xfrm>
        </p:spPr>
        <p:txBody>
          <a:bodyPr>
            <a:normAutofit/>
          </a:bodyPr>
          <a:lstStyle/>
          <a:p>
            <a:pPr>
              <a:lnSpc>
                <a:spcPct val="100000"/>
              </a:lnSpc>
            </a:pPr>
            <a:r>
              <a:rPr lang="zh-CN" altLang="en-US" sz="2400" dirty="0">
                <a:latin typeface="宋体" panose="02010600030101010101" pitchFamily="2" charset="-122"/>
                <a:ea typeface="宋体" panose="02010600030101010101" pitchFamily="2" charset="-122"/>
              </a:rPr>
              <a:t>效果：浏览器栏输入地址</a:t>
            </a:r>
            <a:r>
              <a:rPr lang="en-US" altLang="zh-CN" sz="2400" dirty="0">
                <a:latin typeface="宋体" panose="02010600030101010101" pitchFamily="2" charset="-122"/>
                <a:ea typeface="宋体" panose="02010600030101010101" pitchFamily="2" charset="-122"/>
              </a:rPr>
              <a:t>localhost/</a:t>
            </a:r>
            <a:r>
              <a:rPr lang="en-US" altLang="zh-CN" sz="2400" dirty="0" err="1">
                <a:latin typeface="宋体" panose="02010600030101010101" pitchFamily="2" charset="-122"/>
                <a:ea typeface="宋体" panose="02010600030101010101" pitchFamily="2" charset="-122"/>
              </a:rPr>
              <a:t>edu</a:t>
            </a:r>
            <a:r>
              <a:rPr lang="en-US" altLang="zh-CN" sz="2400" dirty="0">
                <a:latin typeface="宋体" panose="02010600030101010101" pitchFamily="2" charset="-122"/>
                <a:ea typeface="宋体" panose="02010600030101010101" pitchFamily="2" charset="-122"/>
              </a:rPr>
              <a:t>/test.html</a:t>
            </a:r>
            <a:r>
              <a:rPr lang="zh-CN" altLang="en-US" sz="2400" dirty="0">
                <a:latin typeface="宋体" panose="02010600030101010101" pitchFamily="2" charset="-122"/>
                <a:ea typeface="宋体" panose="02010600030101010101" pitchFamily="2" charset="-122"/>
              </a:rPr>
              <a:t>后</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这就可以模拟向服务器发起请求</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，负载均衡效果，平均到</a:t>
            </a:r>
            <a:r>
              <a:rPr lang="en-US" altLang="zh-CN" sz="2400" dirty="0">
                <a:latin typeface="宋体" panose="02010600030101010101" pitchFamily="2" charset="-122"/>
                <a:ea typeface="宋体" panose="02010600030101010101" pitchFamily="2" charset="-122"/>
              </a:rPr>
              <a:t>8080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8083</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8084</a:t>
            </a:r>
            <a:r>
              <a:rPr lang="zh-CN" altLang="en-US" sz="2400" dirty="0">
                <a:latin typeface="宋体" panose="02010600030101010101" pitchFamily="2" charset="-122"/>
                <a:ea typeface="宋体" panose="02010600030101010101" pitchFamily="2" charset="-122"/>
              </a:rPr>
              <a:t>端口中</a:t>
            </a:r>
            <a:endParaRPr lang="en-US" altLang="zh-CN" sz="2400" dirty="0">
              <a:latin typeface="宋体" panose="02010600030101010101" pitchFamily="2" charset="-122"/>
              <a:ea typeface="宋体" panose="02010600030101010101" pitchFamily="2" charset="-122"/>
            </a:endParaRPr>
          </a:p>
          <a:p>
            <a:pPr>
              <a:lnSpc>
                <a:spcPct val="100000"/>
              </a:lnSpc>
            </a:pPr>
            <a:endParaRPr lang="en-US" altLang="zh-CN" sz="2400" dirty="0">
              <a:latin typeface="宋体" panose="02010600030101010101" pitchFamily="2" charset="-122"/>
              <a:ea typeface="宋体" panose="02010600030101010101" pitchFamily="2" charset="-122"/>
            </a:endParaRPr>
          </a:p>
          <a:p>
            <a:pPr>
              <a:lnSpc>
                <a:spcPct val="100000"/>
              </a:lnSpc>
            </a:pPr>
            <a:endParaRPr lang="en-US" altLang="zh-CN" sz="2400" dirty="0">
              <a:latin typeface="宋体" panose="02010600030101010101" pitchFamily="2" charset="-122"/>
              <a:ea typeface="宋体" panose="02010600030101010101" pitchFamily="2" charset="-122"/>
            </a:endParaRPr>
          </a:p>
          <a:p>
            <a:pPr>
              <a:lnSpc>
                <a:spcPct val="100000"/>
              </a:lnSpc>
            </a:pPr>
            <a:endParaRPr lang="en-US" altLang="zh-CN" sz="2400" dirty="0">
              <a:latin typeface="宋体" panose="02010600030101010101" pitchFamily="2" charset="-122"/>
              <a:ea typeface="宋体" panose="02010600030101010101" pitchFamily="2" charset="-122"/>
            </a:endParaRPr>
          </a:p>
          <a:p>
            <a:pPr>
              <a:lnSpc>
                <a:spcPct val="100000"/>
              </a:lnSpc>
            </a:pPr>
            <a:endParaRPr lang="en-US" altLang="zh-CN" sz="2400"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C3B6E314-7BBF-4C95-89D6-95A5F148D6E9}"/>
              </a:ext>
            </a:extLst>
          </p:cNvPr>
          <p:cNvPicPr>
            <a:picLocks noChangeAspect="1"/>
          </p:cNvPicPr>
          <p:nvPr/>
        </p:nvPicPr>
        <p:blipFill>
          <a:blip r:embed="rId3"/>
          <a:stretch>
            <a:fillRect/>
          </a:stretch>
        </p:blipFill>
        <p:spPr>
          <a:xfrm>
            <a:off x="6435863" y="2762802"/>
            <a:ext cx="3475021" cy="1257409"/>
          </a:xfrm>
          <a:prstGeom prst="rect">
            <a:avLst/>
          </a:prstGeom>
        </p:spPr>
      </p:pic>
      <p:pic>
        <p:nvPicPr>
          <p:cNvPr id="11" name="图片 10">
            <a:extLst>
              <a:ext uri="{FF2B5EF4-FFF2-40B4-BE49-F238E27FC236}">
                <a16:creationId xmlns:a16="http://schemas.microsoft.com/office/drawing/2014/main" id="{6BE194BB-4A93-48B9-A98E-6C5AB8864233}"/>
              </a:ext>
            </a:extLst>
          </p:cNvPr>
          <p:cNvPicPr>
            <a:picLocks noChangeAspect="1"/>
          </p:cNvPicPr>
          <p:nvPr/>
        </p:nvPicPr>
        <p:blipFill>
          <a:blip r:embed="rId4"/>
          <a:stretch>
            <a:fillRect/>
          </a:stretch>
        </p:blipFill>
        <p:spPr>
          <a:xfrm>
            <a:off x="6435863" y="4334878"/>
            <a:ext cx="3612193" cy="1226926"/>
          </a:xfrm>
          <a:prstGeom prst="rect">
            <a:avLst/>
          </a:prstGeom>
        </p:spPr>
      </p:pic>
      <p:pic>
        <p:nvPicPr>
          <p:cNvPr id="13" name="图片 12">
            <a:extLst>
              <a:ext uri="{FF2B5EF4-FFF2-40B4-BE49-F238E27FC236}">
                <a16:creationId xmlns:a16="http://schemas.microsoft.com/office/drawing/2014/main" id="{D5DDA05B-6749-4BBC-9529-02D725BC1E52}"/>
              </a:ext>
            </a:extLst>
          </p:cNvPr>
          <p:cNvPicPr>
            <a:picLocks noChangeAspect="1"/>
          </p:cNvPicPr>
          <p:nvPr/>
        </p:nvPicPr>
        <p:blipFill>
          <a:blip r:embed="rId5"/>
          <a:stretch>
            <a:fillRect/>
          </a:stretch>
        </p:blipFill>
        <p:spPr>
          <a:xfrm>
            <a:off x="6435863" y="1327898"/>
            <a:ext cx="3535986" cy="1120237"/>
          </a:xfrm>
          <a:prstGeom prst="rect">
            <a:avLst/>
          </a:prstGeom>
        </p:spPr>
      </p:pic>
    </p:spTree>
    <p:extLst>
      <p:ext uri="{BB962C8B-B14F-4D97-AF65-F5344CB8AC3E}">
        <p14:creationId xmlns:p14="http://schemas.microsoft.com/office/powerpoint/2010/main" val="1047852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DB57C92-BAA9-47FF-9DAA-CF9249CB2BD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2"/>
            <a:ext cx="12192000" cy="6858000"/>
          </a:xfrm>
          <a:prstGeom prst="rect">
            <a:avLst/>
          </a:prstGeom>
        </p:spPr>
      </p:pic>
      <p:sp>
        <p:nvSpPr>
          <p:cNvPr id="2" name="标题 1">
            <a:extLst>
              <a:ext uri="{FF2B5EF4-FFF2-40B4-BE49-F238E27FC236}">
                <a16:creationId xmlns:a16="http://schemas.microsoft.com/office/drawing/2014/main" id="{4BA8FEC2-ADBC-4EAE-8C03-0A8640E7BBB7}"/>
              </a:ext>
            </a:extLst>
          </p:cNvPr>
          <p:cNvSpPr>
            <a:spLocks noGrp="1"/>
          </p:cNvSpPr>
          <p:nvPr>
            <p:ph type="title"/>
          </p:nvPr>
        </p:nvSpPr>
        <p:spPr/>
        <p:txBody>
          <a:bodyPr>
            <a:normAutofit/>
          </a:bodyPr>
          <a:lstStyle/>
          <a:p>
            <a:r>
              <a:rPr lang="zh-CN" altLang="en-US" sz="3200" dirty="0"/>
              <a:t>原理实现</a:t>
            </a:r>
          </a:p>
        </p:txBody>
      </p:sp>
      <p:sp>
        <p:nvSpPr>
          <p:cNvPr id="3" name="内容占位符 2">
            <a:extLst>
              <a:ext uri="{FF2B5EF4-FFF2-40B4-BE49-F238E27FC236}">
                <a16:creationId xmlns:a16="http://schemas.microsoft.com/office/drawing/2014/main" id="{DEAACF32-42CA-4538-820F-E38F2FB71B00}"/>
              </a:ext>
            </a:extLst>
          </p:cNvPr>
          <p:cNvSpPr>
            <a:spLocks noGrp="1"/>
          </p:cNvSpPr>
          <p:nvPr>
            <p:ph idx="1"/>
          </p:nvPr>
        </p:nvSpPr>
        <p:spPr>
          <a:xfrm>
            <a:off x="838200" y="1334816"/>
            <a:ext cx="10515600" cy="4188365"/>
          </a:xfrm>
        </p:spPr>
        <p:txBody>
          <a:bodyPr>
            <a:normAutofit/>
          </a:bodyPr>
          <a:lstStyle/>
          <a:p>
            <a:pPr marL="0" indent="0">
              <a:lnSpc>
                <a:spcPct val="100000"/>
              </a:lnSpc>
              <a:buNone/>
            </a:pPr>
            <a:r>
              <a:rPr lang="zh-CN" altLang="en-US" sz="2800" dirty="0">
                <a:latin typeface="宋体" panose="02010600030101010101" pitchFamily="2" charset="-122"/>
                <a:ea typeface="宋体" panose="02010600030101010101" pitchFamily="2" charset="-122"/>
              </a:rPr>
              <a:t>准备工作：</a:t>
            </a:r>
            <a:endParaRPr lang="en-US" altLang="zh-CN" sz="2800" dirty="0">
              <a:latin typeface="宋体" panose="02010600030101010101" pitchFamily="2" charset="-122"/>
              <a:ea typeface="宋体" panose="02010600030101010101" pitchFamily="2" charset="-122"/>
            </a:endParaRPr>
          </a:p>
          <a:p>
            <a:pPr>
              <a:lnSpc>
                <a:spcPct val="100000"/>
              </a:lnSpc>
            </a:pP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）准备三台</a:t>
            </a: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服务器，一台</a:t>
            </a:r>
            <a:r>
              <a:rPr lang="en-US" altLang="zh-CN" sz="2800" dirty="0">
                <a:latin typeface="宋体" panose="02010600030101010101" pitchFamily="2" charset="-122"/>
                <a:ea typeface="宋体" panose="02010600030101010101" pitchFamily="2" charset="-122"/>
              </a:rPr>
              <a:t>8080</a:t>
            </a:r>
            <a:r>
              <a:rPr lang="zh-CN" altLang="en-US" sz="2800" dirty="0">
                <a:latin typeface="宋体" panose="02010600030101010101" pitchFamily="2" charset="-122"/>
                <a:ea typeface="宋体" panose="02010600030101010101" pitchFamily="2" charset="-122"/>
              </a:rPr>
              <a:t>，一台</a:t>
            </a:r>
            <a:r>
              <a:rPr lang="en-US" altLang="zh-CN" sz="2800" dirty="0">
                <a:latin typeface="宋体" panose="02010600030101010101" pitchFamily="2" charset="-122"/>
                <a:ea typeface="宋体" panose="02010600030101010101" pitchFamily="2" charset="-122"/>
              </a:rPr>
              <a:t>8083</a:t>
            </a:r>
            <a:r>
              <a:rPr lang="zh-CN" altLang="en-US" sz="2800" dirty="0">
                <a:latin typeface="宋体" panose="02010600030101010101" pitchFamily="2" charset="-122"/>
                <a:ea typeface="宋体" panose="02010600030101010101" pitchFamily="2" charset="-122"/>
              </a:rPr>
              <a:t>，一台</a:t>
            </a:r>
            <a:r>
              <a:rPr lang="en-US" altLang="zh-CN" sz="2800" dirty="0">
                <a:latin typeface="宋体" panose="02010600030101010101" pitchFamily="2" charset="-122"/>
                <a:ea typeface="宋体" panose="02010600030101010101" pitchFamily="2" charset="-122"/>
              </a:rPr>
              <a:t>8084</a:t>
            </a:r>
            <a:r>
              <a:rPr lang="zh-CN" altLang="en-US" sz="2800" dirty="0">
                <a:latin typeface="宋体" panose="02010600030101010101" pitchFamily="2" charset="-122"/>
                <a:ea typeface="宋体" panose="02010600030101010101" pitchFamily="2" charset="-122"/>
              </a:rPr>
              <a:t>（和上述的反向代理原理类似）</a:t>
            </a:r>
            <a:r>
              <a:rPr lang="en-US" altLang="zh-CN" sz="2800" dirty="0">
                <a:latin typeface="宋体" panose="02010600030101010101" pitchFamily="2" charset="-122"/>
                <a:ea typeface="宋体" panose="02010600030101010101" pitchFamily="2" charset="-122"/>
              </a:rPr>
              <a:t> </a:t>
            </a:r>
          </a:p>
          <a:p>
            <a:pPr>
              <a:lnSpc>
                <a:spcPct val="100000"/>
              </a:lnSpc>
            </a:pP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）在三台</a:t>
            </a:r>
            <a:r>
              <a:rPr lang="en-US" altLang="zh-CN" sz="2800" dirty="0">
                <a:latin typeface="宋体" panose="02010600030101010101" pitchFamily="2" charset="-122"/>
                <a:ea typeface="宋体" panose="02010600030101010101" pitchFamily="2" charset="-122"/>
              </a:rPr>
              <a:t>tomcat </a:t>
            </a:r>
            <a:r>
              <a:rPr lang="zh-CN" altLang="en-US" sz="2800" dirty="0">
                <a:latin typeface="宋体" panose="02010600030101010101" pitchFamily="2" charset="-122"/>
                <a:ea typeface="宋体" panose="02010600030101010101" pitchFamily="2" charset="-122"/>
              </a:rPr>
              <a:t>里面</a:t>
            </a:r>
            <a:r>
              <a:rPr lang="en-US" altLang="zh-CN" sz="2800" dirty="0">
                <a:latin typeface="宋体" panose="02010600030101010101" pitchFamily="2" charset="-122"/>
                <a:ea typeface="宋体" panose="02010600030101010101" pitchFamily="2" charset="-122"/>
              </a:rPr>
              <a:t>webapps</a:t>
            </a:r>
            <a:r>
              <a:rPr lang="zh-CN" altLang="en-US" sz="2800" dirty="0">
                <a:latin typeface="宋体" panose="02010600030101010101" pitchFamily="2" charset="-122"/>
                <a:ea typeface="宋体" panose="02010600030101010101" pitchFamily="2" charset="-122"/>
              </a:rPr>
              <a:t>目录中，创建名称是</a:t>
            </a:r>
            <a:r>
              <a:rPr lang="en-US" altLang="zh-CN" sz="2800" dirty="0" err="1">
                <a:latin typeface="宋体" panose="02010600030101010101" pitchFamily="2" charset="-122"/>
                <a:ea typeface="宋体" panose="02010600030101010101" pitchFamily="2" charset="-122"/>
              </a:rPr>
              <a:t>edu</a:t>
            </a:r>
            <a:r>
              <a:rPr lang="zh-CN" altLang="en-US" sz="2800" dirty="0">
                <a:latin typeface="宋体" panose="02010600030101010101" pitchFamily="2" charset="-122"/>
                <a:ea typeface="宋体" panose="02010600030101010101" pitchFamily="2" charset="-122"/>
              </a:rPr>
              <a:t>文件夹，在</a:t>
            </a:r>
            <a:r>
              <a:rPr lang="en-US" altLang="zh-CN" sz="2800" dirty="0" err="1">
                <a:latin typeface="宋体" panose="02010600030101010101" pitchFamily="2" charset="-122"/>
                <a:ea typeface="宋体" panose="02010600030101010101" pitchFamily="2" charset="-122"/>
              </a:rPr>
              <a:t>edu</a:t>
            </a:r>
            <a:r>
              <a:rPr lang="zh-CN" altLang="en-US" sz="2800" dirty="0">
                <a:latin typeface="宋体" panose="02010600030101010101" pitchFamily="2" charset="-122"/>
                <a:ea typeface="宋体" panose="02010600030101010101" pitchFamily="2" charset="-122"/>
              </a:rPr>
              <a:t>文件夹中创建 页面</a:t>
            </a:r>
            <a:r>
              <a:rPr lang="en-US" altLang="zh-CN" sz="2800" dirty="0">
                <a:latin typeface="宋体" panose="02010600030101010101" pitchFamily="2" charset="-122"/>
                <a:ea typeface="宋体" panose="02010600030101010101" pitchFamily="2" charset="-122"/>
              </a:rPr>
              <a:t>test.html</a:t>
            </a:r>
            <a:r>
              <a:rPr lang="zh-CN" altLang="en-US" sz="2800" dirty="0">
                <a:latin typeface="宋体" panose="02010600030101010101" pitchFamily="2" charset="-122"/>
                <a:ea typeface="宋体" panose="02010600030101010101" pitchFamily="2" charset="-122"/>
              </a:rPr>
              <a:t>，用于测试</a:t>
            </a:r>
          </a:p>
          <a:p>
            <a:endParaRPr lang="zh-CN" altLang="en-US" dirty="0"/>
          </a:p>
        </p:txBody>
      </p:sp>
      <p:pic>
        <p:nvPicPr>
          <p:cNvPr id="5" name="图片 4">
            <a:extLst>
              <a:ext uri="{FF2B5EF4-FFF2-40B4-BE49-F238E27FC236}">
                <a16:creationId xmlns:a16="http://schemas.microsoft.com/office/drawing/2014/main" id="{422A1312-8B3F-433A-A54F-0BC68A459AD2}"/>
              </a:ext>
            </a:extLst>
          </p:cNvPr>
          <p:cNvPicPr>
            <a:picLocks noChangeAspect="1"/>
          </p:cNvPicPr>
          <p:nvPr/>
        </p:nvPicPr>
        <p:blipFill>
          <a:blip r:embed="rId3"/>
          <a:stretch>
            <a:fillRect/>
          </a:stretch>
        </p:blipFill>
        <p:spPr>
          <a:xfrm>
            <a:off x="838200" y="4136994"/>
            <a:ext cx="10134600" cy="2050742"/>
          </a:xfrm>
          <a:prstGeom prst="rect">
            <a:avLst/>
          </a:prstGeom>
        </p:spPr>
      </p:pic>
    </p:spTree>
    <p:extLst>
      <p:ext uri="{BB962C8B-B14F-4D97-AF65-F5344CB8AC3E}">
        <p14:creationId xmlns:p14="http://schemas.microsoft.com/office/powerpoint/2010/main" val="8129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AFF9A-7C0A-44F5-AE52-9D2CC3D24BFF}"/>
              </a:ext>
            </a:extLst>
          </p:cNvPr>
          <p:cNvSpPr>
            <a:spLocks noGrp="1"/>
          </p:cNvSpPr>
          <p:nvPr>
            <p:ph type="title"/>
          </p:nvPr>
        </p:nvSpPr>
        <p:spPr>
          <a:xfrm>
            <a:off x="838200" y="338492"/>
            <a:ext cx="10515600" cy="1325563"/>
          </a:xfrm>
        </p:spPr>
        <p:txBody>
          <a:bodyPr>
            <a:normAutofit/>
          </a:bodyPr>
          <a:lstStyle/>
          <a:p>
            <a:r>
              <a:rPr lang="zh-CN" altLang="en-US" sz="2800" dirty="0"/>
              <a:t>原理</a:t>
            </a:r>
            <a:r>
              <a:rPr lang="zh-CN" altLang="en-US" sz="3200" dirty="0"/>
              <a:t>实现</a:t>
            </a:r>
          </a:p>
        </p:txBody>
      </p:sp>
      <p:sp>
        <p:nvSpPr>
          <p:cNvPr id="3" name="内容占位符 2">
            <a:extLst>
              <a:ext uri="{FF2B5EF4-FFF2-40B4-BE49-F238E27FC236}">
                <a16:creationId xmlns:a16="http://schemas.microsoft.com/office/drawing/2014/main" id="{AB89162B-F73E-4FEA-87B7-467E33816B78}"/>
              </a:ext>
            </a:extLst>
          </p:cNvPr>
          <p:cNvSpPr>
            <a:spLocks noGrp="1"/>
          </p:cNvSpPr>
          <p:nvPr>
            <p:ph idx="1"/>
          </p:nvPr>
        </p:nvSpPr>
        <p:spPr>
          <a:xfrm>
            <a:off x="838200" y="1429305"/>
            <a:ext cx="10515600" cy="4747658"/>
          </a:xfrm>
        </p:spPr>
        <p:txBody>
          <a:bodyPr/>
          <a:lstStyle/>
          <a:p>
            <a:r>
              <a:rPr lang="zh-CN" altLang="en-US" dirty="0"/>
              <a:t>在</a:t>
            </a:r>
            <a:r>
              <a:rPr lang="en-US" altLang="zh-CN" dirty="0" err="1"/>
              <a:t>nginx</a:t>
            </a:r>
            <a:r>
              <a:rPr lang="zh-CN" altLang="en-US" dirty="0"/>
              <a:t>的配置文件（文件在</a:t>
            </a:r>
            <a:r>
              <a:rPr lang="en-US" altLang="zh-CN" dirty="0"/>
              <a:t>conf</a:t>
            </a:r>
            <a:r>
              <a:rPr lang="zh-CN" altLang="en-US" dirty="0"/>
              <a:t>目录下，文件为</a:t>
            </a:r>
            <a:r>
              <a:rPr lang="en-US" altLang="zh-CN" dirty="0" err="1"/>
              <a:t>nginx.conf</a:t>
            </a:r>
            <a:r>
              <a:rPr lang="zh-CN" altLang="en-US" dirty="0"/>
              <a:t>）中进行负载均衡的配置（</a:t>
            </a:r>
            <a:r>
              <a:rPr lang="en-US" altLang="zh-CN" dirty="0"/>
              <a:t># </a:t>
            </a:r>
            <a:r>
              <a:rPr lang="zh-CN" altLang="en-US" dirty="0"/>
              <a:t>表示注释），配置好后启动</a:t>
            </a:r>
            <a:r>
              <a:rPr lang="en-US" altLang="zh-CN" dirty="0" err="1"/>
              <a:t>nginx</a:t>
            </a:r>
            <a:endParaRPr lang="zh-CN" altLang="en-US" dirty="0"/>
          </a:p>
        </p:txBody>
      </p:sp>
      <p:pic>
        <p:nvPicPr>
          <p:cNvPr id="6" name="图片 5">
            <a:extLst>
              <a:ext uri="{FF2B5EF4-FFF2-40B4-BE49-F238E27FC236}">
                <a16:creationId xmlns:a16="http://schemas.microsoft.com/office/drawing/2014/main" id="{342AAD1A-447B-46A0-A351-CE761E12F9C1}"/>
              </a:ext>
            </a:extLst>
          </p:cNvPr>
          <p:cNvPicPr>
            <a:picLocks noChangeAspect="1"/>
          </p:cNvPicPr>
          <p:nvPr/>
        </p:nvPicPr>
        <p:blipFill>
          <a:blip r:embed="rId2"/>
          <a:stretch>
            <a:fillRect/>
          </a:stretch>
        </p:blipFill>
        <p:spPr>
          <a:xfrm>
            <a:off x="1111461" y="2209693"/>
            <a:ext cx="4907599" cy="4160881"/>
          </a:xfrm>
          <a:prstGeom prst="rect">
            <a:avLst/>
          </a:prstGeom>
        </p:spPr>
      </p:pic>
    </p:spTree>
    <p:extLst>
      <p:ext uri="{BB962C8B-B14F-4D97-AF65-F5344CB8AC3E}">
        <p14:creationId xmlns:p14="http://schemas.microsoft.com/office/powerpoint/2010/main" val="309172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415883-02A3-4C29-ACFB-EBB7E99F0F0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2" name="标题 1">
            <a:extLst>
              <a:ext uri="{FF2B5EF4-FFF2-40B4-BE49-F238E27FC236}">
                <a16:creationId xmlns:a16="http://schemas.microsoft.com/office/drawing/2014/main" id="{DF7AD0C0-9680-41C7-BD84-39C0FF0D9848}"/>
              </a:ext>
            </a:extLst>
          </p:cNvPr>
          <p:cNvSpPr>
            <a:spLocks noGrp="1"/>
          </p:cNvSpPr>
          <p:nvPr>
            <p:ph type="title"/>
          </p:nvPr>
        </p:nvSpPr>
        <p:spPr>
          <a:xfrm>
            <a:off x="838200" y="365126"/>
            <a:ext cx="10515600" cy="895504"/>
          </a:xfrm>
        </p:spPr>
        <p:txBody>
          <a:bodyPr>
            <a:normAutofit/>
          </a:bodyPr>
          <a:lstStyle/>
          <a:p>
            <a:r>
              <a:rPr lang="zh-CN" altLang="en-US" sz="3200" dirty="0"/>
              <a:t>分配策略</a:t>
            </a:r>
          </a:p>
        </p:txBody>
      </p:sp>
      <p:sp>
        <p:nvSpPr>
          <p:cNvPr id="3" name="内容占位符 2">
            <a:extLst>
              <a:ext uri="{FF2B5EF4-FFF2-40B4-BE49-F238E27FC236}">
                <a16:creationId xmlns:a16="http://schemas.microsoft.com/office/drawing/2014/main" id="{579D7BA9-18DC-4C3F-B40F-102CB021C7E7}"/>
              </a:ext>
            </a:extLst>
          </p:cNvPr>
          <p:cNvSpPr>
            <a:spLocks noGrp="1"/>
          </p:cNvSpPr>
          <p:nvPr>
            <p:ph idx="1"/>
          </p:nvPr>
        </p:nvSpPr>
        <p:spPr/>
        <p:txBody>
          <a:bodyPr>
            <a:normAutofit/>
          </a:bodyPr>
          <a:lstStyle/>
          <a:p>
            <a:pPr>
              <a:lnSpc>
                <a:spcPct val="100000"/>
              </a:lnSpc>
            </a:pPr>
            <a:r>
              <a:rPr lang="en-US" altLang="zh-CN" sz="2400" dirty="0" err="1">
                <a:latin typeface="宋体" panose="02010600030101010101" pitchFamily="2" charset="-122"/>
                <a:ea typeface="宋体" panose="02010600030101010101" pitchFamily="2" charset="-122"/>
              </a:rPr>
              <a:t>nginx</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分配服务器策略 </a:t>
            </a:r>
            <a:endParaRPr lang="en-US" altLang="zh-CN" sz="2400" dirty="0">
              <a:latin typeface="宋体" panose="02010600030101010101" pitchFamily="2" charset="-122"/>
              <a:ea typeface="宋体" panose="02010600030101010101" pitchFamily="2" charset="-122"/>
            </a:endParaRPr>
          </a:p>
          <a:p>
            <a:pPr>
              <a:lnSpc>
                <a:spcPct val="100000"/>
              </a:lnSpc>
            </a:pPr>
            <a:r>
              <a:rPr lang="zh-CN" altLang="en-US" sz="2400" dirty="0">
                <a:latin typeface="宋体" panose="02010600030101010101" pitchFamily="2" charset="-122"/>
                <a:ea typeface="宋体" panose="02010600030101010101" pitchFamily="2" charset="-122"/>
              </a:rPr>
              <a:t>第一种 轮询（默认） 每个请求按时间顺序逐一分配到不同的后端服务器，如果后端服务器 </a:t>
            </a:r>
            <a:r>
              <a:rPr lang="en-US" altLang="zh-CN" sz="2400" dirty="0">
                <a:latin typeface="宋体" panose="02010600030101010101" pitchFamily="2" charset="-122"/>
                <a:ea typeface="宋体" panose="02010600030101010101" pitchFamily="2" charset="-122"/>
              </a:rPr>
              <a:t>down </a:t>
            </a:r>
            <a:r>
              <a:rPr lang="zh-CN" altLang="en-US" sz="2400" dirty="0">
                <a:latin typeface="宋体" panose="02010600030101010101" pitchFamily="2" charset="-122"/>
                <a:ea typeface="宋体" panose="02010600030101010101" pitchFamily="2" charset="-122"/>
              </a:rPr>
              <a:t>掉，能自动剔除。 </a:t>
            </a:r>
            <a:endParaRPr lang="en-US" altLang="zh-CN" sz="2400" dirty="0">
              <a:latin typeface="宋体" panose="02010600030101010101" pitchFamily="2" charset="-122"/>
              <a:ea typeface="宋体" panose="02010600030101010101" pitchFamily="2" charset="-122"/>
            </a:endParaRPr>
          </a:p>
          <a:p>
            <a:pPr>
              <a:lnSpc>
                <a:spcPct val="100000"/>
              </a:lnSpc>
            </a:pPr>
            <a:r>
              <a:rPr lang="zh-CN" altLang="en-US" sz="2400" dirty="0">
                <a:latin typeface="宋体" panose="02010600030101010101" pitchFamily="2" charset="-122"/>
                <a:ea typeface="宋体" panose="02010600030101010101" pitchFamily="2" charset="-122"/>
              </a:rPr>
              <a:t>第二种</a:t>
            </a:r>
            <a:r>
              <a:rPr lang="en-US" altLang="zh-CN" sz="2400" dirty="0">
                <a:latin typeface="宋体" panose="02010600030101010101" pitchFamily="2" charset="-122"/>
                <a:ea typeface="宋体" panose="02010600030101010101" pitchFamily="2" charset="-122"/>
              </a:rPr>
              <a:t>weight </a:t>
            </a:r>
            <a:r>
              <a:rPr lang="zh-CN" altLang="en-US" sz="2400" dirty="0">
                <a:latin typeface="宋体" panose="02010600030101010101" pitchFamily="2" charset="-122"/>
                <a:ea typeface="宋体" panose="02010600030101010101" pitchFamily="2" charset="-122"/>
              </a:rPr>
              <a:t>代表权重默认为 </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权重越高被分配的客户端越多</a:t>
            </a:r>
            <a:endParaRPr lang="en-US" altLang="zh-CN" sz="2400" dirty="0">
              <a:latin typeface="宋体" panose="02010600030101010101" pitchFamily="2" charset="-122"/>
              <a:ea typeface="宋体" panose="02010600030101010101" pitchFamily="2" charset="-122"/>
            </a:endParaRPr>
          </a:p>
          <a:p>
            <a:pPr marL="0" indent="0">
              <a:lnSpc>
                <a:spcPct val="100000"/>
              </a:lnSpc>
              <a:buNone/>
            </a:pPr>
            <a:r>
              <a:rPr lang="zh-CN" altLang="en-US" sz="2400" dirty="0">
                <a:latin typeface="宋体" panose="02010600030101010101" pitchFamily="2" charset="-122"/>
                <a:ea typeface="宋体" panose="02010600030101010101" pitchFamily="2" charset="-122"/>
              </a:rPr>
              <a:t>（指定轮询几率，</a:t>
            </a:r>
            <a:r>
              <a:rPr lang="en-US" altLang="zh-CN" sz="2400" dirty="0">
                <a:latin typeface="宋体" panose="02010600030101010101" pitchFamily="2" charset="-122"/>
                <a:ea typeface="宋体" panose="02010600030101010101" pitchFamily="2" charset="-122"/>
              </a:rPr>
              <a:t>weight</a:t>
            </a:r>
            <a:r>
              <a:rPr lang="zh-CN" altLang="en-US" sz="2400" dirty="0">
                <a:latin typeface="宋体" panose="02010600030101010101" pitchFamily="2" charset="-122"/>
                <a:ea typeface="宋体" panose="02010600030101010101" pitchFamily="2" charset="-122"/>
              </a:rPr>
              <a:t>和访问率成正比，用于后端服务器性能不均的情况）</a:t>
            </a:r>
            <a:endParaRPr lang="en-US" altLang="zh-CN" sz="2400" dirty="0">
              <a:latin typeface="宋体" panose="02010600030101010101" pitchFamily="2" charset="-122"/>
              <a:ea typeface="宋体" panose="02010600030101010101" pitchFamily="2" charset="-122"/>
            </a:endParaRPr>
          </a:p>
          <a:p>
            <a:pPr>
              <a:lnSpc>
                <a:spcPct val="100000"/>
              </a:lnSpc>
            </a:pPr>
            <a:r>
              <a:rPr lang="zh-CN" altLang="en-US" sz="2400" dirty="0">
                <a:latin typeface="宋体" panose="02010600030101010101" pitchFamily="2" charset="-122"/>
                <a:ea typeface="宋体" panose="02010600030101010101" pitchFamily="2" charset="-122"/>
              </a:rPr>
              <a:t>第三种</a:t>
            </a:r>
            <a:r>
              <a:rPr lang="en-US" altLang="zh-CN" sz="2400" dirty="0" err="1">
                <a:latin typeface="宋体" panose="02010600030101010101" pitchFamily="2" charset="-122"/>
                <a:ea typeface="宋体" panose="02010600030101010101" pitchFamily="2" charset="-122"/>
              </a:rPr>
              <a:t>ip_hash</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每个请求按访问</a:t>
            </a:r>
            <a:r>
              <a:rPr lang="en-US" altLang="zh-CN" sz="2400" dirty="0" err="1">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的</a:t>
            </a:r>
            <a:r>
              <a:rPr lang="en-US" altLang="zh-CN" sz="2400" dirty="0">
                <a:latin typeface="宋体" panose="02010600030101010101" pitchFamily="2" charset="-122"/>
                <a:ea typeface="宋体" panose="02010600030101010101" pitchFamily="2" charset="-122"/>
              </a:rPr>
              <a:t>hash</a:t>
            </a:r>
            <a:r>
              <a:rPr lang="zh-CN" altLang="en-US" sz="2400" dirty="0">
                <a:latin typeface="宋体" panose="02010600030101010101" pitchFamily="2" charset="-122"/>
                <a:ea typeface="宋体" panose="02010600030101010101" pitchFamily="2" charset="-122"/>
              </a:rPr>
              <a:t>结果分配，这样每个访客固定访问一个后端服务器 （解决</a:t>
            </a:r>
            <a:r>
              <a:rPr lang="en-US" altLang="zh-CN" sz="2400" dirty="0">
                <a:latin typeface="宋体" panose="02010600030101010101" pitchFamily="2" charset="-122"/>
                <a:ea typeface="宋体" panose="02010600030101010101" pitchFamily="2" charset="-122"/>
              </a:rPr>
              <a:t>session</a:t>
            </a:r>
            <a:r>
              <a:rPr lang="zh-CN" altLang="en-US" sz="2400" dirty="0">
                <a:latin typeface="宋体" panose="02010600030101010101" pitchFamily="2" charset="-122"/>
                <a:ea typeface="宋体" panose="02010600030101010101" pitchFamily="2" charset="-122"/>
              </a:rPr>
              <a:t>共享问题）</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332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415883-02A3-4C29-ACFB-EBB7E99F0F0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2" name="标题 1">
            <a:extLst>
              <a:ext uri="{FF2B5EF4-FFF2-40B4-BE49-F238E27FC236}">
                <a16:creationId xmlns:a16="http://schemas.microsoft.com/office/drawing/2014/main" id="{DF7AD0C0-9680-41C7-BD84-39C0FF0D9848}"/>
              </a:ext>
            </a:extLst>
          </p:cNvPr>
          <p:cNvSpPr>
            <a:spLocks noGrp="1"/>
          </p:cNvSpPr>
          <p:nvPr>
            <p:ph type="title"/>
          </p:nvPr>
        </p:nvSpPr>
        <p:spPr>
          <a:xfrm>
            <a:off x="838200" y="365126"/>
            <a:ext cx="10515600" cy="895504"/>
          </a:xfrm>
        </p:spPr>
        <p:txBody>
          <a:bodyPr>
            <a:normAutofit/>
          </a:bodyPr>
          <a:lstStyle/>
          <a:p>
            <a:r>
              <a:rPr lang="zh-CN" altLang="en-US" sz="3200" dirty="0"/>
              <a:t>分配策略</a:t>
            </a:r>
          </a:p>
        </p:txBody>
      </p:sp>
      <p:sp>
        <p:nvSpPr>
          <p:cNvPr id="3" name="内容占位符 2">
            <a:extLst>
              <a:ext uri="{FF2B5EF4-FFF2-40B4-BE49-F238E27FC236}">
                <a16:creationId xmlns:a16="http://schemas.microsoft.com/office/drawing/2014/main" id="{579D7BA9-18DC-4C3F-B40F-102CB021C7E7}"/>
              </a:ext>
            </a:extLst>
          </p:cNvPr>
          <p:cNvSpPr>
            <a:spLocks noGrp="1"/>
          </p:cNvSpPr>
          <p:nvPr>
            <p:ph idx="1"/>
          </p:nvPr>
        </p:nvSpPr>
        <p:spPr>
          <a:xfrm>
            <a:off x="838200" y="1159800"/>
            <a:ext cx="10515600" cy="4351338"/>
          </a:xfrm>
        </p:spPr>
        <p:txBody>
          <a:bodyPr>
            <a:normAutofit/>
          </a:bodyPr>
          <a:lstStyle/>
          <a:p>
            <a:pPr>
              <a:lnSpc>
                <a:spcPct val="100000"/>
              </a:lnSpc>
            </a:pPr>
            <a:r>
              <a:rPr lang="en-US" altLang="zh-CN" sz="2400" dirty="0" err="1">
                <a:latin typeface="宋体" panose="02010600030101010101" pitchFamily="2" charset="-122"/>
                <a:ea typeface="宋体" panose="02010600030101010101" pitchFamily="2" charset="-122"/>
              </a:rPr>
              <a:t>nginx</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分配服务器策略 。 </a:t>
            </a:r>
            <a:endParaRPr lang="en-US" altLang="zh-CN" sz="2400" dirty="0">
              <a:latin typeface="宋体" panose="02010600030101010101" pitchFamily="2" charset="-122"/>
              <a:ea typeface="宋体" panose="02010600030101010101" pitchFamily="2" charset="-122"/>
            </a:endParaRPr>
          </a:p>
          <a:p>
            <a:pPr>
              <a:lnSpc>
                <a:spcPct val="100000"/>
              </a:lnSpc>
            </a:pPr>
            <a:r>
              <a:rPr lang="zh-CN" altLang="en-US" sz="2400" dirty="0">
                <a:latin typeface="宋体" panose="02010600030101010101" pitchFamily="2" charset="-122"/>
                <a:ea typeface="宋体" panose="02010600030101010101" pitchFamily="2" charset="-122"/>
              </a:rPr>
              <a:t>第二种</a:t>
            </a:r>
            <a:r>
              <a:rPr lang="en-US" altLang="zh-CN" sz="2400" dirty="0">
                <a:latin typeface="宋体" panose="02010600030101010101" pitchFamily="2" charset="-122"/>
                <a:ea typeface="宋体" panose="02010600030101010101" pitchFamily="2" charset="-122"/>
              </a:rPr>
              <a:t>weight </a:t>
            </a:r>
            <a:r>
              <a:rPr lang="zh-CN" altLang="en-US" sz="2400" dirty="0">
                <a:latin typeface="宋体" panose="02010600030101010101" pitchFamily="2" charset="-122"/>
                <a:ea typeface="宋体" panose="02010600030101010101" pitchFamily="2" charset="-122"/>
              </a:rPr>
              <a:t>代表权重默认为 </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权重越高被分配的客户端越多</a:t>
            </a:r>
            <a:endParaRPr lang="en-US" altLang="zh-CN" sz="2400" dirty="0">
              <a:latin typeface="宋体" panose="02010600030101010101" pitchFamily="2" charset="-122"/>
              <a:ea typeface="宋体" panose="02010600030101010101" pitchFamily="2" charset="-122"/>
            </a:endParaRPr>
          </a:p>
          <a:p>
            <a:pPr marL="0" indent="0">
              <a:lnSpc>
                <a:spcPct val="100000"/>
              </a:lnSpc>
              <a:buNone/>
            </a:pPr>
            <a:r>
              <a:rPr lang="zh-CN" altLang="en-US" sz="2400" dirty="0">
                <a:latin typeface="宋体" panose="02010600030101010101" pitchFamily="2" charset="-122"/>
                <a:ea typeface="宋体" panose="02010600030101010101" pitchFamily="2" charset="-122"/>
              </a:rPr>
              <a:t>（指定轮询几率，</a:t>
            </a:r>
            <a:r>
              <a:rPr lang="en-US" altLang="zh-CN" sz="2400" dirty="0">
                <a:latin typeface="宋体" panose="02010600030101010101" pitchFamily="2" charset="-122"/>
                <a:ea typeface="宋体" panose="02010600030101010101" pitchFamily="2" charset="-122"/>
              </a:rPr>
              <a:t>weight</a:t>
            </a:r>
            <a:r>
              <a:rPr lang="zh-CN" altLang="en-US" sz="2400" dirty="0">
                <a:latin typeface="宋体" panose="02010600030101010101" pitchFamily="2" charset="-122"/>
                <a:ea typeface="宋体" panose="02010600030101010101" pitchFamily="2" charset="-122"/>
              </a:rPr>
              <a:t>和访问率成正比，用于后端服务器性能不均的情况）</a:t>
            </a:r>
          </a:p>
        </p:txBody>
      </p:sp>
      <p:pic>
        <p:nvPicPr>
          <p:cNvPr id="6" name="图片 5">
            <a:extLst>
              <a:ext uri="{FF2B5EF4-FFF2-40B4-BE49-F238E27FC236}">
                <a16:creationId xmlns:a16="http://schemas.microsoft.com/office/drawing/2014/main" id="{1307E348-C58E-40B1-B03D-7F7A49C67E8B}"/>
              </a:ext>
            </a:extLst>
          </p:cNvPr>
          <p:cNvPicPr>
            <a:picLocks noChangeAspect="1"/>
          </p:cNvPicPr>
          <p:nvPr/>
        </p:nvPicPr>
        <p:blipFill>
          <a:blip r:embed="rId3"/>
          <a:stretch>
            <a:fillRect/>
          </a:stretch>
        </p:blipFill>
        <p:spPr>
          <a:xfrm>
            <a:off x="721944" y="2823099"/>
            <a:ext cx="5883150" cy="3669775"/>
          </a:xfrm>
          <a:prstGeom prst="rect">
            <a:avLst/>
          </a:prstGeom>
        </p:spPr>
      </p:pic>
      <p:sp>
        <p:nvSpPr>
          <p:cNvPr id="7" name="文本框 6">
            <a:extLst>
              <a:ext uri="{FF2B5EF4-FFF2-40B4-BE49-F238E27FC236}">
                <a16:creationId xmlns:a16="http://schemas.microsoft.com/office/drawing/2014/main" id="{EA5069D6-091E-4C36-B38A-C82AE733732D}"/>
              </a:ext>
            </a:extLst>
          </p:cNvPr>
          <p:cNvSpPr txBox="1"/>
          <p:nvPr/>
        </p:nvSpPr>
        <p:spPr>
          <a:xfrm>
            <a:off x="6871316" y="3335469"/>
            <a:ext cx="3586579" cy="1477328"/>
          </a:xfrm>
          <a:prstGeom prst="rect">
            <a:avLst/>
          </a:prstGeom>
          <a:noFill/>
        </p:spPr>
        <p:txBody>
          <a:bodyPr wrap="square" rtlCol="0">
            <a:spAutoFit/>
          </a:bodyPr>
          <a:lstStyle/>
          <a:p>
            <a:r>
              <a:rPr lang="zh-CN" altLang="en-US" dirty="0"/>
              <a:t>如图所示，如果把</a:t>
            </a:r>
            <a:r>
              <a:rPr lang="en-US" altLang="zh-CN" dirty="0"/>
              <a:t>8080</a:t>
            </a:r>
            <a:r>
              <a:rPr lang="zh-CN" altLang="en-US" dirty="0"/>
              <a:t>端口模拟的服务器权重设为</a:t>
            </a:r>
            <a:r>
              <a:rPr lang="en-US" altLang="zh-CN" dirty="0"/>
              <a:t>2</a:t>
            </a:r>
            <a:r>
              <a:rPr lang="zh-CN" altLang="en-US" dirty="0"/>
              <a:t>，那么这三台服务器的访问率为</a:t>
            </a:r>
            <a:r>
              <a:rPr lang="en-US" altLang="zh-CN" dirty="0"/>
              <a:t>2</a:t>
            </a:r>
            <a:r>
              <a:rPr lang="zh-CN" altLang="en-US" dirty="0"/>
              <a:t>：</a:t>
            </a:r>
            <a:r>
              <a:rPr lang="en-US" altLang="zh-CN" dirty="0"/>
              <a:t>1</a:t>
            </a:r>
            <a:r>
              <a:rPr lang="zh-CN" altLang="en-US" dirty="0"/>
              <a:t>：</a:t>
            </a:r>
            <a:r>
              <a:rPr lang="en-US" altLang="zh-CN" dirty="0"/>
              <a:t>1</a:t>
            </a:r>
            <a:r>
              <a:rPr lang="zh-CN" altLang="en-US" dirty="0"/>
              <a:t>，即刷新多次页面出现“</a:t>
            </a:r>
            <a:r>
              <a:rPr lang="en-US" altLang="zh-CN" dirty="0"/>
              <a:t>8080</a:t>
            </a:r>
            <a:r>
              <a:rPr lang="zh-CN" altLang="en-US" dirty="0"/>
              <a:t>”的次数为其他页面的两倍</a:t>
            </a:r>
          </a:p>
        </p:txBody>
      </p:sp>
    </p:spTree>
    <p:extLst>
      <p:ext uri="{BB962C8B-B14F-4D97-AF65-F5344CB8AC3E}">
        <p14:creationId xmlns:p14="http://schemas.microsoft.com/office/powerpoint/2010/main" val="385287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415883-02A3-4C29-ACFB-EBB7E99F0F0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2" name="标题 1">
            <a:extLst>
              <a:ext uri="{FF2B5EF4-FFF2-40B4-BE49-F238E27FC236}">
                <a16:creationId xmlns:a16="http://schemas.microsoft.com/office/drawing/2014/main" id="{DF7AD0C0-9680-41C7-BD84-39C0FF0D9848}"/>
              </a:ext>
            </a:extLst>
          </p:cNvPr>
          <p:cNvSpPr>
            <a:spLocks noGrp="1"/>
          </p:cNvSpPr>
          <p:nvPr>
            <p:ph type="title"/>
          </p:nvPr>
        </p:nvSpPr>
        <p:spPr>
          <a:xfrm>
            <a:off x="838200" y="365126"/>
            <a:ext cx="10515600" cy="895504"/>
          </a:xfrm>
        </p:spPr>
        <p:txBody>
          <a:bodyPr>
            <a:normAutofit/>
          </a:bodyPr>
          <a:lstStyle/>
          <a:p>
            <a:r>
              <a:rPr lang="zh-CN" altLang="en-US" sz="3200" dirty="0"/>
              <a:t>分配策略</a:t>
            </a:r>
          </a:p>
        </p:txBody>
      </p:sp>
      <p:sp>
        <p:nvSpPr>
          <p:cNvPr id="3" name="内容占位符 2">
            <a:extLst>
              <a:ext uri="{FF2B5EF4-FFF2-40B4-BE49-F238E27FC236}">
                <a16:creationId xmlns:a16="http://schemas.microsoft.com/office/drawing/2014/main" id="{579D7BA9-18DC-4C3F-B40F-102CB021C7E7}"/>
              </a:ext>
            </a:extLst>
          </p:cNvPr>
          <p:cNvSpPr>
            <a:spLocks noGrp="1"/>
          </p:cNvSpPr>
          <p:nvPr>
            <p:ph idx="1"/>
          </p:nvPr>
        </p:nvSpPr>
        <p:spPr/>
        <p:txBody>
          <a:bodyPr>
            <a:normAutofit/>
          </a:bodyPr>
          <a:lstStyle/>
          <a:p>
            <a:pPr marL="0" indent="0">
              <a:lnSpc>
                <a:spcPct val="100000"/>
              </a:lnSpc>
              <a:buNone/>
            </a:pPr>
            <a:r>
              <a:rPr lang="zh-CN" altLang="en-US" sz="2400" dirty="0">
                <a:latin typeface="宋体" panose="02010600030101010101" pitchFamily="2" charset="-122"/>
                <a:ea typeface="宋体" panose="02010600030101010101" pitchFamily="2" charset="-122"/>
              </a:rPr>
              <a:t>第三种</a:t>
            </a:r>
            <a:r>
              <a:rPr lang="en-US" altLang="zh-CN" sz="2400" dirty="0" err="1">
                <a:latin typeface="宋体" panose="02010600030101010101" pitchFamily="2" charset="-122"/>
                <a:ea typeface="宋体" panose="02010600030101010101" pitchFamily="2" charset="-122"/>
              </a:rPr>
              <a:t>ip_hash</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每个请求按访问</a:t>
            </a:r>
            <a:r>
              <a:rPr lang="en-US" altLang="zh-CN" sz="2400" dirty="0" err="1">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的</a:t>
            </a:r>
            <a:r>
              <a:rPr lang="en-US" altLang="zh-CN" sz="2400" dirty="0">
                <a:latin typeface="宋体" panose="02010600030101010101" pitchFamily="2" charset="-122"/>
                <a:ea typeface="宋体" panose="02010600030101010101" pitchFamily="2" charset="-122"/>
              </a:rPr>
              <a:t>hash</a:t>
            </a:r>
            <a:r>
              <a:rPr lang="zh-CN" altLang="en-US" sz="2400" dirty="0">
                <a:latin typeface="宋体" panose="02010600030101010101" pitchFamily="2" charset="-122"/>
                <a:ea typeface="宋体" panose="02010600030101010101" pitchFamily="2" charset="-122"/>
              </a:rPr>
              <a:t>结果分配，这样每个访客固定访问一个后端服务器 （解决</a:t>
            </a:r>
            <a:r>
              <a:rPr lang="en-US" altLang="zh-CN" sz="2400" dirty="0">
                <a:latin typeface="宋体" panose="02010600030101010101" pitchFamily="2" charset="-122"/>
                <a:ea typeface="宋体" panose="02010600030101010101" pitchFamily="2" charset="-122"/>
              </a:rPr>
              <a:t>session</a:t>
            </a:r>
            <a:r>
              <a:rPr lang="zh-CN" altLang="en-US" sz="2400" dirty="0">
                <a:latin typeface="宋体" panose="02010600030101010101" pitchFamily="2" charset="-122"/>
                <a:ea typeface="宋体" panose="02010600030101010101" pitchFamily="2" charset="-122"/>
              </a:rPr>
              <a:t>共享问题）</a:t>
            </a:r>
            <a:endParaRPr lang="en-US" altLang="zh-CN" sz="24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3649FCBF-80E4-4F9E-B769-2DB0E5B24ACE}"/>
              </a:ext>
            </a:extLst>
          </p:cNvPr>
          <p:cNvPicPr>
            <a:picLocks noChangeAspect="1"/>
          </p:cNvPicPr>
          <p:nvPr/>
        </p:nvPicPr>
        <p:blipFill>
          <a:blip r:embed="rId3"/>
          <a:stretch>
            <a:fillRect/>
          </a:stretch>
        </p:blipFill>
        <p:spPr>
          <a:xfrm>
            <a:off x="838200" y="2672472"/>
            <a:ext cx="5806943" cy="3820402"/>
          </a:xfrm>
          <a:prstGeom prst="rect">
            <a:avLst/>
          </a:prstGeom>
        </p:spPr>
      </p:pic>
      <p:sp>
        <p:nvSpPr>
          <p:cNvPr id="7" name="文本框 6">
            <a:extLst>
              <a:ext uri="{FF2B5EF4-FFF2-40B4-BE49-F238E27FC236}">
                <a16:creationId xmlns:a16="http://schemas.microsoft.com/office/drawing/2014/main" id="{97DD0C3D-3200-4BB3-A921-3FDBA4D05387}"/>
              </a:ext>
            </a:extLst>
          </p:cNvPr>
          <p:cNvSpPr txBox="1"/>
          <p:nvPr/>
        </p:nvSpPr>
        <p:spPr>
          <a:xfrm>
            <a:off x="7022237" y="2858610"/>
            <a:ext cx="3089430" cy="1477328"/>
          </a:xfrm>
          <a:prstGeom prst="rect">
            <a:avLst/>
          </a:prstGeom>
          <a:noFill/>
        </p:spPr>
        <p:txBody>
          <a:bodyPr wrap="square" rtlCol="0">
            <a:spAutoFit/>
          </a:bodyPr>
          <a:lstStyle/>
          <a:p>
            <a:r>
              <a:rPr lang="zh-CN" altLang="en-US" dirty="0"/>
              <a:t>加入一行代码</a:t>
            </a:r>
            <a:r>
              <a:rPr lang="en-US" altLang="zh-CN" dirty="0"/>
              <a:t>”</a:t>
            </a:r>
            <a:r>
              <a:rPr lang="en-US" altLang="zh-CN" dirty="0" err="1"/>
              <a:t>ip_hash</a:t>
            </a:r>
            <a:r>
              <a:rPr lang="en-US" altLang="zh-CN" dirty="0"/>
              <a:t>;”</a:t>
            </a:r>
          </a:p>
          <a:p>
            <a:r>
              <a:rPr lang="zh-CN" altLang="en-US" dirty="0"/>
              <a:t>然后即可达到此效果：</a:t>
            </a:r>
            <a:endParaRPr lang="en-US" altLang="zh-CN" dirty="0"/>
          </a:p>
          <a:p>
            <a:r>
              <a:rPr lang="zh-CN" altLang="en-US" dirty="0"/>
              <a:t>一旦连接到某个服务器，多次刷新页面仍然显示同一个服务器</a:t>
            </a:r>
          </a:p>
        </p:txBody>
      </p:sp>
    </p:spTree>
    <p:extLst>
      <p:ext uri="{BB962C8B-B14F-4D97-AF65-F5344CB8AC3E}">
        <p14:creationId xmlns:p14="http://schemas.microsoft.com/office/powerpoint/2010/main" val="38209430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TotalTime>
  <Words>879</Words>
  <Application>Microsoft Office PowerPoint</Application>
  <PresentationFormat>宽屏</PresentationFormat>
  <Paragraphs>41</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宋体</vt:lpstr>
      <vt:lpstr>Arial</vt:lpstr>
      <vt:lpstr>Office 主题​​</vt:lpstr>
      <vt:lpstr>Nginx</vt:lpstr>
      <vt:lpstr>为什么要有负载均衡</vt:lpstr>
      <vt:lpstr>为什么要有负载均衡</vt:lpstr>
      <vt:lpstr>原理实现</vt:lpstr>
      <vt:lpstr>原理实现</vt:lpstr>
      <vt:lpstr>原理实现</vt:lpstr>
      <vt:lpstr>分配策略</vt:lpstr>
      <vt:lpstr>分配策略</vt:lpstr>
      <vt:lpstr>分配策略</vt:lpstr>
      <vt:lpstr>宕机</vt:lpstr>
      <vt:lpstr>注意事项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Nginx</dc:title>
  <dc:creator>Clearlove</dc:creator>
  <cp:lastModifiedBy>Clearlove</cp:lastModifiedBy>
  <cp:revision>23</cp:revision>
  <dcterms:created xsi:type="dcterms:W3CDTF">2020-11-22T03:37:15Z</dcterms:created>
  <dcterms:modified xsi:type="dcterms:W3CDTF">2020-11-28T09:25:16Z</dcterms:modified>
</cp:coreProperties>
</file>