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8393" r:id="rId2"/>
    <p:sldId id="8388" r:id="rId3"/>
    <p:sldId id="286" r:id="rId4"/>
    <p:sldId id="310" r:id="rId5"/>
    <p:sldId id="7198" r:id="rId6"/>
    <p:sldId id="8396" r:id="rId7"/>
    <p:sldId id="272" r:id="rId8"/>
    <p:sldId id="8389" r:id="rId9"/>
    <p:sldId id="264" r:id="rId10"/>
    <p:sldId id="8392" r:id="rId11"/>
    <p:sldId id="8404" r:id="rId12"/>
    <p:sldId id="8405" r:id="rId13"/>
    <p:sldId id="8391" r:id="rId14"/>
    <p:sldId id="269" r:id="rId15"/>
    <p:sldId id="8406" r:id="rId16"/>
    <p:sldId id="8407" r:id="rId17"/>
    <p:sldId id="8408" r:id="rId18"/>
    <p:sldId id="8409" r:id="rId19"/>
    <p:sldId id="8410" r:id="rId20"/>
    <p:sldId id="8390" r:id="rId21"/>
    <p:sldId id="8411" r:id="rId22"/>
    <p:sldId id="8412" r:id="rId23"/>
    <p:sldId id="2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0:28:06.60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20:28:06.60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9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4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8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6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C9FA-B345-4379-926A-541A3D68B6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2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2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6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3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820B7-5791-4F55-82DF-71540649BB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en/downlo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www.pcr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523C4883-F4D9-423F-8B4C-213341C15729}"/>
              </a:ext>
            </a:extLst>
          </p:cNvPr>
          <p:cNvSpPr txBox="1"/>
          <p:nvPr/>
        </p:nvSpPr>
        <p:spPr>
          <a:xfrm>
            <a:off x="4457081" y="4382540"/>
            <a:ext cx="3126224" cy="253780"/>
          </a:xfrm>
          <a:prstGeom prst="rect">
            <a:avLst/>
          </a:prstGeom>
          <a:solidFill>
            <a:srgbClr val="3B3838"/>
          </a:solidFill>
        </p:spPr>
        <p:txBody>
          <a:bodyPr wrap="non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汇报人：刁海鹏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时间：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1960663" y="2210118"/>
            <a:ext cx="8389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nginx</a:t>
            </a:r>
            <a:r>
              <a:rPr lang="en-US" altLang="zh-CN" sz="8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 </a:t>
            </a:r>
            <a:r>
              <a:rPr lang="zh-CN" altLang="en-US" sz="8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安装配置</a:t>
            </a: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FD3682A-13B3-47F8-B1E2-8EE145FE93BA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F703F3-3A4B-42CB-B49A-9298E2F47E78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等待安装到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100%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34" name="0 _4">
              <a:extLst>
                <a:ext uri="{FF2B5EF4-FFF2-40B4-BE49-F238E27FC236}">
                  <a16:creationId xmlns:a16="http://schemas.microsoft.com/office/drawing/2014/main" id="{A51CCB15-AB21-4AD0-BF21-BB08727BDD3D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48EB59B2-9BB9-4716-B038-517B1443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97" y="1091834"/>
            <a:ext cx="7940728" cy="3429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400F07-ECF3-4F02-AA4A-F233124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7" y="381561"/>
            <a:ext cx="10834684" cy="44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14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EA8843-E070-4885-B921-8D4838FA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6" y="2406103"/>
            <a:ext cx="11566248" cy="380826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DEB37A3-F359-4208-A1F9-CDEE6FCDAB36}"/>
              </a:ext>
            </a:extLst>
          </p:cNvPr>
          <p:cNvGrpSpPr/>
          <p:nvPr/>
        </p:nvGrpSpPr>
        <p:grpSpPr>
          <a:xfrm>
            <a:off x="3113742" y="868304"/>
            <a:ext cx="5544407" cy="617980"/>
            <a:chOff x="551593" y="497013"/>
            <a:chExt cx="5544407" cy="6179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EB2604-D93D-4F6D-AB18-3D5C493483B0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检查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安装</a:t>
              </a:r>
            </a:p>
          </p:txBody>
        </p:sp>
        <p:cxnSp>
          <p:nvCxnSpPr>
            <p:cNvPr id="6" name="0 _4">
              <a:extLst>
                <a:ext uri="{FF2B5EF4-FFF2-40B4-BE49-F238E27FC236}">
                  <a16:creationId xmlns:a16="http://schemas.microsoft.com/office/drawing/2014/main" id="{A1F68483-46E0-4FC4-8194-A9E480C9E11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4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108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Nginx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082991" y="3081504"/>
            <a:ext cx="3102344" cy="1050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2" name="矩形 56"/>
          <p:cNvSpPr>
            <a:spLocks noChangeArrowheads="1"/>
          </p:cNvSpPr>
          <p:nvPr/>
        </p:nvSpPr>
        <p:spPr bwMode="auto">
          <a:xfrm>
            <a:off x="1285318" y="3237480"/>
            <a:ext cx="2799275" cy="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与安装</a:t>
            </a:r>
            <a:r>
              <a:rPr lang="en-US" altLang="zh-CN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PCRE</a:t>
            </a: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一样，</a:t>
            </a:r>
            <a:endParaRPr lang="en-US" altLang="zh-CN" sz="2000" b="1" dirty="0">
              <a:solidFill>
                <a:prstClr val="white"/>
              </a:solidFill>
              <a:sym typeface="Source Han Serif SC" panose="02020400000000000000" pitchFamily="18" charset="-122"/>
            </a:endParaRPr>
          </a:p>
          <a:p>
            <a:pPr defTabSz="914273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解压</a:t>
            </a:r>
            <a:r>
              <a:rPr lang="en-US" altLang="zh-CN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NGINX</a:t>
            </a: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压缩包</a:t>
            </a:r>
            <a:endParaRPr lang="en-US" altLang="zh-CN" sz="2000" b="1" dirty="0">
              <a:solidFill>
                <a:prstClr val="white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4D69AA-7E8D-4730-8418-BC28E8D22E00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C737E2-B756-4755-9374-88BA8BE1151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具体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配置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0" name="0 _4">
              <a:extLst>
                <a:ext uri="{FF2B5EF4-FFF2-40B4-BE49-F238E27FC236}">
                  <a16:creationId xmlns:a16="http://schemas.microsoft.com/office/drawing/2014/main" id="{76F846F4-8BC8-4F37-AE3E-B5E804098ACF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">
            <a:extLst>
              <a:ext uri="{FF2B5EF4-FFF2-40B4-BE49-F238E27FC236}">
                <a16:creationId xmlns:a16="http://schemas.microsoft.com/office/drawing/2014/main" id="{E01C55AA-1BCF-4CDE-ACF3-4B806DEF6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91" y="1309008"/>
            <a:ext cx="3102344" cy="1050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3" name="矩形 56">
            <a:extLst>
              <a:ext uri="{FF2B5EF4-FFF2-40B4-BE49-F238E27FC236}">
                <a16:creationId xmlns:a16="http://schemas.microsoft.com/office/drawing/2014/main" id="{988B2927-D5FA-4B5A-9453-139FA744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25" y="1464984"/>
            <a:ext cx="2799275" cy="73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到官网下载</a:t>
            </a:r>
            <a:r>
              <a:rPr lang="en-US" altLang="zh-CN" sz="2000" b="1" dirty="0" err="1">
                <a:solidFill>
                  <a:prstClr val="white"/>
                </a:solidFill>
                <a:sym typeface="Source Han Serif SC" panose="02020400000000000000" pitchFamily="18" charset="-122"/>
              </a:rPr>
              <a:t>nginx</a:t>
            </a:r>
            <a:r>
              <a:rPr lang="zh-CN" altLang="en-US" sz="2000" b="1" dirty="0">
                <a:solidFill>
                  <a:prstClr val="white"/>
                </a:solidFill>
                <a:sym typeface="Source Han Serif SC" panose="02020400000000000000" pitchFamily="18" charset="-122"/>
              </a:rPr>
              <a:t>安装包</a:t>
            </a:r>
            <a:endParaRPr lang="en-US" altLang="zh-CN" sz="2000" b="1" dirty="0">
              <a:solidFill>
                <a:prstClr val="white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2140EE-DB13-4073-9DCF-14C9708FEF0F}"/>
              </a:ext>
            </a:extLst>
          </p:cNvPr>
          <p:cNvSpPr txBox="1"/>
          <p:nvPr/>
        </p:nvSpPr>
        <p:spPr>
          <a:xfrm>
            <a:off x="1082991" y="2535894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056BAD"/>
                </a:solidFill>
                <a:effectLst/>
                <a:latin typeface="-apple-system"/>
                <a:hlinkClick r:id="rId3"/>
              </a:rPr>
              <a:t>http://nginx.org/en/download.html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2328E-E752-4BE8-A10F-645693BD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91" y="4288088"/>
            <a:ext cx="798645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3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7656292" y="1635591"/>
            <a:ext cx="7186714" cy="2842205"/>
          </a:xfrm>
          <a:prstGeom prst="roundRect">
            <a:avLst>
              <a:gd name="adj" fmla="val 9613"/>
            </a:avLst>
          </a:prstGeom>
          <a:noFill/>
          <a:ln w="50800">
            <a:noFill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444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输入执行解压该解压包命令</a:t>
            </a:r>
            <a:endParaRPr lang="en-US" altLang="zh-CN" sz="28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tar -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zvxf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 nginx-1.12.2.tar.gz 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91345" y="3582134"/>
            <a:ext cx="5970811" cy="3192662"/>
            <a:chOff x="-135531" y="1114993"/>
            <a:chExt cx="5970811" cy="319266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-135531" y="2245552"/>
              <a:ext cx="554440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解压后，</a:t>
              </a:r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进入解压目录，</a:t>
              </a:r>
            </a:p>
            <a:p>
              <a:pPr algn="l"/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先执行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./configure</a:t>
              </a:r>
            </a:p>
            <a:p>
              <a:pPr algn="l"/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然后安装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make &amp;&amp; make install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5C5344E-1F98-4B82-8474-65ACC512C6D7}"/>
              </a:ext>
            </a:extLst>
          </p:cNvPr>
          <p:cNvGrpSpPr/>
          <p:nvPr/>
        </p:nvGrpSpPr>
        <p:grpSpPr>
          <a:xfrm>
            <a:off x="-337100" y="1068201"/>
            <a:ext cx="5629100" cy="622384"/>
            <a:chOff x="715475" y="492609"/>
            <a:chExt cx="5629100" cy="62238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D932F53-961B-482D-BCD9-2603EE28F53E}"/>
                </a:ext>
              </a:extLst>
            </p:cNvPr>
            <p:cNvSpPr/>
            <p:nvPr/>
          </p:nvSpPr>
          <p:spPr>
            <a:xfrm>
              <a:off x="800168" y="492609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      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解压 命令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tar -</a:t>
              </a:r>
              <a:r>
                <a:rPr lang="en-US" altLang="zh-CN" sz="3200" b="0" i="0" dirty="0" err="1">
                  <a:solidFill>
                    <a:srgbClr val="404040"/>
                  </a:solidFill>
                  <a:effectLst/>
                  <a:latin typeface="-apple-system"/>
                </a:rPr>
                <a:t>zvxf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7" name="0 _4">
              <a:extLst>
                <a:ext uri="{FF2B5EF4-FFF2-40B4-BE49-F238E27FC236}">
                  <a16:creationId xmlns:a16="http://schemas.microsoft.com/office/drawing/2014/main" id="{8EF002A2-F8A3-48AC-AC8C-561FF3CA76C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3FFECC-933A-4D20-B853-7C8CBBDE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2280205"/>
            <a:ext cx="7479792" cy="1501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84CC91-0FAA-43BE-B80E-9A49EB2B4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43" y="3855368"/>
            <a:ext cx="676714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7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CE454A-FB14-4A3E-9362-2D5A3956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08" y="1501603"/>
            <a:ext cx="7864522" cy="12802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69E95A-C971-4E38-AC9F-4678D0B2E8A6}"/>
              </a:ext>
            </a:extLst>
          </p:cNvPr>
          <p:cNvSpPr txBox="1"/>
          <p:nvPr/>
        </p:nvSpPr>
        <p:spPr>
          <a:xfrm>
            <a:off x="1184228" y="2805122"/>
            <a:ext cx="10734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不过在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centos8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中会出现错误，应该是版本问题，在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centos7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没有问题</a:t>
            </a:r>
            <a:endParaRPr lang="en-US" altLang="zh-CN" sz="28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直接修改文件 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vim 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src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os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unix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ngx_user.c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，修改完记得保存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6A0F51-E008-42C0-A9D4-B1A7809C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1" y="3759229"/>
            <a:ext cx="4808637" cy="2827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01837B-CC3F-4BD4-A3F3-C0863BA7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0" y="3759229"/>
            <a:ext cx="5387807" cy="252243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65397C4-7012-4921-B4F4-D69F1241B01E}"/>
              </a:ext>
            </a:extLst>
          </p:cNvPr>
          <p:cNvGrpSpPr/>
          <p:nvPr/>
        </p:nvGrpSpPr>
        <p:grpSpPr>
          <a:xfrm>
            <a:off x="5788598" y="4573966"/>
            <a:ext cx="782431" cy="782431"/>
            <a:chOff x="4644009" y="1703896"/>
            <a:chExt cx="573732" cy="57373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B8636E-A01B-4F9E-9983-5914E961D42B}"/>
                </a:ext>
              </a:extLst>
            </p:cNvPr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" name="右箭头 7">
              <a:extLst>
                <a:ext uri="{FF2B5EF4-FFF2-40B4-BE49-F238E27FC236}">
                  <a16:creationId xmlns:a16="http://schemas.microsoft.com/office/drawing/2014/main" id="{7DA87FF7-28FA-477B-83EC-47EF3CBF6AA3}"/>
                </a:ext>
              </a:extLst>
            </p:cNvPr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3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B90D34-78C2-4A2D-8EC4-44089436A92E}"/>
              </a:ext>
            </a:extLst>
          </p:cNvPr>
          <p:cNvSpPr txBox="1"/>
          <p:nvPr/>
        </p:nvSpPr>
        <p:spPr>
          <a:xfrm>
            <a:off x="1731145" y="923277"/>
            <a:ext cx="7453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然后使用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vim 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usr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src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/nginx-1.12.2/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objs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Makefile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6B31E2-695E-4498-AA6F-7DE07970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5" y="1381386"/>
            <a:ext cx="7414903" cy="15622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98F573-84E5-4107-AC15-03AE5DD73A1B}"/>
              </a:ext>
            </a:extLst>
          </p:cNvPr>
          <p:cNvSpPr txBox="1"/>
          <p:nvPr/>
        </p:nvSpPr>
        <p:spPr>
          <a:xfrm>
            <a:off x="2086252" y="3429000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/>
              <a:t>-</a:t>
            </a:r>
            <a:r>
              <a:rPr lang="en-US" altLang="zh-CN" sz="2800" dirty="0" err="1"/>
              <a:t>werror</a:t>
            </a:r>
            <a:r>
              <a:rPr lang="zh-CN" altLang="en-US" sz="2800" dirty="0"/>
              <a:t>，保存退出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FEF591-3F8B-421A-BBF4-FF75F8B5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5" y="3914380"/>
            <a:ext cx="6652837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57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AEF027-6B67-4E76-93C9-ED74AC5EAFD8}"/>
              </a:ext>
            </a:extLst>
          </p:cNvPr>
          <p:cNvSpPr txBox="1"/>
          <p:nvPr/>
        </p:nvSpPr>
        <p:spPr>
          <a:xfrm>
            <a:off x="1376038" y="763479"/>
            <a:ext cx="62889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再去执行安装命令，返回到解压目录下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E71100-3A28-4248-9687-1F5D8C18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8" y="1205772"/>
            <a:ext cx="8085521" cy="17298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3FC981-66CB-4E66-A9BD-AB119A55007C}"/>
              </a:ext>
            </a:extLst>
          </p:cNvPr>
          <p:cNvSpPr txBox="1"/>
          <p:nvPr/>
        </p:nvSpPr>
        <p:spPr>
          <a:xfrm>
            <a:off x="1376038" y="3054789"/>
            <a:ext cx="102285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安装好以后运行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nginx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：在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usr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/local/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nginx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sbin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目录下执行 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./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nginx</a:t>
            </a:r>
            <a:endParaRPr lang="en-US" altLang="zh-CN" sz="28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2BF383-AA94-4683-92D9-1DD0E29B11FD}"/>
              </a:ext>
            </a:extLst>
          </p:cNvPr>
          <p:cNvSpPr txBox="1"/>
          <p:nvPr/>
        </p:nvSpPr>
        <p:spPr>
          <a:xfrm>
            <a:off x="1376038" y="483133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直接访问该服务器查看运行是否成功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23CB27-6CFE-43C3-B09D-BE1AC0D9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88" y="3496368"/>
            <a:ext cx="10897752" cy="11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0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A510E1-5E5C-410A-9817-8CE44A2C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4" y="683620"/>
            <a:ext cx="11322004" cy="4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2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4943359" cy="914400"/>
            <a:chOff x="568560" y="3186685"/>
            <a:chExt cx="494335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4943359" cy="914400"/>
              <a:chOff x="568560" y="3186685"/>
              <a:chExt cx="4943359" cy="914400"/>
            </a:xfrm>
          </p:grpSpPr>
          <p:grpSp>
            <p:nvGrpSpPr>
              <p:cNvPr id="77" name="原创设计师QQ69613753    _6">
                <a:extLst>
                  <a:ext uri="{FF2B5EF4-FFF2-40B4-BE49-F238E27FC236}">
                    <a16:creationId xmlns:a16="http://schemas.microsoft.com/office/drawing/2014/main" id="{21DFD4C6-B46B-4114-A1CD-113F9EBD8D6C}"/>
                  </a:ext>
                </a:extLst>
              </p:cNvPr>
              <p:cNvGrpSpPr/>
              <p:nvPr/>
            </p:nvGrpSpPr>
            <p:grpSpPr>
              <a:xfrm>
                <a:off x="1673788" y="3300482"/>
                <a:ext cx="3838131" cy="727986"/>
                <a:chOff x="1754849" y="2297933"/>
                <a:chExt cx="3838131" cy="727986"/>
              </a:xfrm>
            </p:grpSpPr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6FF01AF-CCCB-40CC-82E4-C182E331F654}"/>
                    </a:ext>
                  </a:extLst>
                </p:cNvPr>
                <p:cNvSpPr txBox="1"/>
                <p:nvPr/>
              </p:nvSpPr>
              <p:spPr>
                <a:xfrm>
                  <a:off x="1754849" y="2687365"/>
                  <a:ext cx="383813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16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Download PCRE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812A3E6-25ED-4580-B8C4-C165B748E2A2}"/>
                    </a:ext>
                  </a:extLst>
                </p:cNvPr>
                <p:cNvSpPr txBox="1"/>
                <p:nvPr/>
              </p:nvSpPr>
              <p:spPr>
                <a:xfrm>
                  <a:off x="1754849" y="2297933"/>
                  <a:ext cx="27889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zh-CN" altLang="en-US" sz="2000" dirty="0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下载</a:t>
                  </a:r>
                  <a:r>
                    <a:rPr lang="en-US" altLang="zh-CN" sz="2000" dirty="0" err="1">
                      <a:solidFill>
                        <a:srgbClr val="3B383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Source Han Serif SC" panose="02020400000000000000" pitchFamily="18" charset="-122"/>
                    </a:rPr>
                    <a:t>pcre</a:t>
                  </a:r>
                  <a:endPara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endParaRPr>
                </a:p>
              </p:txBody>
            </p:sp>
          </p:grp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4991309" cy="914400"/>
            <a:chOff x="233397" y="4890514"/>
            <a:chExt cx="4991309" cy="914400"/>
          </a:xfrm>
        </p:grpSpPr>
        <p:grpSp>
          <p:nvGrpSpPr>
            <p:cNvPr id="82" name="原创设计师QQ69613753    _7">
              <a:extLst>
                <a:ext uri="{FF2B5EF4-FFF2-40B4-BE49-F238E27FC236}">
                  <a16:creationId xmlns:a16="http://schemas.microsoft.com/office/drawing/2014/main" id="{7F54F8E1-33E3-4A1B-8029-73F63158FA86}"/>
                </a:ext>
              </a:extLst>
            </p:cNvPr>
            <p:cNvGrpSpPr/>
            <p:nvPr/>
          </p:nvGrpSpPr>
          <p:grpSpPr>
            <a:xfrm>
              <a:off x="1386575" y="4983721"/>
              <a:ext cx="3838131" cy="727986"/>
              <a:chOff x="1467636" y="2297933"/>
              <a:chExt cx="3838131" cy="727986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4CEB06-CED6-42B7-AB3A-C2979C5360EA}"/>
                  </a:ext>
                </a:extLst>
              </p:cNvPr>
              <p:cNvSpPr txBox="1"/>
              <p:nvPr/>
            </p:nvSpPr>
            <p:spPr>
              <a:xfrm>
                <a:off x="1467636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Install 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nginx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1787185-81F1-409B-8488-11E2B30D36D3}"/>
                  </a:ext>
                </a:extLst>
              </p:cNvPr>
              <p:cNvSpPr txBox="1"/>
              <p:nvPr/>
            </p:nvSpPr>
            <p:spPr>
              <a:xfrm>
                <a:off x="1467636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安装</a:t>
                </a:r>
                <a:r>
                  <a:rPr lang="en-US" altLang="zh-CN" sz="2000" dirty="0" err="1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nginx</a:t>
                </a:r>
                <a:endPara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</p:grp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5050147" cy="914400"/>
            <a:chOff x="6887633" y="3186685"/>
            <a:chExt cx="5050147" cy="914400"/>
          </a:xfrm>
        </p:grpSpPr>
        <p:grpSp>
          <p:nvGrpSpPr>
            <p:cNvPr id="88" name="原创设计师QQ69613753    _8">
              <a:extLst>
                <a:ext uri="{FF2B5EF4-FFF2-40B4-BE49-F238E27FC236}">
                  <a16:creationId xmlns:a16="http://schemas.microsoft.com/office/drawing/2014/main" id="{CB040841-F811-4C3C-858C-8D2030AA83B2}"/>
                </a:ext>
              </a:extLst>
            </p:cNvPr>
            <p:cNvGrpSpPr/>
            <p:nvPr/>
          </p:nvGrpSpPr>
          <p:grpSpPr>
            <a:xfrm>
              <a:off x="8099649" y="3227677"/>
              <a:ext cx="3838131" cy="800791"/>
              <a:chOff x="640080" y="2225128"/>
              <a:chExt cx="3838131" cy="800791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A30C3D3-D87E-4DDD-B5C8-50A7E829FA82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600" b="1" i="0" dirty="0">
                    <a:solidFill>
                      <a:srgbClr val="404040"/>
                    </a:solidFill>
                    <a:effectLst/>
                    <a:latin typeface="-apple-system"/>
                  </a:rPr>
                  <a:t>Install OpenSSL and </a:t>
                </a:r>
                <a:r>
                  <a:rPr lang="en-US" altLang="zh-CN" sz="1600" b="1" i="0" dirty="0" err="1">
                    <a:solidFill>
                      <a:srgbClr val="404040"/>
                    </a:solidFill>
                    <a:effectLst/>
                    <a:latin typeface="-apple-system"/>
                  </a:rPr>
                  <a:t>zlib</a:t>
                </a:r>
                <a:endParaRPr lang="en-US" altLang="zh-CN" sz="1600" b="1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A23347A-99A2-46AC-A651-153CACA0D4FD}"/>
                  </a:ext>
                </a:extLst>
              </p:cNvPr>
              <p:cNvSpPr txBox="1"/>
              <p:nvPr/>
            </p:nvSpPr>
            <p:spPr>
              <a:xfrm>
                <a:off x="640080" y="2225128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dirty="0">
                    <a:solidFill>
                      <a:srgbClr val="404040"/>
                    </a:solidFill>
                    <a:latin typeface="-apple-system"/>
                  </a:rPr>
                  <a:t>安装</a:t>
                </a:r>
                <a:r>
                  <a:rPr lang="en-US" altLang="zh-CN" sz="2000" b="1" i="0" dirty="0" err="1">
                    <a:solidFill>
                      <a:srgbClr val="404040"/>
                    </a:solidFill>
                    <a:effectLst/>
                    <a:latin typeface="-apple-system"/>
                  </a:rPr>
                  <a:t>openssl</a:t>
                </a:r>
                <a:r>
                  <a:rPr lang="en-US" altLang="zh-CN" sz="2000" b="1" i="0" dirty="0">
                    <a:solidFill>
                      <a:srgbClr val="404040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sz="2000" b="1" i="0" dirty="0">
                    <a:solidFill>
                      <a:srgbClr val="404040"/>
                    </a:solidFill>
                    <a:effectLst/>
                    <a:latin typeface="-apple-system"/>
                  </a:rPr>
                  <a:t>和</a:t>
                </a:r>
                <a:r>
                  <a:rPr lang="en-US" altLang="zh-CN" sz="2000" b="1" i="0" dirty="0" err="1">
                    <a:solidFill>
                      <a:srgbClr val="404040"/>
                    </a:solidFill>
                    <a:effectLst/>
                    <a:latin typeface="-apple-system"/>
                  </a:rPr>
                  <a:t>zlib</a:t>
                </a:r>
                <a:endParaRPr lang="en-US" altLang="zh-CN" sz="2000" b="1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</p:txBody>
          </p:sp>
        </p:grp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249972" y="5210124"/>
            <a:ext cx="5125162" cy="914400"/>
            <a:chOff x="6887633" y="4890514"/>
            <a:chExt cx="5050147" cy="914400"/>
          </a:xfrm>
        </p:grpSpPr>
        <p:grpSp>
          <p:nvGrpSpPr>
            <p:cNvPr id="94" name="原创设计师QQ69613753    _9">
              <a:extLst>
                <a:ext uri="{FF2B5EF4-FFF2-40B4-BE49-F238E27FC236}">
                  <a16:creationId xmlns:a16="http://schemas.microsoft.com/office/drawing/2014/main" id="{B169FB78-2DDC-44C8-BA87-2C493598F996}"/>
                </a:ext>
              </a:extLst>
            </p:cNvPr>
            <p:cNvGrpSpPr/>
            <p:nvPr/>
          </p:nvGrpSpPr>
          <p:grpSpPr>
            <a:xfrm>
              <a:off x="8099649" y="4983721"/>
              <a:ext cx="3838131" cy="727986"/>
              <a:chOff x="640080" y="2297933"/>
              <a:chExt cx="3838131" cy="727986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B993A3E-B0E0-44B7-93DA-4F10B1FE49A6}"/>
                  </a:ext>
                </a:extLst>
              </p:cNvPr>
              <p:cNvSpPr txBox="1"/>
              <p:nvPr/>
            </p:nvSpPr>
            <p:spPr>
              <a:xfrm>
                <a:off x="640080" y="2687365"/>
                <a:ext cx="38381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altLang="zh-CN" sz="16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Common commands</a:t>
                </a: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4C9F625-2362-423E-860B-E8B10BC46A35}"/>
                  </a:ext>
                </a:extLst>
              </p:cNvPr>
              <p:cNvSpPr txBox="1"/>
              <p:nvPr/>
            </p:nvSpPr>
            <p:spPr>
              <a:xfrm>
                <a:off x="640080" y="2297933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常用命令</a:t>
                </a:r>
              </a:p>
            </p:txBody>
          </p:sp>
        </p:grp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常用命令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BDD2BC-5874-4BA4-88FD-1FC54F506A2B}"/>
              </a:ext>
            </a:extLst>
          </p:cNvPr>
          <p:cNvSpPr txBox="1"/>
          <p:nvPr/>
        </p:nvSpPr>
        <p:spPr>
          <a:xfrm>
            <a:off x="805333" y="872837"/>
            <a:ext cx="63418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进入默认安装位置 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/local/</a:t>
            </a:r>
            <a:r>
              <a:rPr lang="en-US" altLang="zh-CN" sz="2800" dirty="0" err="1"/>
              <a:t>nginx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endParaRPr lang="en-US" altLang="zh-CN" sz="2800" dirty="0"/>
          </a:p>
          <a:p>
            <a:r>
              <a:rPr lang="zh-CN" altLang="en-US" sz="2800" dirty="0"/>
              <a:t>输入</a:t>
            </a:r>
            <a:r>
              <a:rPr lang="en-US" altLang="zh-CN" sz="2800" dirty="0"/>
              <a:t>./</a:t>
            </a:r>
            <a:r>
              <a:rPr lang="en-US" altLang="zh-CN" sz="2800" dirty="0" err="1"/>
              <a:t>nginx</a:t>
            </a:r>
            <a:r>
              <a:rPr lang="en-US" altLang="zh-CN" sz="2800" dirty="0"/>
              <a:t> –h.</a:t>
            </a:r>
          </a:p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pingfang SC"/>
              </a:rPr>
              <a:t>-h help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 SC"/>
              </a:rPr>
              <a:t>命令可以查看帮助信息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481CD2-1C17-44D1-B53F-23FA1680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3" y="2336402"/>
            <a:ext cx="10837624" cy="4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4D2A23-DBBF-450E-8B0C-D35EB80196C2}"/>
              </a:ext>
            </a:extLst>
          </p:cNvPr>
          <p:cNvSpPr txBox="1"/>
          <p:nvPr/>
        </p:nvSpPr>
        <p:spPr>
          <a:xfrm>
            <a:off x="394544" y="587185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查看服务是否启动成功</a:t>
            </a:r>
            <a:endParaRPr lang="en-US" altLang="zh-CN" sz="2800" dirty="0"/>
          </a:p>
          <a:p>
            <a:r>
              <a:rPr lang="en-US" altLang="zh-CN" sz="2800" dirty="0" err="1"/>
              <a:t>ps</a:t>
            </a:r>
            <a:r>
              <a:rPr lang="en-US" altLang="zh-CN" sz="2800" dirty="0"/>
              <a:t> –</a:t>
            </a:r>
            <a:r>
              <a:rPr lang="en-US" altLang="zh-CN" sz="2800" dirty="0" err="1"/>
              <a:t>ef</a:t>
            </a:r>
            <a:r>
              <a:rPr lang="en-US" altLang="zh-CN" sz="2800" dirty="0"/>
              <a:t> | grep </a:t>
            </a:r>
            <a:r>
              <a:rPr lang="en-US" altLang="zh-CN" sz="2800" dirty="0" err="1"/>
              <a:t>nginx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B5E98-9D0F-4182-A625-0BC883CC5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44" y="1541292"/>
            <a:ext cx="11561929" cy="16727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C4C86E-8C95-407F-BEDF-919C62AAA5ED}"/>
              </a:ext>
            </a:extLst>
          </p:cNvPr>
          <p:cNvSpPr txBox="1"/>
          <p:nvPr/>
        </p:nvSpPr>
        <p:spPr>
          <a:xfrm>
            <a:off x="394544" y="3428999"/>
            <a:ext cx="78499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快速停止</a:t>
            </a:r>
            <a:endParaRPr lang="en-US" altLang="zh-CN" sz="2800" dirty="0"/>
          </a:p>
          <a:p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/local/</a:t>
            </a:r>
            <a:r>
              <a:rPr lang="en-US" altLang="zh-CN" sz="2800" dirty="0" err="1"/>
              <a:t>nginx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nginx</a:t>
            </a:r>
            <a:r>
              <a:rPr lang="en-US" altLang="zh-CN" sz="2800" dirty="0"/>
              <a:t> –s stop</a:t>
            </a:r>
          </a:p>
          <a:p>
            <a:endParaRPr lang="en-US" altLang="zh-CN" sz="2800" dirty="0"/>
          </a:p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关闭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nginx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，完整有序的停止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nginx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，保存相关信息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Nginx –s quit</a:t>
            </a:r>
          </a:p>
          <a:p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0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523C4883-F4D9-423F-8B4C-213341C15729}"/>
              </a:ext>
            </a:extLst>
          </p:cNvPr>
          <p:cNvSpPr txBox="1"/>
          <p:nvPr/>
        </p:nvSpPr>
        <p:spPr>
          <a:xfrm>
            <a:off x="4406220" y="4957575"/>
            <a:ext cx="3215992" cy="253780"/>
          </a:xfrm>
          <a:prstGeom prst="rect">
            <a:avLst/>
          </a:prstGeom>
          <a:solidFill>
            <a:srgbClr val="3B3838"/>
          </a:solidFill>
        </p:spPr>
        <p:txBody>
          <a:bodyPr wrap="non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汇报人：刁海鹏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时间：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4214477" y="2202935"/>
            <a:ext cx="3763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911" y="3268398"/>
            <a:ext cx="390434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PCRE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6BCC85E-6D85-45C8-838F-736EB407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03" y="163804"/>
            <a:ext cx="3391194" cy="9830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8C49CA-7434-434E-9781-F752F3A2F36D}"/>
              </a:ext>
            </a:extLst>
          </p:cNvPr>
          <p:cNvSpPr txBox="1"/>
          <p:nvPr/>
        </p:nvSpPr>
        <p:spPr>
          <a:xfrm>
            <a:off x="1845883" y="1411953"/>
            <a:ext cx="9047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、主页地址：</a:t>
            </a:r>
            <a:r>
              <a:rPr lang="en-US" altLang="zh-CN" sz="2800" b="0" i="0" u="none" strike="noStrike" dirty="0">
                <a:solidFill>
                  <a:srgbClr val="008000"/>
                </a:solidFill>
                <a:effectLst/>
                <a:hlinkClick r:id="rId4"/>
              </a:rPr>
              <a:t>http://www.pcre.org/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     </a:t>
            </a: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下载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pcre-7.8.tar.bz2</a:t>
            </a:r>
            <a:br>
              <a:rPr lang="en-US" altLang="zh-CN" sz="2800" dirty="0"/>
            </a:b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、解压缩：</a:t>
            </a:r>
            <a:br>
              <a:rPr lang="zh-CN" altLang="en-US" sz="2800" dirty="0"/>
            </a:b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把文件放到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centos8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中的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usr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src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目录下，</a:t>
            </a:r>
            <a:r>
              <a:rPr lang="zh-CN" alt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tar </a:t>
            </a:r>
            <a:r>
              <a:rPr lang="en-US" altLang="zh-CN" sz="2800" dirty="0">
                <a:solidFill>
                  <a:srgbClr val="000000"/>
                </a:solidFill>
              </a:rPr>
              <a:t>-</a:t>
            </a:r>
            <a:r>
              <a:rPr lang="en-US" altLang="zh-CN" sz="2800" dirty="0" err="1">
                <a:solidFill>
                  <a:srgbClr val="000000"/>
                </a:solidFill>
              </a:rPr>
              <a:t>zvxf</a:t>
            </a:r>
            <a:r>
              <a:rPr lang="en-US" altLang="zh-CN" sz="2800" b="0" i="0" dirty="0">
                <a:solidFill>
                  <a:srgbClr val="000000"/>
                </a:solidFill>
                <a:effectLst/>
              </a:rPr>
              <a:t> pcre-7.8.tar.bz2</a:t>
            </a:r>
          </a:p>
          <a:p>
            <a:pPr algn="l"/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	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进入解压目录，先执行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./configure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，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再执行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make &amp;&amp; make install 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检查并检查安装</a:t>
            </a:r>
          </a:p>
          <a:p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CC030-566F-480A-BB08-B8FBFA05A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099" y="4605744"/>
            <a:ext cx="9335309" cy="190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7656292" y="1635591"/>
            <a:ext cx="7186714" cy="2842205"/>
          </a:xfrm>
          <a:prstGeom prst="roundRect">
            <a:avLst>
              <a:gd name="adj" fmla="val 9613"/>
            </a:avLst>
          </a:prstGeom>
          <a:noFill/>
          <a:ln w="50800">
            <a:noFill/>
          </a:ln>
          <a:effectLst>
            <a:outerShdw blurRad="76200" dist="38100" dir="2700000" algn="tl" rotWithShape="0">
              <a:schemeClr val="tx1">
                <a:lumMod val="65000"/>
                <a:lumOff val="35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444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输入执行解压该解压包命令</a:t>
            </a:r>
            <a:endParaRPr lang="en-US" altLang="zh-CN" sz="28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tar -</a:t>
            </a:r>
            <a:r>
              <a:rPr lang="en-US" altLang="zh-CN" sz="2800" b="0" i="0" dirty="0" err="1">
                <a:solidFill>
                  <a:srgbClr val="404040"/>
                </a:solidFill>
                <a:effectLst/>
                <a:latin typeface="-apple-system"/>
              </a:rPr>
              <a:t>zvxf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 pcre-8.37.tar.gz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14FF4C0-461C-4326-9E64-6D4C8C5AACC5}"/>
              </a:ext>
            </a:extLst>
          </p:cNvPr>
          <p:cNvGrpSpPr/>
          <p:nvPr/>
        </p:nvGrpSpPr>
        <p:grpSpPr>
          <a:xfrm>
            <a:off x="91345" y="3582134"/>
            <a:ext cx="5970811" cy="2700219"/>
            <a:chOff x="-135531" y="1114993"/>
            <a:chExt cx="5970811" cy="270021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B21B3A-2CC2-4A5E-B024-9DB888FDC51B}"/>
                </a:ext>
              </a:extLst>
            </p:cNvPr>
            <p:cNvSpPr/>
            <p:nvPr/>
          </p:nvSpPr>
          <p:spPr>
            <a:xfrm>
              <a:off x="-135531" y="2245552"/>
              <a:ext cx="55444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解压后，</a:t>
              </a:r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进入解压目录，</a:t>
              </a:r>
            </a:p>
            <a:p>
              <a:pPr algn="l"/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先执行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./configure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4" name="0 _4">
              <a:extLst>
                <a:ext uri="{FF2B5EF4-FFF2-40B4-BE49-F238E27FC236}">
                  <a16:creationId xmlns:a16="http://schemas.microsoft.com/office/drawing/2014/main" id="{957AF64B-43B2-4958-94A2-96DDA0EF06A6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5C5344E-1F98-4B82-8474-65ACC512C6D7}"/>
              </a:ext>
            </a:extLst>
          </p:cNvPr>
          <p:cNvGrpSpPr/>
          <p:nvPr/>
        </p:nvGrpSpPr>
        <p:grpSpPr>
          <a:xfrm>
            <a:off x="-337100" y="1068201"/>
            <a:ext cx="5629100" cy="622384"/>
            <a:chOff x="715475" y="492609"/>
            <a:chExt cx="5629100" cy="62238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D932F53-961B-482D-BCD9-2603EE28F53E}"/>
                </a:ext>
              </a:extLst>
            </p:cNvPr>
            <p:cNvSpPr/>
            <p:nvPr/>
          </p:nvSpPr>
          <p:spPr>
            <a:xfrm>
              <a:off x="800168" y="492609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      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解压 命令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tar -</a:t>
              </a:r>
              <a:r>
                <a:rPr lang="en-US" altLang="zh-CN" sz="3200" b="0" i="0" dirty="0" err="1">
                  <a:solidFill>
                    <a:srgbClr val="404040"/>
                  </a:solidFill>
                  <a:effectLst/>
                  <a:latin typeface="-apple-system"/>
                </a:rPr>
                <a:t>zvxf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47" name="0 _4">
              <a:extLst>
                <a:ext uri="{FF2B5EF4-FFF2-40B4-BE49-F238E27FC236}">
                  <a16:creationId xmlns:a16="http://schemas.microsoft.com/office/drawing/2014/main" id="{8EF002A2-F8A3-48AC-AC8C-561FF3CA76C8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69CBC46-49FC-42E3-B165-4B5960FA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25" y="363279"/>
            <a:ext cx="7872142" cy="15012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915E0C-AA2B-49BF-9B8E-71DE71EB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20" y="2222477"/>
            <a:ext cx="6919560" cy="2209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F6DBC9-7509-44BF-B575-385D43740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673" y="5177614"/>
            <a:ext cx="8131245" cy="69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5CBC61-B9EB-49F6-BA68-4CBF7F8236D4}"/>
              </a:ext>
            </a:extLst>
          </p:cNvPr>
          <p:cNvGrpSpPr/>
          <p:nvPr/>
        </p:nvGrpSpPr>
        <p:grpSpPr>
          <a:xfrm>
            <a:off x="1202031" y="842282"/>
            <a:ext cx="10232407" cy="1811876"/>
            <a:chOff x="-1570172" y="1114993"/>
            <a:chExt cx="10232407" cy="18118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E064BF-BE6E-4760-A776-4DB31793F5A3}"/>
                </a:ext>
              </a:extLst>
            </p:cNvPr>
            <p:cNvSpPr/>
            <p:nvPr/>
          </p:nvSpPr>
          <p:spPr>
            <a:xfrm>
              <a:off x="-1570172" y="1357209"/>
              <a:ext cx="102324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dirty="0">
                  <a:solidFill>
                    <a:srgbClr val="404040"/>
                  </a:solidFill>
                  <a:latin typeface="-apple-system"/>
                </a:rPr>
                <a:t>./configure</a:t>
              </a:r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是用来检测你的安装平台的目标特征的。比如它会检测你是不是有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CC</a:t>
              </a:r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或</a:t>
              </a:r>
              <a:r>
                <a:rPr lang="en-US" altLang="zh-CN" sz="3200" b="0" i="0" dirty="0">
                  <a:solidFill>
                    <a:srgbClr val="404040"/>
                  </a:solidFill>
                  <a:effectLst/>
                  <a:latin typeface="-apple-system"/>
                </a:rPr>
                <a:t>GCC</a:t>
              </a:r>
              <a:br>
                <a:rPr lang="zh-CN" altLang="en-US" sz="3200" dirty="0"/>
              </a:br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一般用来</a:t>
              </a:r>
              <a:r>
                <a:rPr lang="zh-CN" altLang="en-US" sz="3200" b="1" i="0" dirty="0">
                  <a:solidFill>
                    <a:srgbClr val="404040"/>
                  </a:solidFill>
                  <a:effectLst/>
                  <a:latin typeface="-apple-system"/>
                </a:rPr>
                <a:t>生成 </a:t>
              </a:r>
              <a:r>
                <a:rPr lang="en-US" altLang="zh-CN" sz="3200" b="1" i="0" dirty="0" err="1">
                  <a:solidFill>
                    <a:srgbClr val="404040"/>
                  </a:solidFill>
                  <a:effectLst/>
                  <a:latin typeface="-apple-system"/>
                </a:rPr>
                <a:t>Makefile</a:t>
              </a:r>
              <a:r>
                <a:rPr lang="zh-CN" altLang="en-US" sz="3200" b="0" i="0" dirty="0">
                  <a:solidFill>
                    <a:srgbClr val="404040"/>
                  </a:solidFill>
                  <a:effectLst/>
                  <a:latin typeface="-apple-system"/>
                </a:rPr>
                <a:t>，为下一步的编译做准备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16" name="0 _4">
              <a:extLst>
                <a:ext uri="{FF2B5EF4-FFF2-40B4-BE49-F238E27FC236}">
                  <a16:creationId xmlns:a16="http://schemas.microsoft.com/office/drawing/2014/main" id="{9262B832-338C-48F9-AFFE-FFBF297028E9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D5D4818-E6DD-4A51-871F-8466D78A720E}"/>
              </a:ext>
            </a:extLst>
          </p:cNvPr>
          <p:cNvSpPr txBox="1"/>
          <p:nvPr/>
        </p:nvSpPr>
        <p:spPr>
          <a:xfrm>
            <a:off x="1354318" y="5588836"/>
            <a:ext cx="8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再执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make&amp;&amp; make install 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检查并检查安装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1B7D09-FD42-4999-8B4F-0E1A2D3A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73" y="2701327"/>
            <a:ext cx="798645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592024" y="1658057"/>
            <a:ext cx="4560657" cy="2187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99977" y="2294552"/>
            <a:ext cx="782431" cy="782431"/>
            <a:chOff x="4644009" y="1703896"/>
            <a:chExt cx="573732" cy="573732"/>
          </a:xfrm>
        </p:grpSpPr>
        <p:sp>
          <p:nvSpPr>
            <p:cNvPr id="7" name="椭圆 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592024" y="4431234"/>
            <a:ext cx="4560658" cy="2187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97813" y="4501361"/>
            <a:ext cx="782431" cy="782431"/>
            <a:chOff x="4644009" y="1703896"/>
            <a:chExt cx="573732" cy="573732"/>
          </a:xfrm>
        </p:grpSpPr>
        <p:sp>
          <p:nvSpPr>
            <p:cNvPr id="17" name="椭圆 16"/>
            <p:cNvSpPr/>
            <p:nvPr/>
          </p:nvSpPr>
          <p:spPr>
            <a:xfrm>
              <a:off x="4644009" y="1703896"/>
              <a:ext cx="573732" cy="5737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4F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860032" y="1860175"/>
              <a:ext cx="216024" cy="261173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9" name="TextBox 16"/>
          <p:cNvSpPr txBox="1"/>
          <p:nvPr/>
        </p:nvSpPr>
        <p:spPr bwMode="auto">
          <a:xfrm>
            <a:off x="6785245" y="2240043"/>
            <a:ext cx="430299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进入解压目录，输入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make &amp;&amp; make install,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等待安装</a:t>
            </a:r>
          </a:p>
        </p:txBody>
      </p:sp>
      <p:sp>
        <p:nvSpPr>
          <p:cNvPr id="21" name="TextBox 16"/>
          <p:cNvSpPr txBox="1"/>
          <p:nvPr/>
        </p:nvSpPr>
        <p:spPr bwMode="auto">
          <a:xfrm>
            <a:off x="6785244" y="5013220"/>
            <a:ext cx="430299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安装完成后，输入命令 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rpm –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qa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pcre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可以查看到版本号，说明安装成功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01380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检查安装成功？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A3E9E57-5021-4479-B7D0-BE7BC622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2" y="1052384"/>
            <a:ext cx="6117153" cy="124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0090A8-3DDF-483D-B9CC-EF8D2113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40" y="3718930"/>
            <a:ext cx="598983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16396" y="3268398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404040"/>
                </a:solidFill>
                <a:latin typeface="-apple-system"/>
              </a:rPr>
              <a:t>安装</a:t>
            </a:r>
            <a:r>
              <a:rPr lang="en-US" altLang="zh-CN" sz="3200" dirty="0" err="1">
                <a:solidFill>
                  <a:srgbClr val="404040"/>
                </a:solidFill>
                <a:latin typeface="-apple-system"/>
              </a:rPr>
              <a:t>openssl</a:t>
            </a:r>
            <a:r>
              <a:rPr lang="en-US" altLang="zh-CN" sz="3200" dirty="0">
                <a:solidFill>
                  <a:srgbClr val="404040"/>
                </a:solidFill>
                <a:latin typeface="-apple-system"/>
              </a:rPr>
              <a:t> </a:t>
            </a:r>
            <a:r>
              <a:rPr lang="zh-CN" altLang="en-US" sz="3200" dirty="0">
                <a:solidFill>
                  <a:srgbClr val="404040"/>
                </a:solidFill>
                <a:latin typeface="-apple-system"/>
              </a:rPr>
              <a:t>和</a:t>
            </a:r>
            <a:r>
              <a:rPr lang="en-US" altLang="zh-CN" sz="3200" dirty="0" err="1">
                <a:solidFill>
                  <a:srgbClr val="404040"/>
                </a:solidFill>
                <a:latin typeface="-apple-system"/>
              </a:rPr>
              <a:t>zlib</a:t>
            </a:r>
            <a:endParaRPr lang="en-US" altLang="zh-CN" sz="3200" dirty="0">
              <a:solidFill>
                <a:srgbClr val="404040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2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13317" y="3961390"/>
            <a:ext cx="706079" cy="706079"/>
            <a:chOff x="6588983" y="2230703"/>
            <a:chExt cx="533400" cy="533400"/>
          </a:xfrm>
        </p:grpSpPr>
        <p:sp>
          <p:nvSpPr>
            <p:cNvPr id="10" name="椭圆 9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3" fontAlgn="ctr"/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02998" y="2276591"/>
              <a:ext cx="517192" cy="4045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73" fontAlgn="ctr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Source Han Serif SC" panose="02020400000000000000" pitchFamily="18" charset="-122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7429" y="1784855"/>
            <a:ext cx="4482124" cy="657989"/>
            <a:chOff x="1057429" y="1784855"/>
            <a:chExt cx="4482124" cy="657989"/>
          </a:xfrm>
        </p:grpSpPr>
        <p:sp>
          <p:nvSpPr>
            <p:cNvPr id="24" name="矩形 23"/>
            <p:cNvSpPr/>
            <p:nvPr/>
          </p:nvSpPr>
          <p:spPr>
            <a:xfrm>
              <a:off x="1057429" y="1784855"/>
              <a:ext cx="4482124" cy="6579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16961" y="1875269"/>
              <a:ext cx="1415754" cy="461657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pPr algn="r" defTabSz="914273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输入命令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498011" y="3985434"/>
            <a:ext cx="4482124" cy="657989"/>
            <a:chOff x="6892457" y="5867502"/>
            <a:chExt cx="4482124" cy="657989"/>
          </a:xfrm>
        </p:grpSpPr>
        <p:sp>
          <p:nvSpPr>
            <p:cNvPr id="20" name="矩形 19"/>
            <p:cNvSpPr/>
            <p:nvPr/>
          </p:nvSpPr>
          <p:spPr>
            <a:xfrm flipH="1">
              <a:off x="6892457" y="5867502"/>
              <a:ext cx="4482124" cy="6579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23953" y="5965667"/>
              <a:ext cx="1415754" cy="461657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pPr defTabSz="914273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等待安装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46390" y="1753059"/>
            <a:ext cx="706079" cy="706079"/>
            <a:chOff x="6588983" y="2230703"/>
            <a:chExt cx="533400" cy="533400"/>
          </a:xfrm>
        </p:grpSpPr>
        <p:sp>
          <p:nvSpPr>
            <p:cNvPr id="22" name="椭圆 21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3" fontAlgn="ctr"/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02998" y="2276591"/>
              <a:ext cx="517192" cy="4045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273" fontAlgn="ctr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Source Han Serif SC" panose="02020400000000000000" pitchFamily="18" charset="-122"/>
                </a:rPr>
                <a:t>01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3B59A46-2C74-4DE6-90DF-50EF6B6571E8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9D792F-02B5-44C2-9AC5-326E1EA82C86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404040"/>
                  </a:solidFill>
                  <a:latin typeface="-apple-system"/>
                </a:rPr>
                <a:t>安装</a:t>
              </a:r>
              <a:r>
                <a:rPr lang="en-US" altLang="zh-CN" sz="3200" b="1" i="0" dirty="0" err="1">
                  <a:solidFill>
                    <a:srgbClr val="404040"/>
                  </a:solidFill>
                  <a:effectLst/>
                  <a:latin typeface="-apple-system"/>
                </a:rPr>
                <a:t>openssl</a:t>
              </a:r>
              <a:r>
                <a:rPr lang="en-US" altLang="zh-CN" sz="3200" b="1" i="0" dirty="0">
                  <a:solidFill>
                    <a:srgbClr val="404040"/>
                  </a:solidFill>
                  <a:effectLst/>
                  <a:latin typeface="-apple-system"/>
                </a:rPr>
                <a:t> </a:t>
              </a:r>
              <a:r>
                <a:rPr lang="zh-CN" altLang="en-US" sz="3200" b="1" i="0" dirty="0">
                  <a:solidFill>
                    <a:srgbClr val="404040"/>
                  </a:solidFill>
                  <a:effectLst/>
                  <a:latin typeface="-apple-system"/>
                </a:rPr>
                <a:t>和</a:t>
              </a:r>
              <a:r>
                <a:rPr lang="en-US" altLang="zh-CN" sz="3200" b="1" i="0" dirty="0" err="1">
                  <a:solidFill>
                    <a:srgbClr val="404040"/>
                  </a:solidFill>
                  <a:effectLst/>
                  <a:latin typeface="-apple-system"/>
                </a:rPr>
                <a:t>zlib</a:t>
              </a:r>
              <a:endParaRPr lang="en-US" altLang="zh-CN" sz="3200" b="1" i="0" dirty="0">
                <a:solidFill>
                  <a:srgbClr val="404040"/>
                </a:solidFill>
                <a:effectLst/>
                <a:latin typeface="-apple-system"/>
              </a:endParaRPr>
            </a:p>
          </p:txBody>
        </p:sp>
        <p:cxnSp>
          <p:nvCxnSpPr>
            <p:cNvPr id="27" name="0 _4">
              <a:extLst>
                <a:ext uri="{FF2B5EF4-FFF2-40B4-BE49-F238E27FC236}">
                  <a16:creationId xmlns:a16="http://schemas.microsoft.com/office/drawing/2014/main" id="{60686C79-3936-4FB1-B3D8-254063F4AF9C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A8A9879-AD23-4982-9987-647945551D23}"/>
              </a:ext>
            </a:extLst>
          </p:cNvPr>
          <p:cNvSpPr txBox="1"/>
          <p:nvPr/>
        </p:nvSpPr>
        <p:spPr>
          <a:xfrm>
            <a:off x="2940272" y="2921837"/>
            <a:ext cx="682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yum -y install make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zlib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zlib-devel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gcc-c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++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libtool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openssl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openssl-devel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47723-EE42-4951-BAFE-13FA4A31E39C}"/>
              </a:ext>
            </a:extLst>
          </p:cNvPr>
          <p:cNvSpPr txBox="1"/>
          <p:nvPr/>
        </p:nvSpPr>
        <p:spPr>
          <a:xfrm>
            <a:off x="3029507" y="51224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时间可能有一点长，跟网速有关</a:t>
            </a:r>
          </a:p>
        </p:txBody>
      </p:sp>
    </p:spTree>
    <p:extLst>
      <p:ext uri="{BB962C8B-B14F-4D97-AF65-F5344CB8AC3E}">
        <p14:creationId xmlns:p14="http://schemas.microsoft.com/office/powerpoint/2010/main" val="7614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562</Words>
  <Application>Microsoft Office PowerPoint</Application>
  <PresentationFormat>宽屏</PresentationFormat>
  <Paragraphs>95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pingfang SC</vt:lpstr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Admin</cp:lastModifiedBy>
  <cp:revision>73</cp:revision>
  <dcterms:created xsi:type="dcterms:W3CDTF">2019-01-17T09:32:26Z</dcterms:created>
  <dcterms:modified xsi:type="dcterms:W3CDTF">2020-11-24T07:36:44Z</dcterms:modified>
</cp:coreProperties>
</file>