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393" r:id="rId2"/>
    <p:sldId id="8388" r:id="rId3"/>
    <p:sldId id="286" r:id="rId4"/>
    <p:sldId id="310" r:id="rId5"/>
    <p:sldId id="7198" r:id="rId6"/>
    <p:sldId id="8396" r:id="rId7"/>
    <p:sldId id="272" r:id="rId8"/>
    <p:sldId id="8389" r:id="rId9"/>
    <p:sldId id="264" r:id="rId10"/>
    <p:sldId id="8392" r:id="rId11"/>
    <p:sldId id="8391" r:id="rId12"/>
    <p:sldId id="269" r:id="rId13"/>
    <p:sldId id="8390" r:id="rId14"/>
    <p:sldId id="8398" r:id="rId15"/>
    <p:sldId id="8400" r:id="rId16"/>
    <p:sldId id="8401" r:id="rId17"/>
    <p:sldId id="8402" r:id="rId18"/>
    <p:sldId id="84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 showGuides="1">
      <p:cViewPr varScale="1">
        <p:scale>
          <a:sx n="81" d="100"/>
          <a:sy n="81" d="100"/>
        </p:scale>
        <p:origin x="7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9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9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20B7-5791-4F55-82DF-71540649BB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7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20B7-5791-4F55-82DF-71540649BB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96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20B7-5791-4F55-82DF-71540649BB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09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20B7-5791-4F55-82DF-71540649BB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4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2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2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6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3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20B7-5791-4F55-82DF-71540649BB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4.70.88.90/www/b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4.70.88.90/data/www/a.html" TargetMode="External"/><Relationship Id="rId4" Type="http://schemas.openxmlformats.org/officeDocument/2006/relationships/hyperlink" Target="http://124.70.88.90/data/image/1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523C4883-F4D9-423F-8B4C-213341C15729}"/>
              </a:ext>
            </a:extLst>
          </p:cNvPr>
          <p:cNvSpPr txBox="1"/>
          <p:nvPr/>
        </p:nvSpPr>
        <p:spPr>
          <a:xfrm>
            <a:off x="4457081" y="4382540"/>
            <a:ext cx="3215992" cy="253780"/>
          </a:xfrm>
          <a:prstGeom prst="rect">
            <a:avLst/>
          </a:prstGeom>
          <a:solidFill>
            <a:srgbClr val="3B3838"/>
          </a:solidFill>
        </p:spPr>
        <p:txBody>
          <a:bodyPr wrap="non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汇报人：周晓庆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时间：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1960663" y="2210118"/>
            <a:ext cx="8389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nginx</a:t>
            </a:r>
            <a:r>
              <a:rPr lang="en-US" altLang="zh-CN" sz="8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 </a:t>
            </a:r>
            <a:r>
              <a:rPr lang="zh-CN" altLang="en-US" sz="8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动静分离</a:t>
            </a: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8"/>
          <p:cNvSpPr txBox="1"/>
          <p:nvPr/>
        </p:nvSpPr>
        <p:spPr>
          <a:xfrm flipH="1">
            <a:off x="1410552" y="3222907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data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文件夹中创建一个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www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文件和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image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文件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sp>
        <p:nvSpPr>
          <p:cNvPr id="27" name="TextBox 18"/>
          <p:cNvSpPr txBox="1"/>
          <p:nvPr/>
        </p:nvSpPr>
        <p:spPr>
          <a:xfrm flipH="1">
            <a:off x="1410552" y="1180629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在根目录创建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data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文件夹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FD3682A-13B3-47F8-B1E2-8EE145FE93BA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F703F3-3A4B-42CB-B49A-9298E2F47E7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准备工作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34" name="0 _4">
              <a:extLst>
                <a:ext uri="{FF2B5EF4-FFF2-40B4-BE49-F238E27FC236}">
                  <a16:creationId xmlns:a16="http://schemas.microsoft.com/office/drawing/2014/main" id="{A51CCB15-AB21-4AD0-BF21-BB08727BDD3D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C94FDD1-9D6B-40A6-9EF8-A1825A20F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32" y="1986091"/>
            <a:ext cx="7961905" cy="6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6F7303-0E65-4E4A-89B0-B82B09B4E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40" y="3939617"/>
            <a:ext cx="6400000" cy="1542857"/>
          </a:xfrm>
          <a:prstGeom prst="rect">
            <a:avLst/>
          </a:prstGeom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B3ECDA15-AC60-4A23-AAEF-2CB9AC573440}"/>
              </a:ext>
            </a:extLst>
          </p:cNvPr>
          <p:cNvSpPr txBox="1"/>
          <p:nvPr/>
        </p:nvSpPr>
        <p:spPr>
          <a:xfrm flipH="1">
            <a:off x="1410552" y="5788953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把准备图片和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分别放入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imge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www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文件夹中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59458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具体配置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H="1">
            <a:off x="9492394" y="4084786"/>
            <a:ext cx="2068010" cy="6952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5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443546" y="1054876"/>
            <a:ext cx="3102344" cy="1050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2" name="矩形 56"/>
          <p:cNvSpPr>
            <a:spLocks noChangeArrowheads="1"/>
          </p:cNvSpPr>
          <p:nvPr/>
        </p:nvSpPr>
        <p:spPr bwMode="auto">
          <a:xfrm>
            <a:off x="914886" y="1210852"/>
            <a:ext cx="2799275" cy="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找到</a:t>
            </a:r>
            <a:r>
              <a:rPr lang="en-US" altLang="zh-CN" sz="2000" b="1" dirty="0" err="1">
                <a:solidFill>
                  <a:prstClr val="white"/>
                </a:solidFill>
                <a:sym typeface="Source Han Serif SC" panose="02020400000000000000" pitchFamily="18" charset="-122"/>
              </a:rPr>
              <a:t>nginx.conf</a:t>
            </a:r>
            <a:endParaRPr lang="en-US" altLang="zh-CN" sz="2000" b="1" dirty="0">
              <a:solidFill>
                <a:prstClr val="white"/>
              </a:solidFill>
              <a:sym typeface="Source Han Serif SC" panose="02020400000000000000" pitchFamily="18" charset="-122"/>
            </a:endParaRPr>
          </a:p>
          <a:p>
            <a:pPr defTabSz="914273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打开并配置</a:t>
            </a:r>
            <a:endParaRPr lang="zh-CN" altLang="en-US" sz="2000" dirty="0">
              <a:solidFill>
                <a:prstClr val="white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4" name="矩形 44"/>
          <p:cNvSpPr>
            <a:spLocks noChangeArrowheads="1"/>
          </p:cNvSpPr>
          <p:nvPr/>
        </p:nvSpPr>
        <p:spPr bwMode="auto">
          <a:xfrm>
            <a:off x="9492394" y="4335974"/>
            <a:ext cx="3098655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Source Han Serif SC" panose="02020400000000000000" pitchFamily="18" charset="-122"/>
              </a:rPr>
              <a:t>修改配置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4D69AA-7E8D-4730-8418-BC28E8D22E0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C737E2-B756-4755-9374-88BA8BE1151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具体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配置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0" name="0 _4">
              <a:extLst>
                <a:ext uri="{FF2B5EF4-FFF2-40B4-BE49-F238E27FC236}">
                  <a16:creationId xmlns:a16="http://schemas.microsoft.com/office/drawing/2014/main" id="{76F846F4-8BC8-4F37-AE3E-B5E804098AC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37DA034-3CF0-478D-9FD9-FBEB6EE54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3" y="2105484"/>
            <a:ext cx="12192000" cy="17753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0ADFD2-920D-4C38-91BE-EAB04E430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51" y="4084786"/>
            <a:ext cx="8119243" cy="27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实例演示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04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5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遇到的问题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05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5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8"/>
          <p:cNvSpPr txBox="1"/>
          <p:nvPr/>
        </p:nvSpPr>
        <p:spPr>
          <a:xfrm flipH="1">
            <a:off x="1410552" y="1180629"/>
            <a:ext cx="8852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编辑后没有保存就关闭终端，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vim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自动创建了一个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swp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文件保存强制关闭终端没有保存的内容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FD3682A-13B3-47F8-B1E2-8EE145FE93BA}"/>
              </a:ext>
            </a:extLst>
          </p:cNvPr>
          <p:cNvGrpSpPr/>
          <p:nvPr/>
        </p:nvGrpSpPr>
        <p:grpSpPr>
          <a:xfrm>
            <a:off x="3424460" y="182527"/>
            <a:ext cx="5544407" cy="617980"/>
            <a:chOff x="551593" y="497013"/>
            <a:chExt cx="5544407" cy="61798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F703F3-3A4B-42CB-B49A-9298E2F47E7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遇到的问题</a:t>
              </a:r>
            </a:p>
          </p:txBody>
        </p:sp>
        <p:cxnSp>
          <p:nvCxnSpPr>
            <p:cNvPr id="34" name="0 _4">
              <a:extLst>
                <a:ext uri="{FF2B5EF4-FFF2-40B4-BE49-F238E27FC236}">
                  <a16:creationId xmlns:a16="http://schemas.microsoft.com/office/drawing/2014/main" id="{A51CCB15-AB21-4AD0-BF21-BB08727BDD3D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A01112A-8FB3-4A63-8E36-EF04F8707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52" y="2011626"/>
            <a:ext cx="9241737" cy="47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8"/>
          <p:cNvSpPr txBox="1"/>
          <p:nvPr/>
        </p:nvSpPr>
        <p:spPr>
          <a:xfrm flipH="1">
            <a:off x="808950" y="9228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方法一：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FD3682A-13B3-47F8-B1E2-8EE145FE93BA}"/>
              </a:ext>
            </a:extLst>
          </p:cNvPr>
          <p:cNvGrpSpPr/>
          <p:nvPr/>
        </p:nvGrpSpPr>
        <p:grpSpPr>
          <a:xfrm>
            <a:off x="3424460" y="182527"/>
            <a:ext cx="5544407" cy="617980"/>
            <a:chOff x="551593" y="497013"/>
            <a:chExt cx="5544407" cy="61798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F703F3-3A4B-42CB-B49A-9298E2F47E7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解决办法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34" name="0 _4">
              <a:extLst>
                <a:ext uri="{FF2B5EF4-FFF2-40B4-BE49-F238E27FC236}">
                  <a16:creationId xmlns:a16="http://schemas.microsoft.com/office/drawing/2014/main" id="{A51CCB15-AB21-4AD0-BF21-BB08727BDD3D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8">
            <a:extLst>
              <a:ext uri="{FF2B5EF4-FFF2-40B4-BE49-F238E27FC236}">
                <a16:creationId xmlns:a16="http://schemas.microsoft.com/office/drawing/2014/main" id="{30A18CD2-933E-47DD-9F61-5AD68F4F74E7}"/>
              </a:ext>
            </a:extLst>
          </p:cNvPr>
          <p:cNvSpPr txBox="1"/>
          <p:nvPr/>
        </p:nvSpPr>
        <p:spPr>
          <a:xfrm flipH="1">
            <a:off x="711398" y="3759859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方法二：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F662F5-5963-42EF-8D06-BC641DD673FB}"/>
              </a:ext>
            </a:extLst>
          </p:cNvPr>
          <p:cNvSpPr txBox="1"/>
          <p:nvPr/>
        </p:nvSpPr>
        <p:spPr>
          <a:xfrm>
            <a:off x="1489435" y="1350125"/>
            <a:ext cx="104260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  <a:r>
              <a:rPr lang="en-US" altLang="zh-CN" sz="2800" dirty="0"/>
              <a:t>D</a:t>
            </a:r>
            <a:r>
              <a:rPr lang="zh-CN" altLang="en-US" sz="2800" dirty="0"/>
              <a:t>（删除交换文件），下次打开就不会出现此页面。</a:t>
            </a:r>
            <a:endParaRPr lang="en-US" altLang="zh-CN" sz="2800" dirty="0"/>
          </a:p>
          <a:p>
            <a:r>
              <a:rPr lang="zh-CN" altLang="en-US" sz="2800" dirty="0"/>
              <a:t>或者是在终端输入</a:t>
            </a:r>
            <a:r>
              <a:rPr lang="en-US" altLang="zh-CN" sz="2800" dirty="0"/>
              <a:t>ls –la</a:t>
            </a:r>
            <a:r>
              <a:rPr lang="zh-CN" altLang="en-US" sz="2800" dirty="0"/>
              <a:t>找到</a:t>
            </a:r>
            <a:r>
              <a:rPr lang="en-US" altLang="zh-CN" sz="2800" dirty="0"/>
              <a:t>.</a:t>
            </a:r>
            <a:r>
              <a:rPr lang="en-US" altLang="zh-CN" sz="2800" dirty="0" err="1"/>
              <a:t>swp</a:t>
            </a:r>
            <a:r>
              <a:rPr lang="zh-CN" altLang="en-US" sz="2800" dirty="0"/>
              <a:t>文件（这个文件是一个隐藏文件，所以删除时要加上</a:t>
            </a:r>
            <a:r>
              <a:rPr lang="en-US" altLang="zh-CN" sz="2800" dirty="0"/>
              <a:t>.</a:t>
            </a:r>
            <a:r>
              <a:rPr lang="zh-CN" altLang="en-US" sz="2800" dirty="0"/>
              <a:t>），</a:t>
            </a:r>
            <a:endParaRPr lang="en-US" altLang="zh-CN" sz="2800" dirty="0"/>
          </a:p>
          <a:p>
            <a:r>
              <a:rPr lang="zh-CN" altLang="en-US" sz="2800" dirty="0"/>
              <a:t>然后再</a:t>
            </a:r>
            <a:r>
              <a:rPr lang="en-US" altLang="zh-CN" sz="2800" dirty="0"/>
              <a:t>rm –rf .</a:t>
            </a:r>
            <a:r>
              <a:rPr lang="en-US" altLang="zh-CN" sz="2800" dirty="0" err="1"/>
              <a:t>nginx.conf.swp</a:t>
            </a:r>
            <a:r>
              <a:rPr lang="en-US" altLang="zh-CN" sz="2800" dirty="0"/>
              <a:t> 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这个方法不会恢复数据</a:t>
            </a:r>
            <a:endParaRPr lang="en-US" altLang="zh-CN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D18958-CC4B-4ABC-8C02-C376E0199BE8}"/>
              </a:ext>
            </a:extLst>
          </p:cNvPr>
          <p:cNvSpPr txBox="1"/>
          <p:nvPr/>
        </p:nvSpPr>
        <p:spPr>
          <a:xfrm>
            <a:off x="1489435" y="4384490"/>
            <a:ext cx="10426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  <a:r>
              <a:rPr lang="en-US" altLang="zh-CN" sz="2800" dirty="0"/>
              <a:t>R</a:t>
            </a:r>
            <a:r>
              <a:rPr lang="zh-CN" altLang="en-US" sz="2800" dirty="0"/>
              <a:t>（恢复），然后回车，对此文件进行保存、退出。</a:t>
            </a:r>
            <a:endParaRPr lang="en-US" altLang="zh-CN" sz="2800" dirty="0"/>
          </a:p>
          <a:p>
            <a:r>
              <a:rPr lang="zh-CN" altLang="en-US" sz="2800" dirty="0"/>
              <a:t>再次打开这个文件还是会出现</a:t>
            </a:r>
            <a:r>
              <a:rPr lang="en-US" altLang="zh-CN" sz="2800" dirty="0"/>
              <a:t>E325</a:t>
            </a:r>
            <a:r>
              <a:rPr lang="zh-CN" altLang="en-US" sz="2800" dirty="0"/>
              <a:t>这个界面</a:t>
            </a:r>
            <a:endParaRPr lang="en-US" altLang="zh-CN" sz="2800" dirty="0"/>
          </a:p>
          <a:p>
            <a:r>
              <a:rPr lang="zh-CN" altLang="en-US" sz="2800" dirty="0"/>
              <a:t>然后再输入</a:t>
            </a:r>
            <a:r>
              <a:rPr lang="en-US" altLang="zh-CN" sz="2800" dirty="0"/>
              <a:t>D</a:t>
            </a:r>
            <a:r>
              <a:rPr lang="zh-CN" altLang="en-US" sz="2800" dirty="0"/>
              <a:t>（删除交换文件），就不会出现了</a:t>
            </a:r>
            <a:r>
              <a:rPr lang="en-US" altLang="zh-CN" sz="2800" dirty="0"/>
              <a:t>E325</a:t>
            </a:r>
            <a:r>
              <a:rPr lang="zh-CN" altLang="en-US" sz="2800" dirty="0"/>
              <a:t>这个界面了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这个方法可以恢复数据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325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8"/>
          <p:cNvSpPr txBox="1"/>
          <p:nvPr/>
        </p:nvSpPr>
        <p:spPr>
          <a:xfrm flipH="1">
            <a:off x="1240869" y="860678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location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时遇到的问题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FD3682A-13B3-47F8-B1E2-8EE145FE93BA}"/>
              </a:ext>
            </a:extLst>
          </p:cNvPr>
          <p:cNvGrpSpPr/>
          <p:nvPr/>
        </p:nvGrpSpPr>
        <p:grpSpPr>
          <a:xfrm>
            <a:off x="3424460" y="182527"/>
            <a:ext cx="5544407" cy="617980"/>
            <a:chOff x="551593" y="497013"/>
            <a:chExt cx="5544407" cy="61798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F703F3-3A4B-42CB-B49A-9298E2F47E7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遇到的问题</a:t>
              </a:r>
            </a:p>
          </p:txBody>
        </p:sp>
        <p:cxnSp>
          <p:nvCxnSpPr>
            <p:cNvPr id="34" name="0 _4">
              <a:extLst>
                <a:ext uri="{FF2B5EF4-FFF2-40B4-BE49-F238E27FC236}">
                  <a16:creationId xmlns:a16="http://schemas.microsoft.com/office/drawing/2014/main" id="{A51CCB15-AB21-4AD0-BF21-BB08727BDD3D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8FA77C9-3B4B-4C7F-8B4F-5FEB2E460209}"/>
              </a:ext>
            </a:extLst>
          </p:cNvPr>
          <p:cNvSpPr txBox="1"/>
          <p:nvPr/>
        </p:nvSpPr>
        <p:spPr>
          <a:xfrm>
            <a:off x="202513" y="4588558"/>
            <a:ext cx="117869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在配置</a:t>
            </a:r>
            <a:r>
              <a:rPr lang="en-US" altLang="zh-CN" sz="2800" dirty="0"/>
              <a:t>location</a:t>
            </a:r>
            <a:r>
              <a:rPr lang="zh-CN" altLang="en-US" sz="2800" dirty="0"/>
              <a:t>，本应该像这样输入具体一点的地址的，在浏览器中输入访问地址时就可以输入简洁的地址（此时访问是</a:t>
            </a:r>
            <a:r>
              <a:rPr lang="en-US" altLang="zh-CN" sz="2800" dirty="0"/>
              <a:t>data/www</a:t>
            </a:r>
            <a:r>
              <a:rPr lang="zh-CN" altLang="en-US" sz="2800" dirty="0"/>
              <a:t>文件目录下的</a:t>
            </a:r>
            <a:r>
              <a:rPr lang="en-US" altLang="zh-CN" sz="2800" dirty="0"/>
              <a:t>html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例如：</a:t>
            </a:r>
            <a:r>
              <a:rPr lang="en-US" altLang="zh-CN" sz="2800" dirty="0">
                <a:hlinkClick r:id="rId3"/>
              </a:rPr>
              <a:t>http://124.70.88.90/www/b.html</a:t>
            </a:r>
            <a:endParaRPr lang="en-US" altLang="zh-CN" sz="2800" dirty="0"/>
          </a:p>
          <a:p>
            <a:r>
              <a:rPr lang="zh-CN" altLang="en-US" sz="2800" dirty="0"/>
              <a:t>但是存在一个问题，做相同处理后，若在访问</a:t>
            </a:r>
            <a:r>
              <a:rPr lang="en-US" altLang="zh-CN" sz="2800" dirty="0"/>
              <a:t>test/www</a:t>
            </a:r>
            <a:r>
              <a:rPr lang="zh-CN" altLang="en-US" sz="2800" dirty="0"/>
              <a:t>目录下的</a:t>
            </a:r>
            <a:r>
              <a:rPr lang="en-US" altLang="zh-CN" sz="2800" dirty="0"/>
              <a:t>html</a:t>
            </a:r>
            <a:r>
              <a:rPr lang="zh-CN" altLang="en-US" sz="2800" dirty="0"/>
              <a:t>，会出现</a:t>
            </a:r>
            <a:r>
              <a:rPr lang="en-US" altLang="zh-CN" sz="2800" dirty="0"/>
              <a:t>404</a:t>
            </a:r>
            <a:r>
              <a:rPr lang="zh-CN" altLang="en-US" sz="2800" dirty="0"/>
              <a:t>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7A578A-8C3A-4C4D-8FFC-901C155BC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69" y="1826532"/>
            <a:ext cx="9274517" cy="2668499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307D6A22-3B5F-4597-9E17-C32DCAA33157}"/>
              </a:ext>
            </a:extLst>
          </p:cNvPr>
          <p:cNvSpPr/>
          <p:nvPr/>
        </p:nvSpPr>
        <p:spPr>
          <a:xfrm rot="1697465">
            <a:off x="3972157" y="2759786"/>
            <a:ext cx="530546" cy="2612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70BB9F-4EBC-4708-A2B4-C10297744377}"/>
              </a:ext>
            </a:extLst>
          </p:cNvPr>
          <p:cNvSpPr txBox="1"/>
          <p:nvPr/>
        </p:nvSpPr>
        <p:spPr>
          <a:xfrm>
            <a:off x="4632027" y="2916730"/>
            <a:ext cx="292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静态资源的路径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8618A4A2-B0D0-4796-8EDE-3AC3F9005BF6}"/>
              </a:ext>
            </a:extLst>
          </p:cNvPr>
          <p:cNvSpPr/>
          <p:nvPr/>
        </p:nvSpPr>
        <p:spPr>
          <a:xfrm rot="3834420">
            <a:off x="3342519" y="1722323"/>
            <a:ext cx="163882" cy="2703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04B158-106F-4F20-9AA3-E7211D9B28EE}"/>
              </a:ext>
            </a:extLst>
          </p:cNvPr>
          <p:cNvSpPr txBox="1"/>
          <p:nvPr/>
        </p:nvSpPr>
        <p:spPr>
          <a:xfrm>
            <a:off x="3631546" y="1395835"/>
            <a:ext cx="292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80817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8"/>
          <p:cNvSpPr txBox="1"/>
          <p:nvPr/>
        </p:nvSpPr>
        <p:spPr>
          <a:xfrm flipH="1">
            <a:off x="1391698" y="8664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方法：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FD3682A-13B3-47F8-B1E2-8EE145FE93BA}"/>
              </a:ext>
            </a:extLst>
          </p:cNvPr>
          <p:cNvGrpSpPr/>
          <p:nvPr/>
        </p:nvGrpSpPr>
        <p:grpSpPr>
          <a:xfrm>
            <a:off x="3424460" y="182527"/>
            <a:ext cx="5544407" cy="617980"/>
            <a:chOff x="551593" y="497013"/>
            <a:chExt cx="5544407" cy="61798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F703F3-3A4B-42CB-B49A-9298E2F47E7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解决办法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34" name="0 _4">
              <a:extLst>
                <a:ext uri="{FF2B5EF4-FFF2-40B4-BE49-F238E27FC236}">
                  <a16:creationId xmlns:a16="http://schemas.microsoft.com/office/drawing/2014/main" id="{A51CCB15-AB21-4AD0-BF21-BB08727BDD3D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FF662F5-5963-42EF-8D06-BC641DD673FB}"/>
              </a:ext>
            </a:extLst>
          </p:cNvPr>
          <p:cNvSpPr txBox="1"/>
          <p:nvPr/>
        </p:nvSpPr>
        <p:spPr>
          <a:xfrm>
            <a:off x="2499694" y="1026279"/>
            <a:ext cx="7041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Location</a:t>
            </a:r>
            <a:r>
              <a:rPr lang="zh-CN" altLang="en-US" sz="2800" dirty="0"/>
              <a:t>后面的 </a:t>
            </a:r>
            <a:r>
              <a:rPr lang="en-US" altLang="zh-CN" sz="2800" dirty="0"/>
              <a:t>/ </a:t>
            </a:r>
            <a:r>
              <a:rPr lang="zh-CN" altLang="en-US" sz="2800" dirty="0"/>
              <a:t>不做更改</a:t>
            </a:r>
            <a:endParaRPr lang="en-US" altLang="zh-CN" sz="2800" dirty="0"/>
          </a:p>
          <a:p>
            <a:r>
              <a:rPr lang="en-US" altLang="zh-CN" sz="2800" dirty="0"/>
              <a:t>root </a:t>
            </a:r>
            <a:r>
              <a:rPr lang="zh-CN" altLang="en-US" sz="2800" dirty="0"/>
              <a:t>后面的路径更改为 </a:t>
            </a:r>
            <a:r>
              <a:rPr lang="en-US" altLang="zh-CN" sz="2800" dirty="0"/>
              <a:t>/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133BD-7114-4051-8D10-DB49B3B9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47" y="1947180"/>
            <a:ext cx="8161905" cy="29809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18B3600-C95F-4320-B89C-42FB94189356}"/>
              </a:ext>
            </a:extLst>
          </p:cNvPr>
          <p:cNvSpPr txBox="1"/>
          <p:nvPr/>
        </p:nvSpPr>
        <p:spPr>
          <a:xfrm>
            <a:off x="1945696" y="5086491"/>
            <a:ext cx="91304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那么访问资源时就必须加上具体的路径地址</a:t>
            </a:r>
            <a:endParaRPr lang="en-US" altLang="zh-CN" sz="2800" dirty="0"/>
          </a:p>
          <a:p>
            <a:r>
              <a:rPr lang="zh-CN" altLang="en-US" sz="2800" dirty="0"/>
              <a:t>例如：</a:t>
            </a:r>
            <a:r>
              <a:rPr lang="en-US" altLang="zh-CN" sz="2800" dirty="0">
                <a:hlinkClick r:id="rId4"/>
              </a:rPr>
              <a:t>http://124.70.88.90/data/image/1.JPG</a:t>
            </a:r>
            <a:endParaRPr lang="en-US" altLang="zh-CN" sz="2800" dirty="0"/>
          </a:p>
          <a:p>
            <a:r>
              <a:rPr lang="en-US" altLang="zh-CN" sz="2800" dirty="0"/>
              <a:t>           </a:t>
            </a:r>
            <a:r>
              <a:rPr lang="en-US" altLang="zh-CN" sz="2800" dirty="0">
                <a:hlinkClick r:id="rId5"/>
              </a:rPr>
              <a:t>http://124.70.88.90/data/www/a.html</a:t>
            </a:r>
            <a:endParaRPr lang="en-US" altLang="zh-CN" sz="2800" dirty="0"/>
          </a:p>
          <a:p>
            <a:r>
              <a:rPr lang="en-US" altLang="zh-CN" sz="2800" dirty="0"/>
              <a:t>           http://124.70.88.90/test/www/b.html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6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4943359" cy="914400"/>
            <a:chOff x="568560" y="3186685"/>
            <a:chExt cx="494335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4943359" cy="914400"/>
              <a:chOff x="568560" y="3186685"/>
              <a:chExt cx="4943359" cy="914400"/>
            </a:xfrm>
          </p:grpSpPr>
          <p:grpSp>
            <p:nvGrpSpPr>
              <p:cNvPr id="77" name="原创设计师QQ69613753    _6">
                <a:extLst>
                  <a:ext uri="{FF2B5EF4-FFF2-40B4-BE49-F238E27FC236}">
                    <a16:creationId xmlns:a16="http://schemas.microsoft.com/office/drawing/2014/main" id="{21DFD4C6-B46B-4114-A1CD-113F9EBD8D6C}"/>
                  </a:ext>
                </a:extLst>
              </p:cNvPr>
              <p:cNvGrpSpPr/>
              <p:nvPr/>
            </p:nvGrpSpPr>
            <p:grpSpPr>
              <a:xfrm>
                <a:off x="1673788" y="3300482"/>
                <a:ext cx="3838131" cy="789542"/>
                <a:chOff x="1754849" y="2297933"/>
                <a:chExt cx="3838131" cy="789542"/>
              </a:xfrm>
            </p:grpSpPr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6FF01AF-CCCB-40CC-82E4-C182E331F654}"/>
                    </a:ext>
                  </a:extLst>
                </p:cNvPr>
                <p:cNvSpPr txBox="1"/>
                <p:nvPr/>
              </p:nvSpPr>
              <p:spPr>
                <a:xfrm>
                  <a:off x="1754849" y="2687365"/>
                  <a:ext cx="38381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2000" dirty="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concept</a:t>
                  </a: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B3838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 </a:t>
                  </a: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812A3E6-25ED-4580-B8C4-C165B748E2A2}"/>
                    </a:ext>
                  </a:extLst>
                </p:cNvPr>
                <p:cNvSpPr txBox="1"/>
                <p:nvPr/>
              </p:nvSpPr>
              <p:spPr>
                <a:xfrm>
                  <a:off x="1754849" y="2297933"/>
                  <a:ext cx="27889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zh-CN" altLang="en-US" sz="2800" dirty="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概念</a:t>
                  </a:r>
                </a:p>
              </p:txBody>
            </p:sp>
          </p:grp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4991309" cy="914400"/>
            <a:chOff x="233397" y="4890514"/>
            <a:chExt cx="4991309" cy="914400"/>
          </a:xfrm>
        </p:grpSpPr>
        <p:grpSp>
          <p:nvGrpSpPr>
            <p:cNvPr id="82" name="原创设计师QQ69613753    _7">
              <a:extLst>
                <a:ext uri="{FF2B5EF4-FFF2-40B4-BE49-F238E27FC236}">
                  <a16:creationId xmlns:a16="http://schemas.microsoft.com/office/drawing/2014/main" id="{7F54F8E1-33E3-4A1B-8029-73F63158FA86}"/>
                </a:ext>
              </a:extLst>
            </p:cNvPr>
            <p:cNvGrpSpPr/>
            <p:nvPr/>
          </p:nvGrpSpPr>
          <p:grpSpPr>
            <a:xfrm>
              <a:off x="1386575" y="4983721"/>
              <a:ext cx="3838131" cy="789542"/>
              <a:chOff x="1467636" y="2297933"/>
              <a:chExt cx="3838131" cy="789542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4CEB06-CED6-42B7-AB3A-C2979C5360EA}"/>
                  </a:ext>
                </a:extLst>
              </p:cNvPr>
              <p:cNvSpPr txBox="1"/>
              <p:nvPr/>
            </p:nvSpPr>
            <p:spPr>
              <a:xfrm>
                <a:off x="1467636" y="2687365"/>
                <a:ext cx="38381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deploy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1787185-81F1-409B-8488-11E2B30D36D3}"/>
                  </a:ext>
                </a:extLst>
              </p:cNvPr>
              <p:cNvSpPr txBox="1"/>
              <p:nvPr/>
            </p:nvSpPr>
            <p:spPr>
              <a:xfrm>
                <a:off x="1467636" y="2297933"/>
                <a:ext cx="2788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具体配置</a:t>
                </a:r>
              </a:p>
            </p:txBody>
          </p:sp>
        </p:grp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5050147" cy="914400"/>
            <a:chOff x="6887633" y="3186685"/>
            <a:chExt cx="5050147" cy="914400"/>
          </a:xfrm>
        </p:grpSpPr>
        <p:grpSp>
          <p:nvGrpSpPr>
            <p:cNvPr id="88" name="原创设计师QQ69613753    _8">
              <a:extLst>
                <a:ext uri="{FF2B5EF4-FFF2-40B4-BE49-F238E27FC236}">
                  <a16:creationId xmlns:a16="http://schemas.microsoft.com/office/drawing/2014/main" id="{CB040841-F811-4C3C-858C-8D2030AA83B2}"/>
                </a:ext>
              </a:extLst>
            </p:cNvPr>
            <p:cNvGrpSpPr/>
            <p:nvPr/>
          </p:nvGrpSpPr>
          <p:grpSpPr>
            <a:xfrm>
              <a:off x="8099649" y="3300482"/>
              <a:ext cx="3838131" cy="789542"/>
              <a:chOff x="640080" y="2297933"/>
              <a:chExt cx="3838131" cy="789542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A30C3D3-D87E-4DDD-B5C8-50A7E829FA82}"/>
                  </a:ext>
                </a:extLst>
              </p:cNvPr>
              <p:cNvSpPr txBox="1"/>
              <p:nvPr/>
            </p:nvSpPr>
            <p:spPr>
              <a:xfrm>
                <a:off x="640080" y="2687365"/>
                <a:ext cx="38381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preparation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A23347A-99A2-46AC-A651-153CACA0D4FD}"/>
                  </a:ext>
                </a:extLst>
              </p:cNvPr>
              <p:cNvSpPr txBox="1"/>
              <p:nvPr/>
            </p:nvSpPr>
            <p:spPr>
              <a:xfrm>
                <a:off x="640080" y="2297933"/>
                <a:ext cx="31683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动静分离准备工作</a:t>
                </a:r>
              </a:p>
            </p:txBody>
          </p:sp>
        </p:grp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249972" y="5210124"/>
            <a:ext cx="5125162" cy="1128970"/>
            <a:chOff x="6887633" y="4890514"/>
            <a:chExt cx="5050147" cy="1128970"/>
          </a:xfrm>
        </p:grpSpPr>
        <p:grpSp>
          <p:nvGrpSpPr>
            <p:cNvPr id="94" name="原创设计师QQ69613753    _9">
              <a:extLst>
                <a:ext uri="{FF2B5EF4-FFF2-40B4-BE49-F238E27FC236}">
                  <a16:creationId xmlns:a16="http://schemas.microsoft.com/office/drawing/2014/main" id="{B169FB78-2DDC-44C8-BA87-2C493598F996}"/>
                </a:ext>
              </a:extLst>
            </p:cNvPr>
            <p:cNvGrpSpPr/>
            <p:nvPr/>
          </p:nvGrpSpPr>
          <p:grpSpPr>
            <a:xfrm>
              <a:off x="8099649" y="4983721"/>
              <a:ext cx="3838131" cy="1035763"/>
              <a:chOff x="640080" y="2297933"/>
              <a:chExt cx="3838131" cy="1035763"/>
            </a:xfrm>
          </p:grpSpPr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B993A3E-B0E0-44B7-93DA-4F10B1FE49A6}"/>
                  </a:ext>
                </a:extLst>
              </p:cNvPr>
              <p:cNvSpPr txBox="1"/>
              <p:nvPr/>
            </p:nvSpPr>
            <p:spPr>
              <a:xfrm>
                <a:off x="640080" y="2687365"/>
                <a:ext cx="3838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example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4C9F625-2362-423E-860B-E8B10BC46A35}"/>
                  </a:ext>
                </a:extLst>
              </p:cNvPr>
              <p:cNvSpPr txBox="1"/>
              <p:nvPr/>
            </p:nvSpPr>
            <p:spPr>
              <a:xfrm>
                <a:off x="640080" y="2297933"/>
                <a:ext cx="2788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实例</a:t>
                </a:r>
              </a:p>
            </p:txBody>
          </p:sp>
        </p:grp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5CBC61-B9EB-49F6-BA68-4CBF7F8236D4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E064BF-BE6E-4760-A776-4DB31793F5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简单的请求过程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16" name="0 _4">
              <a:extLst>
                <a:ext uri="{FF2B5EF4-FFF2-40B4-BE49-F238E27FC236}">
                  <a16:creationId xmlns:a16="http://schemas.microsoft.com/office/drawing/2014/main" id="{9262B832-338C-48F9-AFFE-FFBF297028E9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74094B1-AC04-42D5-93A9-5BA64A3D8B35}"/>
              </a:ext>
            </a:extLst>
          </p:cNvPr>
          <p:cNvSpPr/>
          <p:nvPr/>
        </p:nvSpPr>
        <p:spPr>
          <a:xfrm>
            <a:off x="616165" y="2414353"/>
            <a:ext cx="1907949" cy="130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（浏览器）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C1F73C-6161-4D8E-895B-72E048A07C4B}"/>
              </a:ext>
            </a:extLst>
          </p:cNvPr>
          <p:cNvSpPr/>
          <p:nvPr/>
        </p:nvSpPr>
        <p:spPr>
          <a:xfrm>
            <a:off x="4730053" y="1476856"/>
            <a:ext cx="1558409" cy="3179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反</a:t>
            </a:r>
            <a:endParaRPr lang="en-US" altLang="zh-CN" sz="2800" dirty="0"/>
          </a:p>
          <a:p>
            <a:pPr algn="ctr"/>
            <a:r>
              <a:rPr lang="zh-CN" altLang="en-US" sz="2800" dirty="0"/>
              <a:t>向</a:t>
            </a:r>
            <a:endParaRPr lang="en-US" altLang="zh-CN" sz="2800" dirty="0"/>
          </a:p>
          <a:p>
            <a:pPr algn="ctr"/>
            <a:r>
              <a:rPr lang="zh-CN" altLang="en-US" sz="2800" dirty="0"/>
              <a:t>代</a:t>
            </a:r>
            <a:endParaRPr lang="en-US" altLang="zh-CN" sz="2800" dirty="0"/>
          </a:p>
          <a:p>
            <a:pPr algn="ctr"/>
            <a:r>
              <a:rPr lang="zh-CN" altLang="en-US" sz="2800" dirty="0"/>
              <a:t>理</a:t>
            </a:r>
            <a:endParaRPr lang="en-US" altLang="zh-CN" sz="2800" dirty="0"/>
          </a:p>
          <a:p>
            <a:pPr algn="ctr"/>
            <a:r>
              <a:rPr lang="zh-CN" altLang="en-US" sz="2800" dirty="0"/>
              <a:t>服</a:t>
            </a:r>
            <a:endParaRPr lang="en-US" altLang="zh-CN" sz="2800" dirty="0"/>
          </a:p>
          <a:p>
            <a:pPr algn="ctr"/>
            <a:r>
              <a:rPr lang="zh-CN" altLang="en-US" sz="2800" dirty="0"/>
              <a:t>务</a:t>
            </a:r>
            <a:endParaRPr lang="en-US" altLang="zh-CN" sz="2800" dirty="0"/>
          </a:p>
          <a:p>
            <a:pPr algn="ctr"/>
            <a:r>
              <a:rPr lang="zh-CN" altLang="en-US" sz="2800" dirty="0"/>
              <a:t>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2B51E5-4E76-4059-BDE4-E3458129433D}"/>
              </a:ext>
            </a:extLst>
          </p:cNvPr>
          <p:cNvSpPr/>
          <p:nvPr/>
        </p:nvSpPr>
        <p:spPr>
          <a:xfrm>
            <a:off x="7695419" y="2293697"/>
            <a:ext cx="4496581" cy="1546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html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css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（静态资源）</a:t>
            </a:r>
            <a:endParaRPr lang="en-US" altLang="zh-CN" sz="2800" dirty="0"/>
          </a:p>
          <a:p>
            <a:pPr algn="ctr"/>
            <a:r>
              <a:rPr lang="en-US" altLang="zh-CN" sz="2800" dirty="0" err="1"/>
              <a:t>jsp</a:t>
            </a:r>
            <a:r>
              <a:rPr lang="zh-CN" altLang="en-US" sz="2800" dirty="0"/>
              <a:t>、</a:t>
            </a:r>
            <a:r>
              <a:rPr lang="en-US" altLang="zh-CN" sz="2800" dirty="0"/>
              <a:t>servlet   </a:t>
            </a:r>
            <a:r>
              <a:rPr lang="zh-CN" altLang="en-US" sz="2800" dirty="0"/>
              <a:t>（动态资源）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D63DF-65DF-4F7B-8B87-52C99A68574A}"/>
              </a:ext>
            </a:extLst>
          </p:cNvPr>
          <p:cNvSpPr txBox="1"/>
          <p:nvPr/>
        </p:nvSpPr>
        <p:spPr>
          <a:xfrm>
            <a:off x="8273037" y="1718788"/>
            <a:ext cx="334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服务器（</a:t>
            </a:r>
            <a:r>
              <a:rPr lang="en-US" altLang="zh-CN" sz="2800" dirty="0"/>
              <a:t>tomcat</a:t>
            </a:r>
            <a:r>
              <a:rPr lang="zh-CN" altLang="en-US" sz="2800" dirty="0"/>
              <a:t>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5AAEAA-7F4B-4CE6-BA1C-1AD84525944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524114" y="3066819"/>
            <a:ext cx="2205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714D10-74AC-4E1E-8A2E-FD4B133DE41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288462" y="3066819"/>
            <a:ext cx="1406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FBE0FF9-98F2-43EB-8328-AEE8D65C0B04}"/>
              </a:ext>
            </a:extLst>
          </p:cNvPr>
          <p:cNvSpPr txBox="1"/>
          <p:nvPr/>
        </p:nvSpPr>
        <p:spPr>
          <a:xfrm>
            <a:off x="2791599" y="2429269"/>
            <a:ext cx="190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发送请求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BECC5A-F8A7-48E3-9B2D-BA4CF0617119}"/>
              </a:ext>
            </a:extLst>
          </p:cNvPr>
          <p:cNvSpPr txBox="1"/>
          <p:nvPr/>
        </p:nvSpPr>
        <p:spPr>
          <a:xfrm>
            <a:off x="6530810" y="2344544"/>
            <a:ext cx="131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转发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699350A-6AC4-4779-BD32-86DF047E318B}"/>
              </a:ext>
            </a:extLst>
          </p:cNvPr>
          <p:cNvSpPr/>
          <p:nvPr/>
        </p:nvSpPr>
        <p:spPr>
          <a:xfrm>
            <a:off x="9653173" y="3936714"/>
            <a:ext cx="344080" cy="829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126CEB-A006-41F2-A99A-5A32927B9EEB}"/>
              </a:ext>
            </a:extLst>
          </p:cNvPr>
          <p:cNvSpPr txBox="1"/>
          <p:nvPr/>
        </p:nvSpPr>
        <p:spPr>
          <a:xfrm>
            <a:off x="7904503" y="4818369"/>
            <a:ext cx="3841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意思就是用单个服务器部署所有内容</a:t>
            </a:r>
            <a:r>
              <a:rPr lang="zh-CN" altLang="en-US" dirty="0"/>
              <a:t>。</a:t>
            </a:r>
          </a:p>
        </p:txBody>
      </p:sp>
      <p:sp>
        <p:nvSpPr>
          <p:cNvPr id="18" name="圆角矩形 31">
            <a:extLst>
              <a:ext uri="{FF2B5EF4-FFF2-40B4-BE49-F238E27FC236}">
                <a16:creationId xmlns:a16="http://schemas.microsoft.com/office/drawing/2014/main" id="{87ADFA8D-45DA-4819-99AA-A596DE49D7D0}"/>
              </a:ext>
            </a:extLst>
          </p:cNvPr>
          <p:cNvSpPr/>
          <p:nvPr/>
        </p:nvSpPr>
        <p:spPr>
          <a:xfrm>
            <a:off x="317018" y="3988150"/>
            <a:ext cx="7186714" cy="2842205"/>
          </a:xfrm>
          <a:prstGeom prst="roundRect">
            <a:avLst>
              <a:gd name="adj" fmla="val 9613"/>
            </a:avLst>
          </a:prstGeom>
          <a:noFill/>
          <a:ln w="50800">
            <a:noFill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44450" h="127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0" i="0" dirty="0">
                <a:solidFill>
                  <a:srgbClr val="404040"/>
                </a:solidFill>
                <a:effectLst/>
              </a:rPr>
              <a:t>在</a:t>
            </a:r>
            <a:r>
              <a:rPr lang="en-US" altLang="zh-CN" sz="2800" b="0" i="0" dirty="0">
                <a:solidFill>
                  <a:srgbClr val="404040"/>
                </a:solidFill>
                <a:effectLst/>
              </a:rPr>
              <a:t>Web</a:t>
            </a:r>
            <a:r>
              <a:rPr lang="zh-CN" altLang="en-US" sz="2800" b="0" i="0" dirty="0">
                <a:solidFill>
                  <a:srgbClr val="404040"/>
                </a:solidFill>
                <a:effectLst/>
              </a:rPr>
              <a:t>开发中，通常来说</a:t>
            </a:r>
            <a:r>
              <a:rPr lang="zh-CN" altLang="en-US" sz="2800" dirty="0">
                <a:solidFill>
                  <a:srgbClr val="404040"/>
                </a:solidFill>
              </a:rPr>
              <a:t>，动态资源其实是</a:t>
            </a:r>
            <a:r>
              <a:rPr lang="zh-CN" altLang="en-US" sz="2800" b="0" i="0" dirty="0">
                <a:solidFill>
                  <a:srgbClr val="404040"/>
                </a:solidFill>
                <a:effectLst/>
              </a:rPr>
              <a:t>指那些后台资源，而静态资源就是指</a:t>
            </a:r>
            <a:r>
              <a:rPr lang="en-US" altLang="zh-CN" sz="2800" b="0" i="0" dirty="0">
                <a:solidFill>
                  <a:srgbClr val="404040"/>
                </a:solidFill>
                <a:effectLst/>
              </a:rPr>
              <a:t>HTML</a:t>
            </a:r>
            <a:r>
              <a:rPr lang="zh-CN" altLang="en-US" sz="2800" b="0" i="0" dirty="0">
                <a:solidFill>
                  <a:srgbClr val="404040"/>
                </a:solidFill>
                <a:effectLst/>
              </a:rPr>
              <a:t>，</a:t>
            </a:r>
            <a:r>
              <a:rPr lang="en-US" altLang="zh-CN" sz="2800" b="0" i="0" dirty="0">
                <a:solidFill>
                  <a:srgbClr val="404040"/>
                </a:solidFill>
                <a:effectLst/>
              </a:rPr>
              <a:t>JavaScript</a:t>
            </a:r>
            <a:r>
              <a:rPr lang="zh-CN" altLang="en-US" sz="2800" b="0" i="0" dirty="0">
                <a:solidFill>
                  <a:srgbClr val="404040"/>
                </a:solidFill>
                <a:effectLst/>
              </a:rPr>
              <a:t>，</a:t>
            </a:r>
            <a:r>
              <a:rPr lang="en-US" altLang="zh-CN" sz="2800" b="0" i="0" dirty="0">
                <a:solidFill>
                  <a:srgbClr val="404040"/>
                </a:solidFill>
                <a:effectLst/>
              </a:rPr>
              <a:t>CSS</a:t>
            </a:r>
            <a:r>
              <a:rPr lang="zh-CN" altLang="en-US" sz="2800" b="0" i="0" dirty="0">
                <a:solidFill>
                  <a:srgbClr val="404040"/>
                </a:solidFill>
                <a:effectLst/>
              </a:rPr>
              <a:t>，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</a:rPr>
              <a:t>img</a:t>
            </a:r>
            <a:r>
              <a:rPr lang="zh-CN" altLang="en-US" sz="2800" b="0" i="0" dirty="0">
                <a:solidFill>
                  <a:srgbClr val="404040"/>
                </a:solidFill>
                <a:effectLst/>
              </a:rPr>
              <a:t>等文件。</a:t>
            </a:r>
            <a:endParaRPr lang="en-US" altLang="zh-CN" sz="2800" b="0" i="0" dirty="0">
              <a:solidFill>
                <a:srgbClr val="40404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2209516" y="1002196"/>
            <a:ext cx="7186714" cy="2842205"/>
          </a:xfrm>
          <a:prstGeom prst="roundRect">
            <a:avLst>
              <a:gd name="adj" fmla="val 9613"/>
            </a:avLst>
          </a:prstGeom>
          <a:noFill/>
          <a:ln w="50800">
            <a:noFill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44450" h="127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若想要请求动态资源或者静态资源，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那么都得需要去请求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tomcat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，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但是这样后台的请求次数就明显增多，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会给服务器带来更大压力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14FF4C0-461C-4326-9E64-6D4C8C5AACC5}"/>
              </a:ext>
            </a:extLst>
          </p:cNvPr>
          <p:cNvGrpSpPr/>
          <p:nvPr/>
        </p:nvGrpSpPr>
        <p:grpSpPr>
          <a:xfrm>
            <a:off x="258466" y="3778326"/>
            <a:ext cx="5544407" cy="617980"/>
            <a:chOff x="551593" y="497013"/>
            <a:chExt cx="5544407" cy="61798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B21B3A-2CC2-4A5E-B024-9DB888FDC51B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解决办法：动静分离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4" name="0 _4">
              <a:extLst>
                <a:ext uri="{FF2B5EF4-FFF2-40B4-BE49-F238E27FC236}">
                  <a16:creationId xmlns:a16="http://schemas.microsoft.com/office/drawing/2014/main" id="{957AF64B-43B2-4958-94A2-96DDA0EF06A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5C5344E-1F98-4B82-8474-65ACC512C6D7}"/>
              </a:ext>
            </a:extLst>
          </p:cNvPr>
          <p:cNvGrpSpPr/>
          <p:nvPr/>
        </p:nvGrpSpPr>
        <p:grpSpPr>
          <a:xfrm>
            <a:off x="306886" y="473503"/>
            <a:ext cx="5544407" cy="617980"/>
            <a:chOff x="551593" y="497013"/>
            <a:chExt cx="5544407" cy="61798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D932F53-961B-482D-BCD9-2603EE28F5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      局限性：</a:t>
              </a:r>
            </a:p>
          </p:txBody>
        </p:sp>
        <p:cxnSp>
          <p:nvCxnSpPr>
            <p:cNvPr id="47" name="0 _4">
              <a:extLst>
                <a:ext uri="{FF2B5EF4-FFF2-40B4-BE49-F238E27FC236}">
                  <a16:creationId xmlns:a16="http://schemas.microsoft.com/office/drawing/2014/main" id="{8EF002A2-F8A3-48AC-AC8C-561FF3CA76C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圆角矩形 31">
            <a:extLst>
              <a:ext uri="{FF2B5EF4-FFF2-40B4-BE49-F238E27FC236}">
                <a16:creationId xmlns:a16="http://schemas.microsoft.com/office/drawing/2014/main" id="{54E9BA23-AA98-4F0B-9EE8-96DAFF2C8024}"/>
              </a:ext>
            </a:extLst>
          </p:cNvPr>
          <p:cNvSpPr/>
          <p:nvPr/>
        </p:nvSpPr>
        <p:spPr>
          <a:xfrm>
            <a:off x="2209516" y="4392330"/>
            <a:ext cx="7186714" cy="1590983"/>
          </a:xfrm>
          <a:prstGeom prst="roundRect">
            <a:avLst>
              <a:gd name="adj" fmla="val 9613"/>
            </a:avLst>
          </a:prstGeom>
          <a:noFill/>
          <a:ln w="50800">
            <a:noFill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44450" h="127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把动态资源和静态资源分开进行部署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5CBC61-B9EB-49F6-BA68-4CBF7F8236D4}"/>
              </a:ext>
            </a:extLst>
          </p:cNvPr>
          <p:cNvGrpSpPr/>
          <p:nvPr/>
        </p:nvGrpSpPr>
        <p:grpSpPr>
          <a:xfrm>
            <a:off x="3323796" y="224302"/>
            <a:ext cx="5544407" cy="617980"/>
            <a:chOff x="551593" y="497013"/>
            <a:chExt cx="5544407" cy="6179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E064BF-BE6E-4760-A776-4DB31793F5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动静分离</a:t>
              </a:r>
            </a:p>
          </p:txBody>
        </p:sp>
        <p:cxnSp>
          <p:nvCxnSpPr>
            <p:cNvPr id="16" name="0 _4">
              <a:extLst>
                <a:ext uri="{FF2B5EF4-FFF2-40B4-BE49-F238E27FC236}">
                  <a16:creationId xmlns:a16="http://schemas.microsoft.com/office/drawing/2014/main" id="{9262B832-338C-48F9-AFFE-FFBF297028E9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05B73A7-B082-4052-9C7A-F6955DAEB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62" y="1739794"/>
            <a:ext cx="6580952" cy="40571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5D4818-E6DD-4A51-871F-8466D78A720E}"/>
              </a:ext>
            </a:extLst>
          </p:cNvPr>
          <p:cNvSpPr txBox="1"/>
          <p:nvPr/>
        </p:nvSpPr>
        <p:spPr>
          <a:xfrm>
            <a:off x="189114" y="1429263"/>
            <a:ext cx="52881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一般来说，都需要将动态资源和静态资源分开，将静态资源部署在</a:t>
            </a:r>
            <a:r>
              <a:rPr lang="en-US" altLang="zh-CN" sz="2800" dirty="0"/>
              <a:t>Nginx</a:t>
            </a:r>
            <a:r>
              <a:rPr lang="zh-CN" altLang="en-US" sz="2800" dirty="0"/>
              <a:t>上，</a:t>
            </a:r>
            <a:endParaRPr lang="en-US" altLang="zh-CN" sz="2800" dirty="0"/>
          </a:p>
          <a:p>
            <a:r>
              <a:rPr lang="zh-CN" altLang="en-US" sz="2800" dirty="0"/>
              <a:t>当一个请求来的时候，如果是静态资源的请求，就直接到</a:t>
            </a:r>
            <a:r>
              <a:rPr lang="en-US" altLang="zh-CN" sz="2800" dirty="0" err="1"/>
              <a:t>nginx</a:t>
            </a:r>
            <a:r>
              <a:rPr lang="zh-CN" altLang="en-US" sz="2800" dirty="0"/>
              <a:t>配置的静态资源目录下面获取资源，如果是动态资源的请求，</a:t>
            </a:r>
            <a:r>
              <a:rPr lang="en-US" altLang="zh-CN" sz="2800" dirty="0" err="1"/>
              <a:t>nginx</a:t>
            </a:r>
            <a:r>
              <a:rPr lang="zh-CN" altLang="en-US" sz="2800" dirty="0"/>
              <a:t>利用反向代理的原理，把请求转发给后台应用去处理，从而实现动静分离。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069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565895" y="1318692"/>
            <a:ext cx="10576587" cy="2187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680" y="2021334"/>
            <a:ext cx="782431" cy="782431"/>
            <a:chOff x="4644009" y="1703896"/>
            <a:chExt cx="573732" cy="573732"/>
          </a:xfrm>
        </p:grpSpPr>
        <p:sp>
          <p:nvSpPr>
            <p:cNvPr id="7" name="椭圆 6"/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565896" y="4091869"/>
            <a:ext cx="10576586" cy="2187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4680" y="4794511"/>
            <a:ext cx="782431" cy="782431"/>
            <a:chOff x="4644009" y="1703896"/>
            <a:chExt cx="573732" cy="573732"/>
          </a:xfrm>
        </p:grpSpPr>
        <p:sp>
          <p:nvSpPr>
            <p:cNvPr id="17" name="椭圆 16"/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9" name="TextBox 16"/>
          <p:cNvSpPr txBox="1"/>
          <p:nvPr/>
        </p:nvSpPr>
        <p:spPr bwMode="auto">
          <a:xfrm>
            <a:off x="1046872" y="1404822"/>
            <a:ext cx="10005848" cy="195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在使用前后端分离之后，可以很大程度的提升静态资源的访问速度，同时在开发过程中也可以让前后端开发并行，可以有效的提高开发时间，也可以有效的减少联调时间 。</a:t>
            </a:r>
          </a:p>
        </p:txBody>
      </p:sp>
      <p:sp>
        <p:nvSpPr>
          <p:cNvPr id="21" name="TextBox 16"/>
          <p:cNvSpPr txBox="1"/>
          <p:nvPr/>
        </p:nvSpPr>
        <p:spPr bwMode="auto">
          <a:xfrm>
            <a:off x="1053724" y="4531284"/>
            <a:ext cx="9657058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把动态页面和静态页面由不同的服务器来解析，加快解析速度。降低原来单个服务器的压力。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01380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为什么要动静分离？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准备工作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22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976439" y="5843456"/>
            <a:ext cx="706079" cy="706079"/>
            <a:chOff x="6588983" y="2230703"/>
            <a:chExt cx="533400" cy="533400"/>
          </a:xfrm>
        </p:grpSpPr>
        <p:sp>
          <p:nvSpPr>
            <p:cNvPr id="10" name="椭圆 9"/>
            <p:cNvSpPr/>
            <p:nvPr/>
          </p:nvSpPr>
          <p:spPr>
            <a:xfrm>
              <a:off x="6588983" y="2230703"/>
              <a:ext cx="533400" cy="53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3" fontAlgn="ctr"/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02998" y="2276591"/>
              <a:ext cx="517192" cy="4045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273" fontAlgn="ctr">
                <a:lnSpc>
                  <a:spcPct val="120000"/>
                </a:lnSpc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Source Han Serif SC" panose="02020400000000000000" pitchFamily="18" charset="-122"/>
                </a:rPr>
                <a:t>02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0204" y="1751161"/>
            <a:ext cx="4482124" cy="657989"/>
            <a:chOff x="1050204" y="1751161"/>
            <a:chExt cx="4482124" cy="657989"/>
          </a:xfrm>
        </p:grpSpPr>
        <p:sp>
          <p:nvSpPr>
            <p:cNvPr id="24" name="矩形 23"/>
            <p:cNvSpPr/>
            <p:nvPr/>
          </p:nvSpPr>
          <p:spPr>
            <a:xfrm>
              <a:off x="1050204" y="1751161"/>
              <a:ext cx="4482124" cy="65798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98065" y="1875269"/>
              <a:ext cx="2534650" cy="461657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/>
            <a:p>
              <a:pPr algn="r" defTabSz="914273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准备一个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jpg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图片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92457" y="5867502"/>
            <a:ext cx="4482124" cy="657989"/>
            <a:chOff x="6892457" y="5867502"/>
            <a:chExt cx="4482124" cy="657989"/>
          </a:xfrm>
        </p:grpSpPr>
        <p:sp>
          <p:nvSpPr>
            <p:cNvPr id="20" name="矩形 19"/>
            <p:cNvSpPr/>
            <p:nvPr/>
          </p:nvSpPr>
          <p:spPr>
            <a:xfrm flipH="1">
              <a:off x="6892457" y="5867502"/>
              <a:ext cx="4482124" cy="65798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308543" y="5949483"/>
              <a:ext cx="2752658" cy="461657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/>
            <a:p>
              <a:pPr defTabSz="914273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准备一个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html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文件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46390" y="1753059"/>
            <a:ext cx="706079" cy="706079"/>
            <a:chOff x="6588983" y="2230703"/>
            <a:chExt cx="533400" cy="533400"/>
          </a:xfrm>
        </p:grpSpPr>
        <p:sp>
          <p:nvSpPr>
            <p:cNvPr id="22" name="椭圆 21"/>
            <p:cNvSpPr/>
            <p:nvPr/>
          </p:nvSpPr>
          <p:spPr>
            <a:xfrm>
              <a:off x="6588983" y="223070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3" fontAlgn="ctr"/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02998" y="2276591"/>
              <a:ext cx="517192" cy="4045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273" fontAlgn="ctr">
                <a:lnSpc>
                  <a:spcPct val="120000"/>
                </a:lnSpc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Source Han Serif SC" panose="02020400000000000000" pitchFamily="18" charset="-122"/>
                </a:rPr>
                <a:t>01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3B59A46-2C74-4DE6-90DF-50EF6B6571E8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9D792F-02B5-44C2-9AC5-326E1EA82C86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准备工作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7" name="0 _4">
              <a:extLst>
                <a:ext uri="{FF2B5EF4-FFF2-40B4-BE49-F238E27FC236}">
                  <a16:creationId xmlns:a16="http://schemas.microsoft.com/office/drawing/2014/main" id="{60686C79-3936-4FB1-B3D8-254063F4AF9C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86FAC6B-5039-4A01-BF82-E25F9ADB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57" y="3239744"/>
            <a:ext cx="3857143" cy="21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4FC798-E598-46C9-A927-1EE17D099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7" y="2533258"/>
            <a:ext cx="3425538" cy="3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716</Words>
  <Application>Microsoft Office PowerPoint</Application>
  <PresentationFormat>宽屏</PresentationFormat>
  <Paragraphs>119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周 晓庆</cp:lastModifiedBy>
  <cp:revision>64</cp:revision>
  <dcterms:created xsi:type="dcterms:W3CDTF">2019-01-17T09:32:26Z</dcterms:created>
  <dcterms:modified xsi:type="dcterms:W3CDTF">2020-11-24T11:18:57Z</dcterms:modified>
</cp:coreProperties>
</file>