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90" r:id="rId4"/>
    <p:sldId id="291" r:id="rId5"/>
    <p:sldId id="294" r:id="rId6"/>
    <p:sldId id="292" r:id="rId7"/>
    <p:sldId id="293" r:id="rId8"/>
    <p:sldId id="295" r:id="rId9"/>
    <p:sldId id="285" r:id="rId10"/>
    <p:sldId id="296" r:id="rId11"/>
    <p:sldId id="297" r:id="rId12"/>
    <p:sldId id="298" r:id="rId13"/>
    <p:sldId id="299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2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2021/9/25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DAE69-97CA-F94B-8EB8-C9C4A8D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Array-style strings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76176-7CEA-FF4E-BF2F-22526453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76596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An array-style string (null-terminated strings/arrays of characters) is a series of characters stored in bytes in memory.</a:t>
            </a:r>
          </a:p>
          <a:p>
            <a:r>
              <a:rPr kumimoji="1" lang="en-US" altLang="zh-CN" dirty="0"/>
              <a:t>This kind of strings can be declared as follows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rabbit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't'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'r'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bad_pig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 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'g’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//a bad one!</a:t>
            </a:r>
            <a:endParaRPr lang="en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good_pig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 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'g'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EE0000"/>
                </a:solidFill>
                <a:latin typeface="Menlo" panose="020B0609030804020204" pitchFamily="49" charset="0"/>
              </a:rPr>
              <a:t>\0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046DF2-A348-4443-83DB-98E68217935E}"/>
              </a:ext>
            </a:extLst>
          </p:cNvPr>
          <p:cNvSpPr/>
          <p:nvPr/>
        </p:nvSpPr>
        <p:spPr>
          <a:xfrm>
            <a:off x="299922" y="2497666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7A465F-97D4-BA4F-96B9-338D27EC8CEE}"/>
              </a:ext>
            </a:extLst>
          </p:cNvPr>
          <p:cNvSpPr/>
          <p:nvPr/>
        </p:nvSpPr>
        <p:spPr>
          <a:xfrm>
            <a:off x="718397" y="4286337"/>
            <a:ext cx="5121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4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DejaVuSansMono"/>
              </a:rPr>
              <a:t>strlen</a:t>
            </a:r>
            <a:r>
              <a:rPr lang="en" altLang="zh-CN" sz="24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DejaVuSansMono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str </a:t>
            </a:r>
            <a:r>
              <a:rPr lang="en" altLang="zh-CN" sz="24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B3A7-75B8-924B-A774-E8F048A157AB}"/>
              </a:ext>
            </a:extLst>
          </p:cNvPr>
          <p:cNvSpPr/>
          <p:nvPr/>
        </p:nvSpPr>
        <p:spPr>
          <a:xfrm>
            <a:off x="971254" y="4761564"/>
            <a:ext cx="6738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Returns the number of characters, the first NULL will not be included.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506318-3B18-8D40-BDF3-60C6379D8C84}"/>
              </a:ext>
            </a:extLst>
          </p:cNvPr>
          <p:cNvSpPr/>
          <p:nvPr/>
        </p:nvSpPr>
        <p:spPr>
          <a:xfrm>
            <a:off x="971254" y="5152585"/>
            <a:ext cx="8556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'Y'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'u'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EE0000"/>
                </a:solidFill>
                <a:latin typeface="Menlo" panose="020B0609030804020204" pitchFamily="49" charset="0"/>
              </a:rPr>
              <a:t>\0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'S'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'.'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'0'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strlen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1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40EA3-35E6-7540-BF6D-B7650AB4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String literals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E29A8-7E24-774B-95D1-51E4612B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It isn’t convenient to initial a string character by character.</a:t>
            </a:r>
          </a:p>
          <a:p>
            <a:r>
              <a:rPr kumimoji="1" lang="en-US" altLang="zh-CN" sz="3200" dirty="0"/>
              <a:t>String literals can help.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name1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"Southern University of Science and Technology"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name2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"Southern University of "    "Science and Technology"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name3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 </a:t>
            </a:r>
            <a:r>
              <a:rPr lang="en" altLang="zh-CN" sz="2000" dirty="0">
                <a:solidFill>
                  <a:srgbClr val="FF0000"/>
                </a:solidFill>
                <a:latin typeface="Courier" pitchFamily="2" charset="0"/>
              </a:rPr>
              <a:t>//how many bytes for the array?</a:t>
            </a: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s5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L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char16_t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s9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 err="1">
                <a:latin typeface="Courier" pitchFamily="2" charset="0"/>
              </a:rPr>
              <a:t>u</a:t>
            </a:r>
            <a:r>
              <a:rPr lang="en" altLang="zh-CN" sz="2000" dirty="0" err="1">
                <a:solidFill>
                  <a:srgbClr val="008000"/>
                </a:solidFill>
                <a:latin typeface="Courier" pitchFamily="2" charset="0"/>
              </a:rPr>
              <a:t>”ABCD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char32_t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s6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U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”ABCD"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" altLang="zh-CN" sz="2000" dirty="0">
              <a:latin typeface="Courier" pitchFamily="2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01326A-7952-8E4D-85B1-A952433AD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41977"/>
              </p:ext>
            </p:extLst>
          </p:nvPr>
        </p:nvGraphicFramePr>
        <p:xfrm>
          <a:off x="2931736" y="3701845"/>
          <a:ext cx="1743501" cy="1516970"/>
        </p:xfrm>
        <a:graphic>
          <a:graphicData uri="http://schemas.openxmlformats.org/drawingml/2006/table">
            <a:tbl>
              <a:tblPr/>
              <a:tblGrid>
                <a:gridCol w="807176">
                  <a:extLst>
                    <a:ext uri="{9D8B030D-6E8A-4147-A177-3AD203B41FA5}">
                      <a16:colId xmlns:a16="http://schemas.microsoft.com/office/drawing/2014/main" val="1028347560"/>
                    </a:ext>
                  </a:extLst>
                </a:gridCol>
                <a:gridCol w="936325">
                  <a:extLst>
                    <a:ext uri="{9D8B030D-6E8A-4147-A177-3AD203B41FA5}">
                      <a16:colId xmlns:a16="http://schemas.microsoft.com/office/drawing/2014/main" val="1212389598"/>
                    </a:ext>
                  </a:extLst>
                </a:gridCol>
              </a:tblGrid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000938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'D'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51412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'C'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507259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'B'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497242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'A'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name3+0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10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19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6CE5-0C3A-6045-A42B-B360D364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String manipulation and examination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6E47A-5449-E240-9F7A-FFB9CADE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Copy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strcpy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r>
              <a:rPr kumimoji="1" lang="en" altLang="zh-CN" dirty="0"/>
              <a:t>Concatenate: appends a copy of </a:t>
            </a:r>
            <a:r>
              <a:rPr kumimoji="1" lang="en" altLang="zh-CN" dirty="0" err="1"/>
              <a:t>src</a:t>
            </a:r>
            <a:r>
              <a:rPr kumimoji="1" lang="en" altLang="zh-CN" dirty="0"/>
              <a:t> to </a:t>
            </a:r>
            <a:r>
              <a:rPr kumimoji="1" lang="en" altLang="zh-CN" dirty="0" err="1"/>
              <a:t>dest</a:t>
            </a:r>
            <a:endParaRPr kumimoji="1" lang="en" altLang="zh-CN" dirty="0"/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DejaVuSansMono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strcat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pPr lvl="1"/>
            <a:r>
              <a:rPr kumimoji="1" lang="en" altLang="zh-CN" dirty="0"/>
              <a:t>Safter one: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strncpy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000" dirty="0" err="1">
                <a:solidFill>
                  <a:srgbClr val="003080"/>
                </a:solidFill>
                <a:latin typeface="Courier" pitchFamily="2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count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r>
              <a:rPr kumimoji="1" lang="en" altLang="zh-CN" dirty="0"/>
              <a:t>Compare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strcmp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lhs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rhs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617F7E-8DB1-D043-8F19-D572B8D3214E}"/>
              </a:ext>
            </a:extLst>
          </p:cNvPr>
          <p:cNvSpPr/>
          <p:nvPr/>
        </p:nvSpPr>
        <p:spPr>
          <a:xfrm>
            <a:off x="838199" y="5531005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stringop.cpp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90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4ED8-B8A6-694A-8115-F6B65ADD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95E8D-3CF8-3842-9EBF-B5DE0D020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Null-terminated strings are easy to be out of bound, and to cause problems.</a:t>
            </a:r>
          </a:p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 provides functions to manipulate and examinate strings.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SUSTech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Different types of strings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267F99"/>
                </a:solidFill>
                <a:latin typeface="Menlo" panose="020B0609030804020204" pitchFamily="49" charset="0"/>
              </a:rPr>
              <a:t>wstring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u8string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//(C++20)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u16string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//(C++11)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u32string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//(C++11)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9C5C1D-7E75-C041-9385-DCF0EFE5A65D}"/>
              </a:ext>
            </a:extLst>
          </p:cNvPr>
          <p:cNvSpPr/>
          <p:nvPr/>
        </p:nvSpPr>
        <p:spPr>
          <a:xfrm>
            <a:off x="838199" y="3692386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stringop.cpp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932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Structures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635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Unions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58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9998ACE-D815-C64B-BA8E-6B52BDCE6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Enumerations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29DDB54-E7DD-4A4D-AA21-5FE40D51F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4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5A59A-F151-424B-8D76-340B3F7A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710A8-CA39-1840-8B23-C50C2C1D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06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0554F-4044-C94F-B8A9-BEBE7A2E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D12AE-0F99-3449-AB51-89F275AA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contiguously allocated memory</a:t>
            </a:r>
          </a:p>
          <a:p>
            <a:r>
              <a:rPr kumimoji="1" lang="en-US" altLang="zh-CN" dirty="0"/>
              <a:t>Fixed number of objects (The array size cannot be changed)</a:t>
            </a:r>
          </a:p>
          <a:p>
            <a:r>
              <a:rPr kumimoji="1" lang="en-US" altLang="zh-CN" dirty="0"/>
              <a:t>Its element type can be any fundamental type (int, float, boo,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), structure, class, pointer, enumeration,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245A0F-39EE-2942-8023-CFE49572F89D}"/>
              </a:ext>
            </a:extLst>
          </p:cNvPr>
          <p:cNvSpPr/>
          <p:nvPr/>
        </p:nvSpPr>
        <p:spPr>
          <a:xfrm>
            <a:off x="942109" y="3751979"/>
            <a:ext cx="90331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num_array1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//uninitialized array, random values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//initialization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ED30B2-400F-ED4C-BA8F-389FCD0DF396}"/>
              </a:ext>
            </a:extLst>
          </p:cNvPr>
          <p:cNvSpPr/>
          <p:nvPr/>
        </p:nvSpPr>
        <p:spPr>
          <a:xfrm>
            <a:off x="838199" y="3351869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0CF3A9-1B20-2945-B6AB-F78D9DD5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78" y="4508553"/>
            <a:ext cx="4152452" cy="2306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253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78732-AE38-CF42-923E-5D1AACBC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Variable-length arrays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52571-ED8C-F245-B2DB-87D1EEEF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If the length is not an integer constant expression, the array will be a variable-length one.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B94807-9E02-1C42-B506-EC775FB9CE9A}"/>
              </a:ext>
            </a:extLst>
          </p:cNvPr>
          <p:cNvSpPr/>
          <p:nvPr/>
        </p:nvSpPr>
        <p:spPr>
          <a:xfrm>
            <a:off x="955962" y="2668683"/>
            <a:ext cx="102108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//variable-length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",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(num_array2))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++;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7E8443-24E4-554D-864E-85553D298C18}"/>
              </a:ext>
            </a:extLst>
          </p:cNvPr>
          <p:cNvSpPr/>
          <p:nvPr/>
        </p:nvSpPr>
        <p:spPr>
          <a:xfrm>
            <a:off x="741217" y="2189714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variable-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302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C7613-492C-D749-9623-20B212A7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Arrays of unknown size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B207F-3DB8-154B-AE8B-A91AFFDD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67605"/>
          </a:xfrm>
        </p:spPr>
        <p:txBody>
          <a:bodyPr/>
          <a:lstStyle/>
          <a:p>
            <a:r>
              <a:rPr kumimoji="1" lang="en-US" altLang="zh-CN" dirty="0"/>
              <a:t>The number is not specified in the declaration.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 arguments of a function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435B56-E54E-464A-9365-10098A43B0A1}"/>
              </a:ext>
            </a:extLst>
          </p:cNvPr>
          <p:cNvSpPr/>
          <p:nvPr/>
        </p:nvSpPr>
        <p:spPr>
          <a:xfrm>
            <a:off x="1133166" y="1843236"/>
            <a:ext cx="9167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</a:rPr>
              <a:t>int</a:t>
            </a:r>
            <a:r>
              <a:rPr lang="en" altLang="zh-CN" sz="2400" dirty="0"/>
              <a:t> </a:t>
            </a:r>
            <a:r>
              <a:rPr lang="en" altLang="zh-CN" sz="2400" dirty="0" err="1"/>
              <a:t>num_array</a:t>
            </a:r>
            <a:r>
              <a:rPr lang="en" altLang="zh-CN" sz="2400" dirty="0">
                <a:solidFill>
                  <a:srgbClr val="008000"/>
                </a:solidFill>
              </a:rPr>
              <a:t>[ ]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000080"/>
                </a:solidFill>
              </a:rPr>
              <a:t>=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008000"/>
                </a:solidFill>
              </a:rPr>
              <a:t>{</a:t>
            </a:r>
            <a:r>
              <a:rPr lang="en" altLang="zh-CN" sz="2400" dirty="0">
                <a:solidFill>
                  <a:srgbClr val="000080"/>
                </a:solidFill>
              </a:rPr>
              <a:t>1</a:t>
            </a:r>
            <a:r>
              <a:rPr lang="en" altLang="zh-CN" sz="2400" dirty="0"/>
              <a:t>, </a:t>
            </a:r>
            <a:r>
              <a:rPr lang="en" altLang="zh-CN" sz="2400" dirty="0">
                <a:solidFill>
                  <a:srgbClr val="000080"/>
                </a:solidFill>
              </a:rPr>
              <a:t>2</a:t>
            </a:r>
            <a:r>
              <a:rPr lang="en" altLang="zh-CN" sz="2400" dirty="0"/>
              <a:t>, </a:t>
            </a:r>
            <a:r>
              <a:rPr lang="en" altLang="zh-CN" sz="2400" dirty="0">
                <a:solidFill>
                  <a:srgbClr val="000080"/>
                </a:solidFill>
              </a:rPr>
              <a:t>3, 4</a:t>
            </a:r>
            <a:r>
              <a:rPr lang="en" altLang="zh-CN" sz="2400" dirty="0">
                <a:solidFill>
                  <a:srgbClr val="008000"/>
                </a:solidFill>
              </a:rPr>
              <a:t>}</a:t>
            </a:r>
            <a:r>
              <a:rPr lang="en" altLang="zh-CN" sz="2400" dirty="0">
                <a:solidFill>
                  <a:srgbClr val="008080"/>
                </a:solidFill>
              </a:rPr>
              <a:t>;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909090"/>
                </a:solidFill>
              </a:rPr>
              <a:t>// the type of </a:t>
            </a:r>
            <a:r>
              <a:rPr lang="en" altLang="zh-CN" sz="2400" dirty="0" err="1">
                <a:solidFill>
                  <a:srgbClr val="909090"/>
                </a:solidFill>
              </a:rPr>
              <a:t>num_array</a:t>
            </a:r>
            <a:r>
              <a:rPr lang="en" altLang="zh-CN" sz="2400" dirty="0">
                <a:solidFill>
                  <a:srgbClr val="909090"/>
                </a:solidFill>
              </a:rPr>
              <a:t> is "array of 4 int"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42405E-4B2F-4244-A97D-0522939633A4}"/>
              </a:ext>
            </a:extLst>
          </p:cNvPr>
          <p:cNvSpPr/>
          <p:nvPr/>
        </p:nvSpPr>
        <p:spPr>
          <a:xfrm>
            <a:off x="1133165" y="3594600"/>
            <a:ext cx="9706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258B1C-3A58-CC40-BA29-75D29D274267}"/>
              </a:ext>
            </a:extLst>
          </p:cNvPr>
          <p:cNvSpPr/>
          <p:nvPr/>
        </p:nvSpPr>
        <p:spPr>
          <a:xfrm>
            <a:off x="1133165" y="4100951"/>
            <a:ext cx="7583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53A55-7D7E-1A41-8B35-1EA47D50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Element accessing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B6D42-8A7B-7D45-8AEA-51DF76AB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128" y="3522048"/>
            <a:ext cx="6615546" cy="833632"/>
          </a:xfrm>
        </p:spPr>
        <p:txBody>
          <a:bodyPr/>
          <a:lstStyle/>
          <a:p>
            <a:r>
              <a:rPr kumimoji="1" lang="en-US" altLang="zh-CN" dirty="0"/>
              <a:t>No bounds-checking in C/C++.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A0FF22-62D7-4543-B9FD-3514E8FD910A}"/>
              </a:ext>
            </a:extLst>
          </p:cNvPr>
          <p:cNvSpPr/>
          <p:nvPr/>
        </p:nvSpPr>
        <p:spPr>
          <a:xfrm>
            <a:off x="1226127" y="123476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</a:t>
            </a:r>
            <a:r>
              <a:rPr lang="en" altLang="zh-CN" dirty="0">
                <a:solidFill>
                  <a:srgbClr val="FF0000"/>
                </a:solidFill>
                <a:latin typeface="Menlo" panose="020B0609030804020204" pitchFamily="49" charset="0"/>
              </a:rPr>
              <a:t>error!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ED4750-9CA0-6B40-93B6-47225D49B1F2}"/>
              </a:ext>
            </a:extLst>
          </p:cNvPr>
          <p:cNvSpPr/>
          <p:nvPr/>
        </p:nvSpPr>
        <p:spPr>
          <a:xfrm>
            <a:off x="1226128" y="4413610"/>
            <a:ext cx="5659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-1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-1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112A16-ECB1-7143-B03F-D9B9541AA8A0}"/>
              </a:ext>
            </a:extLst>
          </p:cNvPr>
          <p:cNvSpPr/>
          <p:nvPr/>
        </p:nvSpPr>
        <p:spPr>
          <a:xfrm>
            <a:off x="1032163" y="395557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index-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5687088-7B92-544C-8586-AD8B177C4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88554"/>
              </p:ext>
            </p:extLst>
          </p:nvPr>
        </p:nvGraphicFramePr>
        <p:xfrm>
          <a:off x="6634279" y="413065"/>
          <a:ext cx="2225258" cy="6131673"/>
        </p:xfrm>
        <a:graphic>
          <a:graphicData uri="http://schemas.openxmlformats.org/drawingml/2006/table">
            <a:tbl>
              <a:tblPr/>
              <a:tblGrid>
                <a:gridCol w="591272">
                  <a:extLst>
                    <a:ext uri="{9D8B030D-6E8A-4147-A177-3AD203B41FA5}">
                      <a16:colId xmlns:a16="http://schemas.microsoft.com/office/drawing/2014/main" val="1735894619"/>
                    </a:ext>
                  </a:extLst>
                </a:gridCol>
                <a:gridCol w="878917">
                  <a:extLst>
                    <a:ext uri="{9D8B030D-6E8A-4147-A177-3AD203B41FA5}">
                      <a16:colId xmlns:a16="http://schemas.microsoft.com/office/drawing/2014/main" val="3022832777"/>
                    </a:ext>
                  </a:extLst>
                </a:gridCol>
                <a:gridCol w="755069">
                  <a:extLst>
                    <a:ext uri="{9D8B030D-6E8A-4147-A177-3AD203B41FA5}">
                      <a16:colId xmlns:a16="http://schemas.microsoft.com/office/drawing/2014/main" val="3145058171"/>
                    </a:ext>
                  </a:extLst>
                </a:gridCol>
              </a:tblGrid>
              <a:tr h="2270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645645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48784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145211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31359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099591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011709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62942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9596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6111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36109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60807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63760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6131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863497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0255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73263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95956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005388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295113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68060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72645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83740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0198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481065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249942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663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05394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2847CD1-A9FF-E548-B876-FB39ACF0C274}"/>
              </a:ext>
            </a:extLst>
          </p:cNvPr>
          <p:cNvSpPr/>
          <p:nvPr/>
        </p:nvSpPr>
        <p:spPr>
          <a:xfrm>
            <a:off x="8608684" y="1050096"/>
            <a:ext cx="35833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Arrays are not objects in C/C++ (different with Java);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Arrays can be regarded as addresses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328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3C89E-F1F1-8A43-BCC2-E4F69B27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Multidimensional arrays</a:t>
            </a:r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716309F-0784-C242-A6F2-FFFAF2A6C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999959"/>
              </p:ext>
            </p:extLst>
          </p:nvPr>
        </p:nvGraphicFramePr>
        <p:xfrm>
          <a:off x="7086333" y="147275"/>
          <a:ext cx="2618106" cy="6592742"/>
        </p:xfrm>
        <a:graphic>
          <a:graphicData uri="http://schemas.openxmlformats.org/drawingml/2006/table">
            <a:tbl>
              <a:tblPr/>
              <a:tblGrid>
                <a:gridCol w="872702">
                  <a:extLst>
                    <a:ext uri="{9D8B030D-6E8A-4147-A177-3AD203B41FA5}">
                      <a16:colId xmlns:a16="http://schemas.microsoft.com/office/drawing/2014/main" val="3796777461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1401136353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1452857809"/>
                    </a:ext>
                  </a:extLst>
                </a:gridCol>
              </a:tblGrid>
              <a:tr h="2418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677719"/>
                  </a:ext>
                </a:extLst>
              </a:tr>
              <a:tr h="191381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860771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448090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320396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[1][2]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008050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41773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2242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871399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[1][1]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640505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357042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85169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216901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[1][0]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26433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73815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2761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693604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[0][2]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356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55202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797753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17941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[0][1]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354512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0696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719360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59812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[0][0]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9472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32130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58579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884142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961604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28270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99A39A4-F2CC-EC41-83AF-E41CAF097B04}"/>
              </a:ext>
            </a:extLst>
          </p:cNvPr>
          <p:cNvSpPr/>
          <p:nvPr/>
        </p:nvSpPr>
        <p:spPr>
          <a:xfrm>
            <a:off x="438359" y="1372588"/>
            <a:ext cx="6647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68CBF2-15B9-3F4C-AFFA-7EDFA20AEB20}"/>
              </a:ext>
            </a:extLst>
          </p:cNvPr>
          <p:cNvSpPr/>
          <p:nvPr/>
        </p:nvSpPr>
        <p:spPr>
          <a:xfrm>
            <a:off x="438359" y="2057321"/>
            <a:ext cx="66479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","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63B592-9A44-B041-9A0F-04B9E1FF8E0D}"/>
              </a:ext>
            </a:extLst>
          </p:cNvPr>
          <p:cNvSpPr/>
          <p:nvPr/>
        </p:nvSpPr>
        <p:spPr>
          <a:xfrm>
            <a:off x="452017" y="48390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init_2d_array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[][],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FF0000"/>
                </a:solidFill>
                <a:latin typeface="Menlo" panose="020B0609030804020204" pitchFamily="49" charset="0"/>
              </a:rPr>
              <a:t>//error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44C67B-1FF0-7B43-B085-156CE5341421}"/>
              </a:ext>
            </a:extLst>
          </p:cNvPr>
          <p:cNvSpPr/>
          <p:nvPr/>
        </p:nvSpPr>
        <p:spPr>
          <a:xfrm>
            <a:off x="438359" y="58321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init_2d_array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[][3],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9E0BCE-5A66-F949-AAA1-E1C2C85C1ECD}"/>
              </a:ext>
            </a:extLst>
          </p:cNvPr>
          <p:cNvSpPr/>
          <p:nvPr/>
        </p:nvSpPr>
        <p:spPr>
          <a:xfrm>
            <a:off x="277631" y="4295453"/>
            <a:ext cx="3953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/>
              <a:t>Arrays of unknown bound</a:t>
            </a:r>
            <a:endParaRPr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10914A-F142-9C4A-9C7E-8BC722D7CB0B}"/>
              </a:ext>
            </a:extLst>
          </p:cNvPr>
          <p:cNvSpPr/>
          <p:nvPr/>
        </p:nvSpPr>
        <p:spPr>
          <a:xfrm>
            <a:off x="129984" y="3896215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md-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575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0F9C2-88F5-AD4B-AA92-556CEAFB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Arrays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FB949-CC19-8B4E-A1D6-5BFCADDAD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270"/>
            <a:ext cx="8025581" cy="1681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PI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PI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 error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1.1f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3.3f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4.4f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 error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A2968C-EAD9-4D43-984C-D32C2981F05D}"/>
              </a:ext>
            </a:extLst>
          </p:cNvPr>
          <p:cNvSpPr/>
          <p:nvPr/>
        </p:nvSpPr>
        <p:spPr>
          <a:xfrm>
            <a:off x="314671" y="3217079"/>
            <a:ext cx="750938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//values[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] = 0;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7FCFB9-0936-1143-AB6C-1BD9F3185F9C}"/>
              </a:ext>
            </a:extLst>
          </p:cNvPr>
          <p:cNvSpPr/>
          <p:nvPr/>
        </p:nvSpPr>
        <p:spPr>
          <a:xfrm>
            <a:off x="2611815" y="5380672"/>
            <a:ext cx="696836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kumimoji="1" lang="en-US" altLang="zh-CN" dirty="0"/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1.1f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3.3f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4.4f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0A7714-7DE4-8A4E-86D6-827066D64405}"/>
              </a:ext>
            </a:extLst>
          </p:cNvPr>
          <p:cNvSpPr/>
          <p:nvPr/>
        </p:nvSpPr>
        <p:spPr>
          <a:xfrm>
            <a:off x="314671" y="2693859"/>
            <a:ext cx="4262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800" dirty="0">
                <a:solidFill>
                  <a:prstClr val="black"/>
                </a:solidFill>
              </a:rPr>
              <a:t>Used as function arguments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EF9200-857B-4E41-93E8-80AA133BA032}"/>
              </a:ext>
            </a:extLst>
          </p:cNvPr>
          <p:cNvSpPr/>
          <p:nvPr/>
        </p:nvSpPr>
        <p:spPr>
          <a:xfrm>
            <a:off x="6095999" y="3898766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443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Array-Style Strings and </a:t>
            </a:r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12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17382</TotalTime>
  <Words>1338</Words>
  <Application>Microsoft Macintosh PowerPoint</Application>
  <PresentationFormat>宽屏</PresentationFormat>
  <Paragraphs>244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DejaVuSansMono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Arrays</vt:lpstr>
      <vt:lpstr>Arrays</vt:lpstr>
      <vt:lpstr>Variable-length arrays</vt:lpstr>
      <vt:lpstr>Arrays of unknown size</vt:lpstr>
      <vt:lpstr>Element accessing</vt:lpstr>
      <vt:lpstr>Multidimensional arrays</vt:lpstr>
      <vt:lpstr>const Arrays</vt:lpstr>
      <vt:lpstr>Strings</vt:lpstr>
      <vt:lpstr>Array-style strings</vt:lpstr>
      <vt:lpstr>String literals</vt:lpstr>
      <vt:lpstr>String manipulation and examination</vt:lpstr>
      <vt:lpstr>string class</vt:lpstr>
      <vt:lpstr>Structures</vt:lpstr>
      <vt:lpstr>Unions</vt:lpstr>
      <vt:lpstr>Enumerations</vt:lpstr>
      <vt:lpstr>PowerPoint 演示文稿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618</cp:revision>
  <dcterms:created xsi:type="dcterms:W3CDTF">2020-09-05T08:11:12Z</dcterms:created>
  <dcterms:modified xsi:type="dcterms:W3CDTF">2021-09-24T18:57:09Z</dcterms:modified>
  <cp:category/>
</cp:coreProperties>
</file>