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477" r:id="rId3"/>
    <p:sldId id="1002" r:id="rId4"/>
    <p:sldId id="435" r:id="rId5"/>
    <p:sldId id="437" r:id="rId6"/>
    <p:sldId id="577" r:id="rId7"/>
    <p:sldId id="654" r:id="rId8"/>
    <p:sldId id="655" r:id="rId9"/>
    <p:sldId id="656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72" r:id="rId19"/>
    <p:sldId id="666" r:id="rId20"/>
    <p:sldId id="667" r:id="rId21"/>
    <p:sldId id="668" r:id="rId22"/>
    <p:sldId id="669" r:id="rId23"/>
    <p:sldId id="670" r:id="rId24"/>
    <p:sldId id="481" r:id="rId25"/>
    <p:sldId id="1001" r:id="rId26"/>
    <p:sldId id="67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pointers and dynamic memory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Now gdb is running, you can execute some command on the gdb.</a:t>
            </a:r>
          </a:p>
          <a:p>
            <a:r>
              <a:rPr lang="en-US" altLang="zh-CN"/>
              <a:t>Using the “run” command to make gdb execute your program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933450" y="2973070"/>
          <a:ext cx="9594215" cy="264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5836920" imgH="1478280" progId="Paint.Picture">
                  <p:embed/>
                </p:oleObj>
              </mc:Choice>
              <mc:Fallback>
                <p:oleObj r:id="rId3" imgW="5836920" imgH="147828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2973070"/>
                        <a:ext cx="9594215" cy="264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88960" y="2363470"/>
            <a:ext cx="3722370" cy="432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One important feature of gdb is that it can execute to some point of the program, and see the current state of the program.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Suppose we want to insert a “break point” 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int c = plus(a,b);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85480" y="2400935"/>
            <a:ext cx="37058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</a:p>
          <a:p>
            <a:r>
              <a:rPr lang="zh-CN" altLang="en-US"/>
              <a:t>using std::cout;</a:t>
            </a:r>
          </a:p>
          <a:p>
            <a:r>
              <a:rPr lang="zh-CN" altLang="en-US"/>
              <a:t>using std::endl;</a:t>
            </a:r>
          </a:p>
          <a:p>
            <a:endParaRPr lang="zh-CN" altLang="en-US"/>
          </a:p>
          <a:p>
            <a:r>
              <a:rPr lang="zh-CN" altLang="en-US"/>
              <a:t>int plus( int a, int b ) {</a:t>
            </a:r>
          </a:p>
          <a:p>
            <a:r>
              <a:rPr lang="zh-CN" altLang="en-US"/>
              <a:t>	return a + b;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zh-CN" altLang="en-US"/>
              <a:t>	int a = 1234567890;</a:t>
            </a:r>
          </a:p>
          <a:p>
            <a:r>
              <a:rPr lang="zh-CN" altLang="en-US"/>
              <a:t>	int b = 1234567890;</a:t>
            </a:r>
          </a:p>
          <a:p>
            <a:r>
              <a:rPr lang="zh-CN" altLang="en-US"/>
              <a:t>	int c = plus(a, b);</a:t>
            </a:r>
          </a:p>
          <a:p>
            <a:r>
              <a:rPr lang="zh-CN" altLang="en-US"/>
              <a:t>	cout&lt;&lt;"a + b = "&lt;&lt;c&lt;&lt;endl;</a:t>
            </a:r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8" name="右箭头 7"/>
          <p:cNvSpPr/>
          <p:nvPr/>
        </p:nvSpPr>
        <p:spPr>
          <a:xfrm>
            <a:off x="6704330" y="5548630"/>
            <a:ext cx="247459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0420" y="5214620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break point before:</a:t>
            </a:r>
          </a:p>
          <a:p>
            <a:r>
              <a:rPr lang="en-US" altLang="zh-CN" sz="2400"/>
              <a:t>int c = plus(a,b);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Press “q” and enter to quit the execution, and rerun “gdb main” to execute gdb on the “main” executable.</a:t>
            </a:r>
          </a:p>
          <a:p>
            <a:r>
              <a:rPr lang="en-US" altLang="zh-CN"/>
              <a:t>Press “l” and enter to list the line numbers.</a:t>
            </a:r>
          </a:p>
          <a:p>
            <a:r>
              <a:rPr lang="en-US" altLang="zh-CN"/>
              <a:t>We need to insert a break point at the 12th line.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4904740" y="3150235"/>
          <a:ext cx="6854825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5806440" imgH="2689860" progId="Paint.Picture">
                  <p:embed/>
                </p:oleObj>
              </mc:Choice>
              <mc:Fallback>
                <p:oleObj r:id="rId3" imgW="5806440" imgH="268986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740" y="3150235"/>
                        <a:ext cx="6854825" cy="365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940" y="1825625"/>
            <a:ext cx="1541780" cy="456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 a break point at the 12th line with:</a:t>
            </a:r>
          </a:p>
          <a:p>
            <a:pPr marL="0" indent="0">
              <a:buNone/>
            </a:pPr>
            <a:r>
              <a:rPr lang="en-US" altLang="zh-CN"/>
              <a:t>   break 12</a:t>
            </a:r>
          </a:p>
          <a:p>
            <a:r>
              <a:rPr lang="en-US" altLang="zh-CN"/>
              <a:t>See the output: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303655" y="3112135"/>
          <a:ext cx="887349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4427220" imgH="937260" progId="Paint.Picture">
                  <p:embed/>
                </p:oleObj>
              </mc:Choice>
              <mc:Fallback>
                <p:oleObj r:id="rId3" imgW="4427220" imgH="9372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655" y="3112135"/>
                        <a:ext cx="8873490" cy="217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current state of variables, for example, print variable a:</a:t>
            </a:r>
          </a:p>
          <a:p>
            <a:r>
              <a:rPr lang="en-US" altLang="zh-CN" dirty="0"/>
              <a:t>print a</a:t>
            </a:r>
          </a:p>
          <a:p>
            <a:r>
              <a:rPr lang="en-US" altLang="zh-CN" dirty="0"/>
              <a:t>See the output: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Because we haven’t run anything yet.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3769360" y="2001520"/>
          <a:ext cx="6955790" cy="235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4366260" imgH="1409700" progId="Paint.Picture">
                  <p:embed/>
                </p:oleObj>
              </mc:Choice>
              <mc:Fallback>
                <p:oleObj r:id="rId3" imgW="4366260" imgH="1409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9360" y="2001520"/>
                        <a:ext cx="6955790" cy="235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let’s “execute” run and “print a” again.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3" imgW="3413760" imgH="1440180" progId="Paint.Picture">
                  <p:embed/>
                </p:oleObj>
              </mc:Choice>
              <mc:Fallback>
                <p:oleObj r:id="rId3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information we can get from here:</a:t>
            </a:r>
          </a:p>
          <a:p>
            <a:r>
              <a:rPr lang="en-US" altLang="zh-CN"/>
              <a:t>The run command will stop at the position of the break point as line 12.</a:t>
            </a:r>
          </a:p>
          <a:p>
            <a:r>
              <a:rPr lang="en-US" altLang="zh-CN"/>
              <a:t>The print command prints the variable “a” successfully.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3413760" imgH="1440180" progId="Paint.Picture">
                  <p:embed/>
                </p:oleObj>
              </mc:Choice>
              <mc:Fallback>
                <p:oleObj r:id="rId3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Using “info locals” to show all the variables in the current stack: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And use “bt” to print the function stack: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1925955"/>
            <a:ext cx="381127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826000"/>
            <a:ext cx="5103495" cy="1202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that our program is waiting here.</a:t>
            </a:r>
          </a:p>
          <a:p>
            <a:r>
              <a:rPr lang="en-US" altLang="zh-CN"/>
              <a:t>We can use “continue” command to make the program continue to run.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5" y="2729230"/>
            <a:ext cx="7131050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may need to refer to the GNU document for more detail:</a:t>
            </a:r>
          </a:p>
          <a:p>
            <a:r>
              <a:rPr lang="en-US" altLang="zh-CN"/>
              <a:t>https://www.gnu.org/software/gdb/documentation/</a:t>
            </a:r>
          </a:p>
          <a:p>
            <a:endParaRPr lang="en-US" altLang="zh-CN"/>
          </a:p>
          <a:p>
            <a:r>
              <a:rPr lang="en-US" altLang="zh-CN"/>
              <a:t>Or if you could search for a beginner tutorial.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Pointers and Dynamic Memory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Dynamic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Debugging with gdb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Debugging with vscode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Debugging with vscode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you know how to use gdb in a command line, you may want to use vscode to do the debugging.</a:t>
            </a:r>
          </a:p>
          <a:p>
            <a:endParaRPr lang="en-US" altLang="zh-CN"/>
          </a:p>
          <a:p>
            <a:r>
              <a:rPr lang="en-US" altLang="zh-CN"/>
              <a:t>From the directory of your C/C++ codes, run “code .” to start vscode.</a:t>
            </a:r>
          </a:p>
          <a:p>
            <a:r>
              <a:rPr lang="en-US" altLang="zh-CN"/>
              <a:t>You probably have already installed the C/C++ extension, if not, install it: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35" y="4159885"/>
            <a:ext cx="6287770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Not when you click on the left, you can easily set break points.</a:t>
            </a:r>
          </a:p>
          <a:p>
            <a:endParaRPr lang="en-US" altLang="zh-CN"/>
          </a:p>
          <a:p>
            <a:r>
              <a:rPr lang="en-US" altLang="zh-CN"/>
              <a:t>You can remove a break point by</a:t>
            </a:r>
          </a:p>
          <a:p>
            <a:pPr marL="0" indent="0">
              <a:buNone/>
            </a:pPr>
            <a:r>
              <a:rPr lang="en-US" altLang="zh-CN"/>
              <a:t>   clicking again.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40" y="1907540"/>
            <a:ext cx="403098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click the “run and debug” to debug the program.</a:t>
            </a:r>
          </a:p>
          <a:p>
            <a:r>
              <a:rPr lang="en-US" altLang="zh-CN"/>
              <a:t>Everything will run automatically.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299922" y="2694305"/>
          <a:ext cx="342709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2887980" imgH="3048000" progId="Paint.Picture">
                  <p:embed/>
                </p:oleObj>
              </mc:Choice>
              <mc:Fallback>
                <p:oleObj r:id="rId3" imgW="2887980" imgH="3048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22" y="2694305"/>
                        <a:ext cx="342709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87FE094-D05A-4C01-A736-8D4824A7B9AB}"/>
              </a:ext>
            </a:extLst>
          </p:cNvPr>
          <p:cNvGrpSpPr/>
          <p:nvPr/>
        </p:nvGrpSpPr>
        <p:grpSpPr>
          <a:xfrm>
            <a:off x="3757729" y="2694305"/>
            <a:ext cx="2876550" cy="3295650"/>
            <a:chOff x="3757729" y="2694305"/>
            <a:chExt cx="2876550" cy="3295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7729" y="2694305"/>
              <a:ext cx="2876550" cy="32956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60033" y="3116424"/>
              <a:ext cx="1960048" cy="4012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CA950B-8FC1-415B-B7E7-13C377A4AB41}"/>
              </a:ext>
            </a:extLst>
          </p:cNvPr>
          <p:cNvGrpSpPr/>
          <p:nvPr/>
        </p:nvGrpSpPr>
        <p:grpSpPr>
          <a:xfrm>
            <a:off x="6720002" y="2800350"/>
            <a:ext cx="2543176" cy="1257300"/>
            <a:chOff x="6720002" y="2800350"/>
            <a:chExt cx="2543176" cy="12573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0003" y="2800350"/>
              <a:ext cx="2543175" cy="12573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20002" y="3247054"/>
              <a:ext cx="1774585" cy="270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9616AE-BBB5-44B8-8E4B-BE8402BDCEF7}"/>
              </a:ext>
            </a:extLst>
          </p:cNvPr>
          <p:cNvGrpSpPr/>
          <p:nvPr/>
        </p:nvGrpSpPr>
        <p:grpSpPr>
          <a:xfrm>
            <a:off x="7572375" y="4283230"/>
            <a:ext cx="4619625" cy="2495550"/>
            <a:chOff x="7572375" y="4283230"/>
            <a:chExt cx="4619625" cy="24955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2375" y="4283230"/>
              <a:ext cx="4619625" cy="24955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590859" y="4705739"/>
              <a:ext cx="4331931" cy="3141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2503" y="115570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97422"/>
              </p:ext>
            </p:extLst>
          </p:nvPr>
        </p:nvGraphicFramePr>
        <p:xfrm>
          <a:off x="1144380" y="832224"/>
          <a:ext cx="773176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3" imgW="7772400" imgH="5768340" progId="Paint.Picture">
                  <p:embed/>
                </p:oleObj>
              </mc:Choice>
              <mc:Fallback>
                <p:oleObj r:id="rId3" imgW="7772400" imgH="57683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380" y="832224"/>
                        <a:ext cx="7731760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3F35940-6DE3-4357-9A1E-4CC33D3F4D82}"/>
              </a:ext>
            </a:extLst>
          </p:cNvPr>
          <p:cNvSpPr txBox="1"/>
          <p:nvPr/>
        </p:nvSpPr>
        <p:spPr>
          <a:xfrm>
            <a:off x="6848475" y="6509878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https://code.visualstudio.com/Docs/editor/debugging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lvl="1" indent="0">
              <a:spcBef>
                <a:spcPts val="1200"/>
              </a:spcBef>
              <a:buSzPct val="68000"/>
              <a:buNone/>
            </a:pPr>
            <a:r>
              <a:rPr lang="en-US" altLang="zh-CN" sz="2800" dirty="0"/>
              <a:t>Write a program that use </a:t>
            </a:r>
            <a:r>
              <a:rPr lang="en-US" altLang="zh-CN" sz="2800" b="1" i="1" dirty="0"/>
              <a:t>new</a:t>
            </a:r>
            <a:r>
              <a:rPr lang="en-US" altLang="zh-CN" sz="2800" dirty="0"/>
              <a:t> to allocate the array dynamically of five integers. 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The five values will be stored in an array using a pointer.</a:t>
            </a:r>
          </a:p>
          <a:p>
            <a:pPr marL="452437" lvl="1" indent="-342900">
              <a:spcBef>
                <a:spcPts val="1200"/>
              </a:spcBef>
              <a:buSzPct val="68000"/>
              <a:buFont typeface="Wingdings" pitchFamily="2" charset="2"/>
              <a:buChar char="l"/>
            </a:pPr>
            <a:r>
              <a:rPr lang="en-US" altLang="zh-CN" sz="2800" dirty="0"/>
              <a:t>Print the elements of the array in reverse order using a pointer.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970CB-C59C-4BB8-8CF6-A570B817B471}"/>
              </a:ext>
            </a:extLst>
          </p:cNvPr>
          <p:cNvSpPr txBox="1"/>
          <p:nvPr/>
        </p:nvSpPr>
        <p:spPr>
          <a:xfrm>
            <a:off x="781437" y="1559872"/>
            <a:ext cx="1094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ea typeface="宋体" panose="02010600030101010101" pitchFamily="2" charset="-122"/>
                <a:cs typeface="+mn-cs"/>
              </a:rPr>
              <a:t>Allocate memory for an array of characters, modify elements by integer values one by one, then print out the result as a string. Please try to modify the element out of range and see what will happen.</a:t>
            </a:r>
          </a:p>
        </p:txBody>
      </p:sp>
    </p:spTree>
    <p:extLst>
      <p:ext uri="{BB962C8B-B14F-4D97-AF65-F5344CB8AC3E}">
        <p14:creationId xmlns:p14="http://schemas.microsoft.com/office/powerpoint/2010/main" val="189935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3870" y="1896745"/>
            <a:ext cx="5345430" cy="484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gdb</a:t>
            </a:r>
            <a:r>
              <a:rPr lang="en-US" altLang="zh-CN"/>
              <a:t> to debug the following program: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4840" y="1935480"/>
            <a:ext cx="50761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using std::cout;</a:t>
            </a:r>
          </a:p>
          <a:p>
            <a:r>
              <a:rPr lang="zh-CN" altLang="en-US" dirty="0"/>
              <a:t>using std::endl;</a:t>
            </a:r>
          </a:p>
          <a:p>
            <a:endParaRPr lang="zh-CN" altLang="en-US" dirty="0"/>
          </a:p>
          <a:p>
            <a:r>
              <a:rPr lang="zh-CN" altLang="en-US" dirty="0"/>
              <a:t>// naive approach to see if num is a prime number</a:t>
            </a:r>
          </a:p>
          <a:p>
            <a:r>
              <a:rPr lang="zh-CN" altLang="en-US" dirty="0"/>
              <a:t>bool isPrime( int num ) {</a:t>
            </a:r>
          </a:p>
          <a:p>
            <a:r>
              <a:rPr lang="zh-CN" altLang="en-US" dirty="0"/>
              <a:t>	for( int i = 1; i &lt;= num; ++ i )</a:t>
            </a:r>
          </a:p>
          <a:p>
            <a:r>
              <a:rPr lang="zh-CN" altLang="en-US" dirty="0"/>
              <a:t>		if( num % i == 0 )</a:t>
            </a:r>
          </a:p>
          <a:p>
            <a:r>
              <a:rPr lang="zh-CN" altLang="en-US" dirty="0"/>
              <a:t>			return false;</a:t>
            </a:r>
          </a:p>
          <a:p>
            <a:r>
              <a:rPr lang="zh-CN" altLang="en-US" dirty="0"/>
              <a:t>	return </a:t>
            </a:r>
            <a:r>
              <a:rPr lang="en-US" altLang="zh-CN" dirty="0"/>
              <a:t>false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int a = 23;</a:t>
            </a:r>
          </a:p>
          <a:p>
            <a:r>
              <a:rPr lang="zh-CN" altLang="en-US" dirty="0"/>
              <a:t>	cout&lt;&lt;isPrime(a)&lt;&lt;endl;</a:t>
            </a:r>
          </a:p>
          <a:p>
            <a:r>
              <a:rPr lang="zh-CN" altLang="en-US" dirty="0"/>
              <a:t>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6FD0DF24-6670-49A5-9D88-43EA0F800D8B}"/>
              </a:ext>
            </a:extLst>
          </p:cNvPr>
          <p:cNvSpPr txBox="1"/>
          <p:nvPr/>
        </p:nvSpPr>
        <p:spPr>
          <a:xfrm>
            <a:off x="1314593" y="1011586"/>
            <a:ext cx="78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pointer is a special type who holds the address of a value.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246C6-6167-4C10-8E71-2478B0BDBDA8}"/>
              </a:ext>
            </a:extLst>
          </p:cNvPr>
          <p:cNvSpPr txBox="1"/>
          <p:nvPr/>
        </p:nvSpPr>
        <p:spPr>
          <a:xfrm>
            <a:off x="1519646" y="331460"/>
            <a:ext cx="158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Pointers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997B20-9043-4065-9E1E-226AB11E56CA}"/>
              </a:ext>
            </a:extLst>
          </p:cNvPr>
          <p:cNvSpPr txBox="1"/>
          <p:nvPr/>
        </p:nvSpPr>
        <p:spPr>
          <a:xfrm>
            <a:off x="1331944" y="1476269"/>
            <a:ext cx="1000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pointer can point to a variable, a </a:t>
            </a:r>
            <a:r>
              <a:rPr lang="en-US" altLang="zh-CN" sz="2400" dirty="0">
                <a:solidFill>
                  <a:prstClr val="black"/>
                </a:solidFill>
              </a:rPr>
              <a:t>structure, an array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so on.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3EC75D-D812-4764-90E7-AC53FD2BAC75}"/>
              </a:ext>
            </a:extLst>
          </p:cNvPr>
          <p:cNvSpPr txBox="1"/>
          <p:nvPr/>
        </p:nvSpPr>
        <p:spPr>
          <a:xfrm>
            <a:off x="1223085" y="4262801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Initialize a pointer to a definite and appropriate address before you apply the dereferencing operator (*) to it.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5A2C45-2C60-4609-A180-5287A7B588E7}"/>
              </a:ext>
            </a:extLst>
          </p:cNvPr>
          <p:cNvSpPr txBox="1"/>
          <p:nvPr/>
        </p:nvSpPr>
        <p:spPr>
          <a:xfrm>
            <a:off x="1331944" y="1987119"/>
            <a:ext cx="103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Use</a:t>
            </a:r>
            <a:r>
              <a:rPr lang="en-US" altLang="zh-CN" sz="2400" b="1" dirty="0">
                <a:solidFill>
                  <a:srgbClr val="FF0000"/>
                </a:solidFill>
              </a:rPr>
              <a:t> reference operator(&amp;) </a:t>
            </a:r>
            <a:r>
              <a:rPr lang="en-US" altLang="zh-CN" sz="2400" dirty="0">
                <a:solidFill>
                  <a:prstClr val="black"/>
                </a:solidFill>
              </a:rPr>
              <a:t>to get the address of a variable and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dereference operator(*)  </a:t>
            </a:r>
            <a:r>
              <a:rPr lang="en-US" altLang="zh-CN" sz="2400" dirty="0"/>
              <a:t>to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get the value stored in the memory address.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0E2F97-2246-4C1E-9CEE-19E7ACE24147}"/>
              </a:ext>
            </a:extLst>
          </p:cNvPr>
          <p:cNvSpPr txBox="1"/>
          <p:nvPr/>
        </p:nvSpPr>
        <p:spPr>
          <a:xfrm>
            <a:off x="1247965" y="337973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create a pointer, the computer allocates memory to hold an address, but it does not allocate memory to hold the data to which the address points.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86FA4-D654-459C-85A2-F93BED4E9852}"/>
              </a:ext>
            </a:extLst>
          </p:cNvPr>
          <p:cNvSpPr txBox="1"/>
          <p:nvPr/>
        </p:nvSpPr>
        <p:spPr>
          <a:xfrm>
            <a:off x="608310" y="2819681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65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4974" y="308518"/>
            <a:ext cx="3001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Pointers to array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BEBDD-7E3A-41E0-86C7-69583401AE0C}"/>
              </a:ext>
            </a:extLst>
          </p:cNvPr>
          <p:cNvSpPr txBox="1"/>
          <p:nvPr/>
        </p:nvSpPr>
        <p:spPr>
          <a:xfrm>
            <a:off x="1085675" y="1221021"/>
            <a:ext cx="106708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a pointer points to an array, it needs not use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get the address of array, because the array name is a constant address. Dereference operator(*) combines with shifting the pointer to access the elements’ value rather than using subscript (index) 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2B4C52-6FE0-45FE-9955-4515723BDF8F}"/>
              </a:ext>
            </a:extLst>
          </p:cNvPr>
          <p:cNvSpPr txBox="1"/>
          <p:nvPr/>
        </p:nvSpPr>
        <p:spPr>
          <a:xfrm>
            <a:off x="1093625" y="351510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shifting a pointer to an array, it can be out of bound without any warning, do not use such pointer to access(or modify) the content of that address. 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C60106-0977-4C4B-AA5E-D0B155C685AE}"/>
              </a:ext>
            </a:extLst>
          </p:cNvPr>
          <p:cNvSpPr txBox="1"/>
          <p:nvPr/>
        </p:nvSpPr>
        <p:spPr>
          <a:xfrm>
            <a:off x="608310" y="2884998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86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29822" y="117806"/>
            <a:ext cx="8369424" cy="1029537"/>
          </a:xfrm>
        </p:spPr>
        <p:txBody>
          <a:bodyPr>
            <a:noAutofit/>
          </a:bodyPr>
          <a:lstStyle/>
          <a:p>
            <a:r>
              <a:rPr lang="en-US" altLang="zh-CN" sz="4000" b="1" dirty="0"/>
              <a:t> Dynamic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0077" y="1387057"/>
            <a:ext cx="106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With C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 can use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function to allocate memory for a pointer.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653" y="1919585"/>
            <a:ext cx="103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you are not in need of memory any more, you should release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that memory by calling the function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free().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2A6DE31-4642-4882-993C-A2B8A6BE9339}"/>
              </a:ext>
            </a:extLst>
          </p:cNvPr>
          <p:cNvSpPr txBox="1"/>
          <p:nvPr/>
        </p:nvSpPr>
        <p:spPr>
          <a:xfrm>
            <a:off x="958653" y="2905444"/>
            <a:ext cx="10185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With C++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ou can use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new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operator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 allocate memory for a pointer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operator to release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</a:t>
            </a:r>
            <a:r>
              <a:rPr lang="en-US" altLang="zh-CN" sz="2400" baseline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hat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memory.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EB5851-4B6B-42F4-AF4D-EAD520059D77}"/>
              </a:ext>
            </a:extLst>
          </p:cNvPr>
          <p:cNvSpPr txBox="1"/>
          <p:nvPr/>
        </p:nvSpPr>
        <p:spPr>
          <a:xfrm>
            <a:off x="990986" y="5326035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allocating a contiguous memory by </a:t>
            </a:r>
            <a:r>
              <a:rPr lang="en-US" altLang="zh-CN" sz="2400" b="1" dirty="0">
                <a:solidFill>
                  <a:srgbClr val="00B0F0"/>
                </a:solidFill>
              </a:rPr>
              <a:t>new []</a:t>
            </a:r>
            <a:r>
              <a:rPr lang="en-US" altLang="zh-CN" sz="2400" dirty="0"/>
              <a:t>, de-allocate by </a:t>
            </a:r>
            <a:r>
              <a:rPr lang="en-US" altLang="zh-CN" sz="2400" b="1" dirty="0">
                <a:solidFill>
                  <a:srgbClr val="00B0F0"/>
                </a:solidFill>
              </a:rPr>
              <a:t>delete []</a:t>
            </a:r>
            <a:r>
              <a:rPr lang="en-US" altLang="zh-CN" sz="2400" dirty="0"/>
              <a:t>. Be careful, memory leak.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414D92-0762-449C-A4CB-C0A85C3CB691}"/>
              </a:ext>
            </a:extLst>
          </p:cNvPr>
          <p:cNvSpPr txBox="1"/>
          <p:nvPr/>
        </p:nvSpPr>
        <p:spPr>
          <a:xfrm>
            <a:off x="608310" y="3827375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085CF-CEA1-4D19-8DD0-719A853327A7}"/>
              </a:ext>
            </a:extLst>
          </p:cNvPr>
          <p:cNvSpPr txBox="1"/>
          <p:nvPr/>
        </p:nvSpPr>
        <p:spPr>
          <a:xfrm>
            <a:off x="994090" y="4386744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request memory by function or operator, check the pointer whether it is NULL.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2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60820" y="3344545"/>
            <a:ext cx="2738120" cy="45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3870" y="2371725"/>
            <a:ext cx="3150870" cy="424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Debugging with </a:t>
            </a:r>
            <a:r>
              <a:rPr lang="en-US" altLang="zh-CN" b="1" dirty="0" err="1"/>
              <a:t>gdb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 is a common process in the software development process.</a:t>
            </a:r>
          </a:p>
          <a:p>
            <a:r>
              <a:rPr lang="en-US" altLang="zh-CN"/>
              <a:t>Let us assume we don’t know why the following code went wrong: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7685" y="2371725"/>
            <a:ext cx="3354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</a:p>
          <a:p>
            <a:r>
              <a:rPr lang="zh-CN" altLang="en-US"/>
              <a:t>using std::cout;</a:t>
            </a:r>
          </a:p>
          <a:p>
            <a:r>
              <a:rPr lang="zh-CN" altLang="en-US"/>
              <a:t>using std::endl;</a:t>
            </a:r>
          </a:p>
          <a:p>
            <a:endParaRPr lang="zh-CN" altLang="en-US"/>
          </a:p>
          <a:p>
            <a:r>
              <a:rPr lang="zh-CN" altLang="en-US"/>
              <a:t>int plus( int a, int b ) {</a:t>
            </a:r>
          </a:p>
          <a:p>
            <a:r>
              <a:rPr lang="en-US" altLang="zh-CN"/>
              <a:t>        </a:t>
            </a:r>
            <a:r>
              <a:rPr lang="zh-CN" altLang="en-US"/>
              <a:t>return a + b;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a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0820" y="3344545"/>
            <a:ext cx="287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 + b = -1825831516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79410" y="1971675"/>
            <a:ext cx="3334385" cy="430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One common way of debugging: inserting “cout” everywhere.</a:t>
            </a:r>
          </a:p>
          <a:p>
            <a:r>
              <a:rPr lang="en-US" altLang="zh-CN"/>
              <a:t>Simple to understand.</a:t>
            </a:r>
          </a:p>
          <a:p>
            <a:r>
              <a:rPr lang="en-US" altLang="zh-CN"/>
              <a:t>After you find the bug, you need to remove all</a:t>
            </a:r>
          </a:p>
          <a:p>
            <a:pPr marL="0" indent="0">
              <a:buNone/>
            </a:pPr>
            <a:r>
              <a:rPr lang="en-US" altLang="zh-CN"/>
              <a:t>   the “cout”, could take a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Using gdb could be a better choice.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15605" y="2025015"/>
            <a:ext cx="3424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int plus( int a, int b ) {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"&lt;&lt;a&lt;&lt;endl;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"&lt;&lt;b&lt;&lt;endl;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return a + b;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en-US" altLang="zh-CN"/>
              <a:t>        </a:t>
            </a:r>
            <a:r>
              <a:rPr lang="zh-CN" altLang="en-US"/>
              <a:t>int a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"&lt;&lt;a&lt;&lt;endl;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"&lt;&lt;b&lt;&lt;endl;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985" y="4229735"/>
            <a:ext cx="3844925" cy="557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step of using </a:t>
            </a:r>
            <a:r>
              <a:rPr lang="en-US" altLang="zh-CN" dirty="0" err="1"/>
              <a:t>gdb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Compile the program with </a:t>
            </a:r>
            <a:r>
              <a:rPr lang="en-US" altLang="zh-CN" b="1" dirty="0"/>
              <a:t>-g</a:t>
            </a:r>
            <a:r>
              <a:rPr lang="en-US" altLang="zh-CN" dirty="0"/>
              <a:t>, tell the compiler to include the symbol table. You can not debug the program without </a:t>
            </a:r>
            <a:r>
              <a:rPr lang="en-US" altLang="zh-CN" b="1" dirty="0"/>
              <a:t>-g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For example, run the following command to compile main.cpp: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g++ -g -o main main.cpp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850515"/>
            <a:ext cx="1501140" cy="486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4100" y="1835785"/>
            <a:ext cx="3134360" cy="497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Next, running the compiled program with gdb:</a:t>
            </a:r>
          </a:p>
          <a:p>
            <a:pPr marL="0" indent="0">
              <a:buNone/>
            </a:pPr>
            <a:r>
              <a:rPr lang="en-US" altLang="zh-CN"/>
              <a:t>   gdb </a:t>
            </a:r>
            <a:r>
              <a:rPr lang="en-US" altLang="zh-CN" i="1"/>
              <a:t>program_name</a:t>
            </a:r>
            <a:endParaRPr lang="en-US" altLang="zh-CN"/>
          </a:p>
          <a:p>
            <a:r>
              <a:rPr lang="en-US" altLang="zh-CN"/>
              <a:t>For example, if your executable name is “main”, then run:</a:t>
            </a:r>
          </a:p>
          <a:p>
            <a:pPr marL="0" indent="0">
              <a:buNone/>
            </a:pPr>
            <a:r>
              <a:rPr lang="en-US" altLang="zh-CN"/>
              <a:t>   gdb main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You see something like</a:t>
            </a:r>
          </a:p>
          <a:p>
            <a:pPr marL="0" indent="0">
              <a:buNone/>
            </a:pPr>
            <a:r>
              <a:rPr lang="en-US" altLang="zh-CN"/>
              <a:t>   this: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3775" y="3154045"/>
            <a:ext cx="7155180" cy="3406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64,&quot;width&quot;:112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1437</Words>
  <Application>Microsoft Office PowerPoint</Application>
  <PresentationFormat>宽屏</PresentationFormat>
  <Paragraphs>188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Bitmap Image</vt:lpstr>
      <vt:lpstr>C/C++ Program Design</vt:lpstr>
      <vt:lpstr>Pointers and Dynamic Memory</vt:lpstr>
      <vt:lpstr>PowerPoint 演示文稿</vt:lpstr>
      <vt:lpstr>PowerPoint 演示文稿</vt:lpstr>
      <vt:lpstr> Dynamic Memory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vscode</vt:lpstr>
      <vt:lpstr>Debugging with vscode</vt:lpstr>
      <vt:lpstr>Debugging with vscode</vt:lpstr>
      <vt:lpstr>Debugging with vscode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402</cp:revision>
  <dcterms:created xsi:type="dcterms:W3CDTF">2020-09-05T08:11:00Z</dcterms:created>
  <dcterms:modified xsi:type="dcterms:W3CDTF">2021-10-07T07:08:01Z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