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477" r:id="rId3"/>
    <p:sldId id="443" r:id="rId4"/>
    <p:sldId id="431" r:id="rId5"/>
    <p:sldId id="1076" r:id="rId6"/>
    <p:sldId id="1079" r:id="rId7"/>
    <p:sldId id="1080" r:id="rId8"/>
    <p:sldId id="1081" r:id="rId9"/>
    <p:sldId id="1082" r:id="rId10"/>
    <p:sldId id="439" r:id="rId11"/>
    <p:sldId id="1077" r:id="rId12"/>
    <p:sldId id="414" r:id="rId13"/>
    <p:sldId id="436" r:id="rId14"/>
    <p:sldId id="440" r:id="rId15"/>
    <p:sldId id="441" r:id="rId16"/>
    <p:sldId id="1083" r:id="rId17"/>
    <p:sldId id="1084" r:id="rId18"/>
    <p:sldId id="1078" r:id="rId19"/>
    <p:sldId id="442" r:id="rId20"/>
    <p:sldId id="1085" r:id="rId21"/>
    <p:sldId id="447" r:id="rId22"/>
    <p:sldId id="1065" r:id="rId23"/>
    <p:sldId id="107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91" d="100"/>
          <a:sy n="91" d="100"/>
        </p:scale>
        <p:origin x="9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2021/11/12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4</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6</a:t>
            </a:fld>
            <a:endParaRPr lang="en-US" altLang="zh-CN">
              <a:solidFill>
                <a:prstClr val="black"/>
              </a:solidFill>
            </a:endParaRPr>
          </a:p>
        </p:txBody>
      </p:sp>
    </p:spTree>
    <p:extLst>
      <p:ext uri="{BB962C8B-B14F-4D97-AF65-F5344CB8AC3E}">
        <p14:creationId xmlns:p14="http://schemas.microsoft.com/office/powerpoint/2010/main" val="360169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8</a:t>
            </a:fld>
            <a:endParaRPr lang="en-US" altLang="zh-CN">
              <a:solidFill>
                <a:prstClr val="black"/>
              </a:solidFill>
            </a:endParaRPr>
          </a:p>
        </p:txBody>
      </p:sp>
    </p:spTree>
    <p:extLst>
      <p:ext uri="{BB962C8B-B14F-4D97-AF65-F5344CB8AC3E}">
        <p14:creationId xmlns:p14="http://schemas.microsoft.com/office/powerpoint/2010/main" val="2785163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10</a:t>
            </a:fld>
            <a:endParaRPr lang="en-US" altLang="zh-CN">
              <a:solidFill>
                <a:prstClr val="black"/>
              </a:solidFill>
            </a:endParaRPr>
          </a:p>
        </p:txBody>
      </p:sp>
    </p:spTree>
    <p:extLst>
      <p:ext uri="{BB962C8B-B14F-4D97-AF65-F5344CB8AC3E}">
        <p14:creationId xmlns:p14="http://schemas.microsoft.com/office/powerpoint/2010/main" val="30217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11</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12</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13</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15</a:t>
            </a:fld>
            <a:endParaRPr lang="en-US" altLang="zh-C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18</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2021/11/12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10, operator overloading and friend function</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1504427" y="1193121"/>
            <a:ext cx="5327298" cy="55428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altLang="zh-CN" sz="2541" dirty="0">
                <a:solidFill>
                  <a:prstClr val="black"/>
                </a:solidFill>
              </a:rPr>
              <a:t>Case 1:    </a:t>
            </a:r>
            <a:r>
              <a:rPr lang="en-US" altLang="zh-CN" sz="2541" dirty="0" err="1">
                <a:solidFill>
                  <a:prstClr val="black"/>
                </a:solidFill>
              </a:rPr>
              <a:t>oneThird</a:t>
            </a:r>
            <a:r>
              <a:rPr lang="en-US" altLang="zh-CN" sz="2541" dirty="0">
                <a:solidFill>
                  <a:prstClr val="black"/>
                </a:solidFill>
              </a:rPr>
              <a:t> * </a:t>
            </a:r>
            <a:r>
              <a:rPr lang="en-US" altLang="zh-CN" sz="2541" b="1" dirty="0">
                <a:solidFill>
                  <a:prstClr val="black"/>
                </a:solidFill>
              </a:rPr>
              <a:t>2 </a:t>
            </a:r>
            <a:r>
              <a:rPr lang="en-US" altLang="zh-CN" sz="2541" dirty="0">
                <a:solidFill>
                  <a:prstClr val="black"/>
                </a:solidFill>
              </a:rPr>
              <a:t> </a:t>
            </a:r>
          </a:p>
          <a:p>
            <a:pPr marL="129032" lvl="1" indent="0">
              <a:spcBef>
                <a:spcPts val="1413"/>
              </a:spcBef>
              <a:buClr>
                <a:srgbClr val="2DA2BF"/>
              </a:buClr>
              <a:buSzPct val="68000"/>
              <a:buNone/>
            </a:pPr>
            <a:r>
              <a:rPr lang="en-US" altLang="zh-CN" sz="2541" dirty="0">
                <a:solidFill>
                  <a:prstClr val="black"/>
                </a:solidFill>
              </a:rPr>
              <a:t>Case 2:    </a:t>
            </a:r>
            <a:r>
              <a:rPr lang="en-US" altLang="zh-CN" sz="2541" b="1" dirty="0">
                <a:solidFill>
                  <a:prstClr val="black"/>
                </a:solidFill>
              </a:rPr>
              <a:t>2</a:t>
            </a:r>
            <a:r>
              <a:rPr lang="en-US" altLang="zh-CN" sz="2541" dirty="0">
                <a:solidFill>
                  <a:prstClr val="black"/>
                </a:solidFill>
              </a:rPr>
              <a:t> * </a:t>
            </a:r>
            <a:r>
              <a:rPr lang="en-US" altLang="zh-CN" sz="2541" dirty="0" err="1">
                <a:solidFill>
                  <a:prstClr val="black"/>
                </a:solidFill>
              </a:rPr>
              <a:t>oneThird</a:t>
            </a:r>
            <a:endParaRPr lang="en-US" sz="2541" dirty="0">
              <a:solidFill>
                <a:prstClr val="black"/>
              </a:solidFill>
            </a:endParaRPr>
          </a:p>
        </p:txBody>
      </p:sp>
      <p:sp>
        <p:nvSpPr>
          <p:cNvPr id="8" name="Content Placeholder 2"/>
          <p:cNvSpPr txBox="1">
            <a:spLocks/>
          </p:cNvSpPr>
          <p:nvPr/>
        </p:nvSpPr>
        <p:spPr bwMode="auto">
          <a:xfrm>
            <a:off x="593649" y="2631338"/>
            <a:ext cx="11281594" cy="1011743"/>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dirty="0">
                <a:solidFill>
                  <a:prstClr val="black"/>
                </a:solidFill>
              </a:rPr>
              <a:t>For the second case, r</a:t>
            </a:r>
            <a:r>
              <a:rPr lang="en-US" altLang="zh-CN" sz="2541" dirty="0">
                <a:solidFill>
                  <a:prstClr val="black"/>
                </a:solidFill>
              </a:rPr>
              <a:t>emember, </a:t>
            </a:r>
            <a:r>
              <a:rPr lang="en-US" altLang="zh-CN" sz="2541" b="1" dirty="0">
                <a:solidFill>
                  <a:prstClr val="black"/>
                </a:solidFill>
              </a:rPr>
              <a:t>the left operand is the invoking object</a:t>
            </a:r>
            <a:r>
              <a:rPr lang="en-US" altLang="zh-CN" sz="2541" dirty="0">
                <a:solidFill>
                  <a:prstClr val="black"/>
                </a:solidFill>
              </a:rPr>
              <a:t>, but number </a:t>
            </a:r>
            <a:r>
              <a:rPr lang="en-US" altLang="zh-CN" sz="2541" b="1" dirty="0">
                <a:solidFill>
                  <a:prstClr val="black"/>
                </a:solidFill>
              </a:rPr>
              <a:t>2</a:t>
            </a:r>
            <a:r>
              <a:rPr lang="en-US" altLang="zh-CN" sz="2541" dirty="0">
                <a:solidFill>
                  <a:prstClr val="black"/>
                </a:solidFill>
              </a:rPr>
              <a:t> is not an object. So the compiler cannot replace the expression with a member function call.</a:t>
            </a: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sp>
        <p:nvSpPr>
          <p:cNvPr id="9" name="Content Placeholder 2"/>
          <p:cNvSpPr txBox="1">
            <a:spLocks/>
          </p:cNvSpPr>
          <p:nvPr/>
        </p:nvSpPr>
        <p:spPr bwMode="auto">
          <a:xfrm>
            <a:off x="593649" y="4285274"/>
            <a:ext cx="11281594" cy="1011743"/>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dirty="0">
                <a:solidFill>
                  <a:prstClr val="black"/>
                </a:solidFill>
              </a:rPr>
              <a:t> </a:t>
            </a:r>
            <a:r>
              <a:rPr lang="en-US" altLang="zh-CN" sz="2541" dirty="0">
                <a:solidFill>
                  <a:prstClr val="black"/>
                </a:solidFill>
              </a:rPr>
              <a:t>We can use </a:t>
            </a:r>
            <a:r>
              <a:rPr lang="en-US" altLang="zh-CN" sz="2541" b="1" dirty="0">
                <a:solidFill>
                  <a:prstClr val="black"/>
                </a:solidFill>
              </a:rPr>
              <a:t>friend function </a:t>
            </a:r>
            <a:r>
              <a:rPr lang="en-US" altLang="zh-CN" sz="2541" dirty="0">
                <a:solidFill>
                  <a:prstClr val="black"/>
                </a:solidFill>
              </a:rPr>
              <a:t>to solve this problem.</a:t>
            </a: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spTree>
    <p:extLst>
      <p:ext uri="{BB962C8B-B14F-4D97-AF65-F5344CB8AC3E}">
        <p14:creationId xmlns:p14="http://schemas.microsoft.com/office/powerpoint/2010/main" val="283841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3915" y="299363"/>
            <a:ext cx="5578886" cy="1010983"/>
          </a:xfrm>
        </p:spPr>
        <p:txBody>
          <a:bodyPr>
            <a:noAutofit/>
          </a:bodyPr>
          <a:lstStyle/>
          <a:p>
            <a:r>
              <a:rPr lang="en-US" altLang="zh-CN" sz="4000" dirty="0"/>
              <a:t>Friend function</a:t>
            </a:r>
          </a:p>
        </p:txBody>
      </p:sp>
      <p:sp>
        <p:nvSpPr>
          <p:cNvPr id="2" name="TextBox 1"/>
          <p:cNvSpPr txBox="1"/>
          <p:nvPr/>
        </p:nvSpPr>
        <p:spPr>
          <a:xfrm>
            <a:off x="664522" y="1609710"/>
            <a:ext cx="11157285" cy="874342"/>
          </a:xfrm>
          <a:prstGeom prst="rect">
            <a:avLst/>
          </a:prstGeom>
          <a:noFill/>
        </p:spPr>
        <p:txBody>
          <a:bodyPr wrap="square" rtlCol="0">
            <a:spAutoFit/>
          </a:bodyPr>
          <a:lstStyle/>
          <a:p>
            <a:r>
              <a:rPr lang="en-US" altLang="zh-CN" sz="2541" dirty="0"/>
              <a:t>If a function is defined as a </a:t>
            </a:r>
            <a:r>
              <a:rPr lang="en-US" altLang="zh-CN" sz="2541" b="1" dirty="0"/>
              <a:t>friend function </a:t>
            </a:r>
            <a:r>
              <a:rPr lang="en-US" altLang="zh-CN" sz="2541" dirty="0"/>
              <a:t>of a class, that function can access all the </a:t>
            </a:r>
            <a:r>
              <a:rPr lang="en-US" altLang="zh-CN" sz="2541" b="1" dirty="0"/>
              <a:t>private</a:t>
            </a:r>
            <a:r>
              <a:rPr lang="en-US" altLang="zh-CN" sz="2541" dirty="0"/>
              <a:t> and </a:t>
            </a:r>
            <a:r>
              <a:rPr lang="en-US" altLang="zh-CN" sz="2541" b="1" dirty="0"/>
              <a:t>protected</a:t>
            </a:r>
            <a:r>
              <a:rPr lang="en-US" altLang="zh-CN" sz="2541" dirty="0"/>
              <a:t> data.</a:t>
            </a:r>
            <a:endParaRPr lang="zh-CN" altLang="en-US" sz="2541" dirty="0"/>
          </a:p>
        </p:txBody>
      </p:sp>
      <p:sp>
        <p:nvSpPr>
          <p:cNvPr id="5" name="TextBox 4"/>
          <p:cNvSpPr txBox="1"/>
          <p:nvPr/>
        </p:nvSpPr>
        <p:spPr>
          <a:xfrm>
            <a:off x="618998" y="3082779"/>
            <a:ext cx="11157285" cy="483337"/>
          </a:xfrm>
          <a:prstGeom prst="rect">
            <a:avLst/>
          </a:prstGeom>
          <a:noFill/>
        </p:spPr>
        <p:txBody>
          <a:bodyPr wrap="none" rtlCol="0">
            <a:spAutoFit/>
          </a:bodyPr>
          <a:lstStyle/>
          <a:p>
            <a:r>
              <a:rPr lang="en-US" altLang="zh-CN" sz="2541" dirty="0"/>
              <a:t>By using the keyword </a:t>
            </a:r>
            <a:r>
              <a:rPr lang="en-US" altLang="zh-CN" sz="2541" b="1" dirty="0">
                <a:solidFill>
                  <a:srgbClr val="00B0F0"/>
                </a:solidFill>
              </a:rPr>
              <a:t>friend</a:t>
            </a:r>
            <a:r>
              <a:rPr lang="en-US" altLang="zh-CN" sz="2541" dirty="0"/>
              <a:t> compiler knows the given function is a friend function.</a:t>
            </a:r>
            <a:endParaRPr lang="zh-CN" altLang="en-US" sz="2541" dirty="0"/>
          </a:p>
        </p:txBody>
      </p:sp>
    </p:spTree>
    <p:extLst>
      <p:ext uri="{BB962C8B-B14F-4D97-AF65-F5344CB8AC3E}">
        <p14:creationId xmlns:p14="http://schemas.microsoft.com/office/powerpoint/2010/main" val="25516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6685" y="226761"/>
            <a:ext cx="4623319" cy="653518"/>
          </a:xfrm>
        </p:spPr>
        <p:txBody>
          <a:bodyPr>
            <a:noAutofit/>
          </a:bodyPr>
          <a:lstStyle/>
          <a:p>
            <a:pPr marL="129032" lvl="1" indent="0">
              <a:spcBef>
                <a:spcPts val="1413"/>
              </a:spcBef>
              <a:buSzPct val="68000"/>
              <a:buNone/>
            </a:pPr>
            <a:r>
              <a:rPr lang="en-US" dirty="0"/>
              <a:t> Friend Function in C++</a:t>
            </a:r>
            <a:endParaRPr lang="zh-CN" altLang="zh-CN" dirty="0"/>
          </a:p>
          <a:p>
            <a:pPr marL="129032" lvl="1" indent="0">
              <a:spcBef>
                <a:spcPts val="1413"/>
              </a:spcBef>
              <a:buSzPct val="68000"/>
              <a:buNone/>
            </a:pPr>
            <a:endParaRPr lang="en-US" dirty="0"/>
          </a:p>
          <a:p>
            <a:pPr marL="129032" lvl="1" indent="0">
              <a:spcBef>
                <a:spcPts val="1413"/>
              </a:spcBef>
              <a:buSzPct val="68000"/>
              <a:buNone/>
            </a:pPr>
            <a:r>
              <a:rPr lang="en-US"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756" y="1141687"/>
            <a:ext cx="6154490" cy="3921108"/>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739642" y="2187315"/>
            <a:ext cx="5965499" cy="977705"/>
            <a:chOff x="1243283" y="2410098"/>
            <a:chExt cx="6573097" cy="1077287"/>
          </a:xfrm>
        </p:grpSpPr>
        <p:sp>
          <p:nvSpPr>
            <p:cNvPr id="2" name="椭圆 1"/>
            <p:cNvSpPr/>
            <p:nvPr/>
          </p:nvSpPr>
          <p:spPr>
            <a:xfrm>
              <a:off x="1243283" y="2410098"/>
              <a:ext cx="936104" cy="432048"/>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6" name="直接箭头连接符 5"/>
            <p:cNvCxnSpPr>
              <a:endCxn id="2" idx="5"/>
            </p:cNvCxnSpPr>
            <p:nvPr/>
          </p:nvCxnSpPr>
          <p:spPr>
            <a:xfrm flipH="1" flipV="1">
              <a:off x="2042298" y="2778874"/>
              <a:ext cx="387619" cy="2792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5900" y="2770138"/>
              <a:ext cx="5530480" cy="717247"/>
            </a:xfrm>
            <a:prstGeom prst="rect">
              <a:avLst/>
            </a:prstGeom>
            <a:noFill/>
          </p:spPr>
          <p:txBody>
            <a:bodyPr wrap="none" rtlCol="0">
              <a:spAutoFit/>
            </a:bodyPr>
            <a:lstStyle/>
            <a:p>
              <a:r>
                <a:rPr lang="en-US" altLang="zh-CN" sz="1815" dirty="0"/>
                <a:t>The friend function is preceded by keyword </a:t>
              </a:r>
              <a:r>
                <a:rPr lang="en-US" altLang="zh-CN" sz="1815" b="1" dirty="0">
                  <a:solidFill>
                    <a:srgbClr val="FF0000"/>
                  </a:solidFill>
                </a:rPr>
                <a:t>friend,</a:t>
              </a:r>
              <a:r>
                <a:rPr lang="en-US" altLang="zh-CN" sz="1815" b="1" dirty="0">
                  <a:solidFill>
                    <a:srgbClr val="00B0F0"/>
                  </a:solidFill>
                </a:rPr>
                <a:t> </a:t>
              </a:r>
            </a:p>
            <a:p>
              <a:r>
                <a:rPr lang="en-US" altLang="zh-CN" sz="1815" dirty="0"/>
                <a:t>and is declared in the class</a:t>
              </a:r>
              <a:endParaRPr lang="zh-CN" altLang="en-US" sz="1815" dirty="0"/>
            </a:p>
          </p:txBody>
        </p:sp>
      </p:grpSp>
      <p:grpSp>
        <p:nvGrpSpPr>
          <p:cNvPr id="12" name="组合 11"/>
          <p:cNvGrpSpPr/>
          <p:nvPr/>
        </p:nvGrpSpPr>
        <p:grpSpPr>
          <a:xfrm>
            <a:off x="1189526" y="4660682"/>
            <a:ext cx="10013484" cy="1905204"/>
            <a:chOff x="1200169" y="5135382"/>
            <a:chExt cx="11033376" cy="2099252"/>
          </a:xfrm>
        </p:grpSpPr>
        <p:sp>
          <p:nvSpPr>
            <p:cNvPr id="4" name="Content Placeholder 2"/>
            <p:cNvSpPr txBox="1">
              <a:spLocks/>
            </p:cNvSpPr>
            <p:nvPr/>
          </p:nvSpPr>
          <p:spPr bwMode="auto">
            <a:xfrm>
              <a:off x="1200169" y="5794474"/>
              <a:ext cx="11033376" cy="1440160"/>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SzPct val="68000"/>
                <a:buNone/>
              </a:pPr>
              <a:r>
                <a:rPr lang="en-US" sz="2541" dirty="0"/>
                <a:t>The function can be defined anywhere in the program like a normal C++ function. </a:t>
              </a:r>
              <a:r>
                <a:rPr lang="en-US" sz="2541" b="1" dirty="0"/>
                <a:t>The function definition does not use either the keyword friend or scope resolution operator.</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cxnSp>
          <p:nvCxnSpPr>
            <p:cNvPr id="11" name="直接箭头连接符 10"/>
            <p:cNvCxnSpPr/>
            <p:nvPr/>
          </p:nvCxnSpPr>
          <p:spPr>
            <a:xfrm flipH="1" flipV="1">
              <a:off x="2025929" y="5135382"/>
              <a:ext cx="720079" cy="6393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494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5672" y="458469"/>
            <a:ext cx="10553544" cy="865863"/>
          </a:xfrm>
        </p:spPr>
        <p:txBody>
          <a:bodyPr>
            <a:noAutofit/>
          </a:bodyPr>
          <a:lstStyle/>
          <a:p>
            <a:pPr marL="129032" lvl="1" indent="0">
              <a:spcBef>
                <a:spcPts val="1413"/>
              </a:spcBef>
              <a:buSzPct val="68000"/>
              <a:buNone/>
            </a:pPr>
            <a:r>
              <a:rPr lang="en-US" dirty="0"/>
              <a:t> </a:t>
            </a:r>
            <a:r>
              <a:rPr lang="en-US" altLang="zh-CN" b="1" dirty="0">
                <a:solidFill>
                  <a:srgbClr val="FF0000"/>
                </a:solidFill>
              </a:rPr>
              <a:t>The first step </a:t>
            </a:r>
            <a:r>
              <a:rPr lang="en-US" altLang="zh-CN" dirty="0"/>
              <a:t>toward creating a friend function is to place a prototype in the class declaration and prefix the declaration with the keyword </a:t>
            </a:r>
            <a:r>
              <a:rPr lang="en-US" altLang="zh-CN" b="1" dirty="0">
                <a:solidFill>
                  <a:srgbClr val="00B0F0"/>
                </a:solidFill>
              </a:rPr>
              <a:t>friend</a:t>
            </a:r>
            <a:r>
              <a:rPr lang="en-US" altLang="zh-CN" dirty="0"/>
              <a:t>: </a:t>
            </a:r>
            <a:endParaRPr lang="en-US" dirty="0"/>
          </a:p>
          <a:p>
            <a:pPr marL="129032" lvl="1" indent="0">
              <a:spcBef>
                <a:spcPts val="1413"/>
              </a:spcBef>
              <a:buSzPct val="68000"/>
              <a:buNone/>
            </a:pPr>
            <a:r>
              <a:rPr lang="en-US" dirty="0"/>
              <a:t>  </a:t>
            </a:r>
          </a:p>
        </p:txBody>
      </p:sp>
      <p:sp>
        <p:nvSpPr>
          <p:cNvPr id="7" name="Content Placeholder 2"/>
          <p:cNvSpPr txBox="1">
            <a:spLocks/>
          </p:cNvSpPr>
          <p:nvPr/>
        </p:nvSpPr>
        <p:spPr bwMode="auto">
          <a:xfrm>
            <a:off x="1414938" y="1633036"/>
            <a:ext cx="9190336" cy="505871"/>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b="1" dirty="0">
                <a:solidFill>
                  <a:prstClr val="black"/>
                </a:solidFill>
              </a:rPr>
              <a:t> </a:t>
            </a:r>
            <a:r>
              <a:rPr lang="en-US" altLang="zh-CN" sz="2541" b="1" dirty="0">
                <a:solidFill>
                  <a:srgbClr val="00B0F0"/>
                </a:solidFill>
              </a:rPr>
              <a:t>friend</a:t>
            </a:r>
            <a:r>
              <a:rPr lang="en-US" altLang="zh-CN" sz="2541" b="1" dirty="0">
                <a:solidFill>
                  <a:prstClr val="black"/>
                </a:solidFill>
              </a:rPr>
              <a:t> Rational </a:t>
            </a:r>
            <a:r>
              <a:rPr lang="en-US" altLang="zh-CN" sz="2541" b="1" dirty="0">
                <a:solidFill>
                  <a:srgbClr val="00B0F0"/>
                </a:solidFill>
              </a:rPr>
              <a:t>operator *</a:t>
            </a:r>
            <a:r>
              <a:rPr lang="en-US" altLang="zh-CN" sz="2541" b="1" dirty="0">
                <a:solidFill>
                  <a:prstClr val="black"/>
                </a:solidFill>
              </a:rPr>
              <a:t>(int m, const Rational&amp; other);</a:t>
            </a:r>
            <a:endParaRPr lang="en-US" sz="2541" b="1" dirty="0">
              <a:solidFill>
                <a:prstClr val="black"/>
              </a:solidFill>
            </a:endParaRPr>
          </a:p>
        </p:txBody>
      </p:sp>
      <p:sp>
        <p:nvSpPr>
          <p:cNvPr id="8" name="Content Placeholder 2"/>
          <p:cNvSpPr txBox="1">
            <a:spLocks/>
          </p:cNvSpPr>
          <p:nvPr/>
        </p:nvSpPr>
        <p:spPr bwMode="auto">
          <a:xfrm>
            <a:off x="507622" y="2613313"/>
            <a:ext cx="11281594" cy="1011743"/>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dirty="0">
                <a:solidFill>
                  <a:prstClr val="black"/>
                </a:solidFill>
              </a:rPr>
              <a:t>This prototype has two implications:</a:t>
            </a:r>
          </a:p>
          <a:p>
            <a:pPr marL="543986" lvl="1" indent="-414955">
              <a:spcBef>
                <a:spcPts val="1413"/>
              </a:spcBef>
              <a:buClr>
                <a:srgbClr val="2DA2BF"/>
              </a:buClr>
              <a:buSzPct val="68000"/>
            </a:pPr>
            <a:r>
              <a:rPr lang="en-US" sz="2541" dirty="0">
                <a:solidFill>
                  <a:prstClr val="black"/>
                </a:solidFill>
              </a:rPr>
              <a:t>Although the </a:t>
            </a:r>
            <a:r>
              <a:rPr lang="en-US" sz="2541" b="1" dirty="0">
                <a:solidFill>
                  <a:prstClr val="black"/>
                </a:solidFill>
              </a:rPr>
              <a:t>operator *() function </a:t>
            </a:r>
            <a:r>
              <a:rPr lang="en-US" sz="2541" dirty="0">
                <a:solidFill>
                  <a:prstClr val="black"/>
                </a:solidFill>
              </a:rPr>
              <a:t>is declared in the class declaration, it is not a member function. So it isn’t invoked by using the membership operator.</a:t>
            </a:r>
          </a:p>
          <a:p>
            <a:pPr marL="543986" lvl="1" indent="-414955">
              <a:spcBef>
                <a:spcPts val="1413"/>
              </a:spcBef>
              <a:buClr>
                <a:srgbClr val="2DA2BF"/>
              </a:buClr>
              <a:buSzPct val="68000"/>
            </a:pPr>
            <a:r>
              <a:rPr lang="en-US" sz="2541" dirty="0">
                <a:solidFill>
                  <a:prstClr val="black"/>
                </a:solidFill>
              </a:rPr>
              <a:t>Although the </a:t>
            </a:r>
            <a:r>
              <a:rPr lang="en-US" sz="2541" b="1" dirty="0">
                <a:solidFill>
                  <a:prstClr val="black"/>
                </a:solidFill>
              </a:rPr>
              <a:t>operator *() function </a:t>
            </a:r>
            <a:r>
              <a:rPr lang="en-US" sz="2541" dirty="0">
                <a:solidFill>
                  <a:prstClr val="black"/>
                </a:solidFill>
              </a:rPr>
              <a:t>is not a member function, it has the same access rights as a member function.</a:t>
            </a:r>
          </a:p>
          <a:p>
            <a:pPr marL="129032" lvl="1" indent="0">
              <a:spcBef>
                <a:spcPts val="1413"/>
              </a:spcBef>
              <a:buClr>
                <a:srgbClr val="2DA2BF"/>
              </a:buClr>
              <a:buSzPct val="68000"/>
              <a:buNone/>
            </a:pPr>
            <a:r>
              <a:rPr lang="en-US" sz="2541" dirty="0">
                <a:solidFill>
                  <a:prstClr val="black"/>
                </a:solidFill>
              </a:rPr>
              <a:t>  </a:t>
            </a:r>
          </a:p>
        </p:txBody>
      </p:sp>
    </p:spTree>
    <p:extLst>
      <p:ext uri="{BB962C8B-B14F-4D97-AF65-F5344CB8AC3E}">
        <p14:creationId xmlns:p14="http://schemas.microsoft.com/office/powerpoint/2010/main" val="27774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F7F45B79-6241-4694-93D2-570D304BB62C}"/>
              </a:ext>
            </a:extLst>
          </p:cNvPr>
          <p:cNvGrpSpPr/>
          <p:nvPr/>
        </p:nvGrpSpPr>
        <p:grpSpPr>
          <a:xfrm>
            <a:off x="1932261" y="557212"/>
            <a:ext cx="5657850" cy="5743575"/>
            <a:chOff x="1932261" y="557212"/>
            <a:chExt cx="5657850" cy="5743575"/>
          </a:xfrm>
        </p:grpSpPr>
        <p:pic>
          <p:nvPicPr>
            <p:cNvPr id="6" name="图片 5">
              <a:extLst>
                <a:ext uri="{FF2B5EF4-FFF2-40B4-BE49-F238E27FC236}">
                  <a16:creationId xmlns:a16="http://schemas.microsoft.com/office/drawing/2014/main" id="{2334D482-B654-4D16-B05A-E44041D246C4}"/>
                </a:ext>
              </a:extLst>
            </p:cNvPr>
            <p:cNvPicPr>
              <a:picLocks noChangeAspect="1"/>
            </p:cNvPicPr>
            <p:nvPr/>
          </p:nvPicPr>
          <p:blipFill>
            <a:blip r:embed="rId2"/>
            <a:stretch>
              <a:fillRect/>
            </a:stretch>
          </p:blipFill>
          <p:spPr>
            <a:xfrm>
              <a:off x="1932261" y="557212"/>
              <a:ext cx="5657850" cy="5743575"/>
            </a:xfrm>
            <a:prstGeom prst="rect">
              <a:avLst/>
            </a:prstGeom>
          </p:spPr>
        </p:pic>
        <p:pic>
          <p:nvPicPr>
            <p:cNvPr id="8" name="图片 7">
              <a:extLst>
                <a:ext uri="{FF2B5EF4-FFF2-40B4-BE49-F238E27FC236}">
                  <a16:creationId xmlns:a16="http://schemas.microsoft.com/office/drawing/2014/main" id="{37894291-A216-40C2-A288-353D08CC9F80}"/>
                </a:ext>
              </a:extLst>
            </p:cNvPr>
            <p:cNvPicPr>
              <a:picLocks noChangeAspect="1"/>
            </p:cNvPicPr>
            <p:nvPr/>
          </p:nvPicPr>
          <p:blipFill>
            <a:blip r:embed="rId3"/>
            <a:stretch>
              <a:fillRect/>
            </a:stretch>
          </p:blipFill>
          <p:spPr>
            <a:xfrm>
              <a:off x="2247830" y="3985884"/>
              <a:ext cx="4686300" cy="504825"/>
            </a:xfrm>
            <a:prstGeom prst="rect">
              <a:avLst/>
            </a:prstGeom>
          </p:spPr>
        </p:pic>
      </p:grpSp>
      <p:grpSp>
        <p:nvGrpSpPr>
          <p:cNvPr id="2" name="组合 1"/>
          <p:cNvGrpSpPr/>
          <p:nvPr/>
        </p:nvGrpSpPr>
        <p:grpSpPr>
          <a:xfrm>
            <a:off x="2247830" y="5415212"/>
            <a:ext cx="8429451" cy="1074350"/>
            <a:chOff x="1565821" y="5260329"/>
            <a:chExt cx="9288006" cy="1183774"/>
          </a:xfrm>
        </p:grpSpPr>
        <p:sp>
          <p:nvSpPr>
            <p:cNvPr id="3" name="矩形 2"/>
            <p:cNvSpPr/>
            <p:nvPr/>
          </p:nvSpPr>
          <p:spPr>
            <a:xfrm>
              <a:off x="1565821" y="5260329"/>
              <a:ext cx="5780365"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sp>
          <p:nvSpPr>
            <p:cNvPr id="4" name="圆角矩形标注 3"/>
            <p:cNvSpPr/>
            <p:nvPr/>
          </p:nvSpPr>
          <p:spPr>
            <a:xfrm>
              <a:off x="4775723" y="6084063"/>
              <a:ext cx="6078104" cy="360040"/>
            </a:xfrm>
            <a:prstGeom prst="wedgeRoundRectCallout">
              <a:avLst>
                <a:gd name="adj1" fmla="val -58257"/>
                <a:gd name="adj2" fmla="val -2041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friend function declaration in Rational class definition</a:t>
              </a:r>
              <a:endParaRPr lang="zh-CN" altLang="en-US" b="1" dirty="0">
                <a:solidFill>
                  <a:srgbClr val="FFFF00"/>
                </a:solidFill>
              </a:endParaRPr>
            </a:p>
          </p:txBody>
        </p:sp>
      </p:grpSp>
    </p:spTree>
    <p:extLst>
      <p:ext uri="{BB962C8B-B14F-4D97-AF65-F5344CB8AC3E}">
        <p14:creationId xmlns:p14="http://schemas.microsoft.com/office/powerpoint/2010/main" val="75518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5F8DCB61-4FE6-4E1F-A8C8-EC4CD3E0A47E}"/>
              </a:ext>
            </a:extLst>
          </p:cNvPr>
          <p:cNvPicPr>
            <a:picLocks noChangeAspect="1"/>
          </p:cNvPicPr>
          <p:nvPr/>
        </p:nvPicPr>
        <p:blipFill>
          <a:blip r:embed="rId3"/>
          <a:stretch>
            <a:fillRect/>
          </a:stretch>
        </p:blipFill>
        <p:spPr>
          <a:xfrm>
            <a:off x="810290" y="2139533"/>
            <a:ext cx="5295900" cy="962025"/>
          </a:xfrm>
          <a:prstGeom prst="rect">
            <a:avLst/>
          </a:prstGeom>
        </p:spPr>
      </p:pic>
      <p:pic>
        <p:nvPicPr>
          <p:cNvPr id="14" name="图片 13">
            <a:extLst>
              <a:ext uri="{FF2B5EF4-FFF2-40B4-BE49-F238E27FC236}">
                <a16:creationId xmlns:a16="http://schemas.microsoft.com/office/drawing/2014/main" id="{2B495845-A6BB-45CE-80A1-EEA9125BCF30}"/>
              </a:ext>
            </a:extLst>
          </p:cNvPr>
          <p:cNvPicPr>
            <a:picLocks noChangeAspect="1"/>
          </p:cNvPicPr>
          <p:nvPr/>
        </p:nvPicPr>
        <p:blipFill>
          <a:blip r:embed="rId4"/>
          <a:stretch>
            <a:fillRect/>
          </a:stretch>
        </p:blipFill>
        <p:spPr>
          <a:xfrm>
            <a:off x="7541441" y="2687822"/>
            <a:ext cx="2990850" cy="304800"/>
          </a:xfrm>
          <a:prstGeom prst="rect">
            <a:avLst/>
          </a:prstGeom>
        </p:spPr>
      </p:pic>
      <p:sp>
        <p:nvSpPr>
          <p:cNvPr id="3" name="Content Placeholder 2"/>
          <p:cNvSpPr>
            <a:spLocks noGrp="1"/>
          </p:cNvSpPr>
          <p:nvPr>
            <p:ph idx="1"/>
          </p:nvPr>
        </p:nvSpPr>
        <p:spPr>
          <a:xfrm>
            <a:off x="1339495" y="292114"/>
            <a:ext cx="10035824" cy="1372388"/>
          </a:xfrm>
        </p:spPr>
        <p:txBody>
          <a:bodyPr>
            <a:noAutofit/>
          </a:bodyPr>
          <a:lstStyle/>
          <a:p>
            <a:pPr marL="129032" lvl="1" indent="0">
              <a:lnSpc>
                <a:spcPct val="120000"/>
              </a:lnSpc>
              <a:spcBef>
                <a:spcPts val="0"/>
              </a:spcBef>
              <a:buSzPct val="68000"/>
              <a:buNone/>
            </a:pPr>
            <a:r>
              <a:rPr lang="en-US" dirty="0"/>
              <a:t> </a:t>
            </a:r>
            <a:r>
              <a:rPr lang="en-US" altLang="zh-CN" b="1" dirty="0">
                <a:solidFill>
                  <a:srgbClr val="FF0000"/>
                </a:solidFill>
              </a:rPr>
              <a:t>The second step </a:t>
            </a:r>
            <a:r>
              <a:rPr lang="en-US" altLang="zh-CN" dirty="0"/>
              <a:t> is to write the function definition. Because it is not a member function, you don’t use the </a:t>
            </a:r>
            <a:r>
              <a:rPr lang="en-US" altLang="zh-CN" b="1" dirty="0">
                <a:solidFill>
                  <a:srgbClr val="00B0F0"/>
                </a:solidFill>
              </a:rPr>
              <a:t>Rational:: </a:t>
            </a:r>
            <a:r>
              <a:rPr lang="en-US" altLang="zh-CN" dirty="0"/>
              <a:t>qualifier. Also you don’t use the </a:t>
            </a:r>
            <a:r>
              <a:rPr lang="en-US" altLang="zh-CN" b="1" dirty="0">
                <a:solidFill>
                  <a:srgbClr val="00B0F0"/>
                </a:solidFill>
              </a:rPr>
              <a:t>friend</a:t>
            </a:r>
            <a:r>
              <a:rPr lang="en-US" altLang="zh-CN" dirty="0"/>
              <a:t> keyword in the definition.</a:t>
            </a:r>
            <a:endParaRPr lang="en-US" dirty="0"/>
          </a:p>
          <a:p>
            <a:pPr marL="129032" lvl="1" indent="0">
              <a:lnSpc>
                <a:spcPct val="120000"/>
              </a:lnSpc>
              <a:spcBef>
                <a:spcPts val="0"/>
              </a:spcBef>
              <a:buSzPct val="68000"/>
              <a:buNone/>
            </a:pPr>
            <a:r>
              <a:rPr lang="en-US" dirty="0"/>
              <a:t>  </a:t>
            </a:r>
          </a:p>
        </p:txBody>
      </p:sp>
      <p:sp>
        <p:nvSpPr>
          <p:cNvPr id="9" name="圆角矩形标注 8"/>
          <p:cNvSpPr/>
          <p:nvPr/>
        </p:nvSpPr>
        <p:spPr>
          <a:xfrm>
            <a:off x="4027377" y="3025695"/>
            <a:ext cx="2601695" cy="519267"/>
          </a:xfrm>
          <a:prstGeom prst="wedgeRoundRectCallout">
            <a:avLst>
              <a:gd name="adj1" fmla="val -53628"/>
              <a:gd name="adj2" fmla="val -938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friend function definition</a:t>
            </a:r>
            <a:endParaRPr lang="zh-CN" altLang="en-US" b="1" dirty="0">
              <a:solidFill>
                <a:srgbClr val="FFFF00"/>
              </a:solidFill>
            </a:endParaRPr>
          </a:p>
        </p:txBody>
      </p:sp>
      <p:grpSp>
        <p:nvGrpSpPr>
          <p:cNvPr id="8" name="组合 7"/>
          <p:cNvGrpSpPr/>
          <p:nvPr/>
        </p:nvGrpSpPr>
        <p:grpSpPr>
          <a:xfrm>
            <a:off x="6096000" y="2582934"/>
            <a:ext cx="4436291" cy="391897"/>
            <a:chOff x="1832563" y="3497443"/>
            <a:chExt cx="4888135" cy="431813"/>
          </a:xfrm>
        </p:grpSpPr>
        <p:sp>
          <p:nvSpPr>
            <p:cNvPr id="10" name="矩形 9"/>
            <p:cNvSpPr/>
            <p:nvPr/>
          </p:nvSpPr>
          <p:spPr>
            <a:xfrm>
              <a:off x="3425226" y="3689208"/>
              <a:ext cx="3295472" cy="2400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4" name="曲线连接符 3"/>
            <p:cNvCxnSpPr>
              <a:cxnSpLocks/>
              <a:stCxn id="10" idx="1"/>
            </p:cNvCxnSpPr>
            <p:nvPr/>
          </p:nvCxnSpPr>
          <p:spPr>
            <a:xfrm rot="10800000">
              <a:off x="1832563" y="3497443"/>
              <a:ext cx="1592663" cy="311789"/>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4" name="Content Placeholder 2">
            <a:extLst>
              <a:ext uri="{FF2B5EF4-FFF2-40B4-BE49-F238E27FC236}">
                <a16:creationId xmlns:a16="http://schemas.microsoft.com/office/drawing/2014/main" id="{D785FA4C-BBA6-4416-99DA-200BE1AFFCDD}"/>
              </a:ext>
            </a:extLst>
          </p:cNvPr>
          <p:cNvSpPr txBox="1">
            <a:spLocks/>
          </p:cNvSpPr>
          <p:nvPr/>
        </p:nvSpPr>
        <p:spPr>
          <a:xfrm>
            <a:off x="831309" y="3654415"/>
            <a:ext cx="5024305" cy="2769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032" lvl="1" indent="0">
              <a:lnSpc>
                <a:spcPct val="100000"/>
              </a:lnSpc>
              <a:spcBef>
                <a:spcPts val="0"/>
              </a:spcBef>
              <a:buSzPct val="68000"/>
              <a:buFont typeface="Wingdings" panose="05000000000000000000" pitchFamily="2" charset="2"/>
              <a:buNone/>
            </a:pPr>
            <a:r>
              <a:rPr lang="en-US" altLang="zh-CN" dirty="0"/>
              <a:t>You</a:t>
            </a:r>
            <a:r>
              <a:rPr lang="zh-CN" altLang="en-US" dirty="0"/>
              <a:t> </a:t>
            </a:r>
            <a:r>
              <a:rPr lang="en-US" altLang="zh-CN" dirty="0"/>
              <a:t>can also define a non-member operator overloading function to deal with the second case. However, this function can not access the private member of the class, the public member functions must be used to get data members.</a:t>
            </a:r>
            <a:endParaRPr lang="en-US" dirty="0"/>
          </a:p>
        </p:txBody>
      </p:sp>
      <p:pic>
        <p:nvPicPr>
          <p:cNvPr id="25" name="图片 24">
            <a:extLst>
              <a:ext uri="{FF2B5EF4-FFF2-40B4-BE49-F238E27FC236}">
                <a16:creationId xmlns:a16="http://schemas.microsoft.com/office/drawing/2014/main" id="{E9ACC1A6-70C5-46C8-98BE-D9814177843E}"/>
              </a:ext>
            </a:extLst>
          </p:cNvPr>
          <p:cNvPicPr>
            <a:picLocks noChangeAspect="1"/>
          </p:cNvPicPr>
          <p:nvPr/>
        </p:nvPicPr>
        <p:blipFill>
          <a:blip r:embed="rId5"/>
          <a:stretch>
            <a:fillRect/>
          </a:stretch>
        </p:blipFill>
        <p:spPr>
          <a:xfrm>
            <a:off x="6357407" y="4499299"/>
            <a:ext cx="5702229" cy="1716800"/>
          </a:xfrm>
          <a:prstGeom prst="rect">
            <a:avLst/>
          </a:prstGeom>
        </p:spPr>
      </p:pic>
      <p:sp>
        <p:nvSpPr>
          <p:cNvPr id="21" name="椭圆 20">
            <a:extLst>
              <a:ext uri="{FF2B5EF4-FFF2-40B4-BE49-F238E27FC236}">
                <a16:creationId xmlns:a16="http://schemas.microsoft.com/office/drawing/2014/main" id="{314F82FA-87D7-4156-8938-510938452A59}"/>
              </a:ext>
            </a:extLst>
          </p:cNvPr>
          <p:cNvSpPr/>
          <p:nvPr/>
        </p:nvSpPr>
        <p:spPr>
          <a:xfrm>
            <a:off x="8534400" y="4981903"/>
            <a:ext cx="2711669" cy="7357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623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45EF283-1897-4190-AF29-910FA2D1A208}"/>
              </a:ext>
            </a:extLst>
          </p:cNvPr>
          <p:cNvPicPr>
            <a:picLocks noChangeAspect="1"/>
          </p:cNvPicPr>
          <p:nvPr/>
        </p:nvPicPr>
        <p:blipFill>
          <a:blip r:embed="rId2"/>
          <a:stretch>
            <a:fillRect/>
          </a:stretch>
        </p:blipFill>
        <p:spPr>
          <a:xfrm>
            <a:off x="541121" y="2309504"/>
            <a:ext cx="5859679" cy="1305423"/>
          </a:xfrm>
          <a:prstGeom prst="rect">
            <a:avLst/>
          </a:prstGeom>
        </p:spPr>
      </p:pic>
      <p:sp>
        <p:nvSpPr>
          <p:cNvPr id="8" name="Content Placeholder 2">
            <a:extLst>
              <a:ext uri="{FF2B5EF4-FFF2-40B4-BE49-F238E27FC236}">
                <a16:creationId xmlns:a16="http://schemas.microsoft.com/office/drawing/2014/main" id="{EC69B553-6A3E-447C-A22A-8AF3CFABF3FB}"/>
              </a:ext>
            </a:extLst>
          </p:cNvPr>
          <p:cNvSpPr txBox="1">
            <a:spLocks/>
          </p:cNvSpPr>
          <p:nvPr/>
        </p:nvSpPr>
        <p:spPr>
          <a:xfrm>
            <a:off x="1188661" y="506910"/>
            <a:ext cx="10015366" cy="1014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032" lvl="1" indent="0">
              <a:lnSpc>
                <a:spcPct val="120000"/>
              </a:lnSpc>
              <a:spcBef>
                <a:spcPts val="0"/>
              </a:spcBef>
              <a:buSzPct val="68000"/>
              <a:buFont typeface="Wingdings" panose="05000000000000000000" pitchFamily="2" charset="2"/>
              <a:buNone/>
            </a:pPr>
            <a:r>
              <a:rPr lang="en-US" altLang="zh-CN" dirty="0"/>
              <a:t>Actually, you</a:t>
            </a:r>
            <a:r>
              <a:rPr lang="zh-CN" altLang="en-US" dirty="0"/>
              <a:t> </a:t>
            </a:r>
            <a:r>
              <a:rPr lang="en-US" altLang="zh-CN" dirty="0"/>
              <a:t>can define only one non-member operator overloading function with two object arguments to deal with three cases. </a:t>
            </a:r>
            <a:endParaRPr lang="en-US" dirty="0"/>
          </a:p>
        </p:txBody>
      </p:sp>
      <p:pic>
        <p:nvPicPr>
          <p:cNvPr id="10" name="图片 9">
            <a:extLst>
              <a:ext uri="{FF2B5EF4-FFF2-40B4-BE49-F238E27FC236}">
                <a16:creationId xmlns:a16="http://schemas.microsoft.com/office/drawing/2014/main" id="{66634B76-E964-4EEA-8B3E-A867F6D19504}"/>
              </a:ext>
            </a:extLst>
          </p:cNvPr>
          <p:cNvPicPr>
            <a:picLocks noChangeAspect="1"/>
          </p:cNvPicPr>
          <p:nvPr/>
        </p:nvPicPr>
        <p:blipFill>
          <a:blip r:embed="rId3"/>
          <a:stretch>
            <a:fillRect/>
          </a:stretch>
        </p:blipFill>
        <p:spPr>
          <a:xfrm>
            <a:off x="7109099" y="1521302"/>
            <a:ext cx="4448175" cy="5124450"/>
          </a:xfrm>
          <a:prstGeom prst="rect">
            <a:avLst/>
          </a:prstGeom>
        </p:spPr>
      </p:pic>
      <p:pic>
        <p:nvPicPr>
          <p:cNvPr id="12" name="图片 11">
            <a:extLst>
              <a:ext uri="{FF2B5EF4-FFF2-40B4-BE49-F238E27FC236}">
                <a16:creationId xmlns:a16="http://schemas.microsoft.com/office/drawing/2014/main" id="{C4DECB46-6079-46F1-9817-371C5D5ED710}"/>
              </a:ext>
            </a:extLst>
          </p:cNvPr>
          <p:cNvPicPr>
            <a:picLocks noChangeAspect="1"/>
          </p:cNvPicPr>
          <p:nvPr/>
        </p:nvPicPr>
        <p:blipFill>
          <a:blip r:embed="rId4"/>
          <a:stretch>
            <a:fillRect/>
          </a:stretch>
        </p:blipFill>
        <p:spPr>
          <a:xfrm>
            <a:off x="10345467" y="5794155"/>
            <a:ext cx="597612" cy="851597"/>
          </a:xfrm>
          <a:prstGeom prst="rect">
            <a:avLst/>
          </a:prstGeom>
        </p:spPr>
      </p:pic>
      <p:grpSp>
        <p:nvGrpSpPr>
          <p:cNvPr id="16" name="组合 15">
            <a:extLst>
              <a:ext uri="{FF2B5EF4-FFF2-40B4-BE49-F238E27FC236}">
                <a16:creationId xmlns:a16="http://schemas.microsoft.com/office/drawing/2014/main" id="{575DCD8F-3A1B-455A-9F0B-6A90AD83109D}"/>
              </a:ext>
            </a:extLst>
          </p:cNvPr>
          <p:cNvGrpSpPr/>
          <p:nvPr/>
        </p:nvGrpSpPr>
        <p:grpSpPr>
          <a:xfrm>
            <a:off x="5959366" y="3429000"/>
            <a:ext cx="5244661" cy="1710557"/>
            <a:chOff x="1948372" y="3001340"/>
            <a:chExt cx="5778839" cy="1884784"/>
          </a:xfrm>
        </p:grpSpPr>
        <p:sp>
          <p:nvSpPr>
            <p:cNvPr id="17" name="矩形 16">
              <a:extLst>
                <a:ext uri="{FF2B5EF4-FFF2-40B4-BE49-F238E27FC236}">
                  <a16:creationId xmlns:a16="http://schemas.microsoft.com/office/drawing/2014/main" id="{A40169B0-96FC-4E27-80DB-DE597CAAA073}"/>
                </a:ext>
              </a:extLst>
            </p:cNvPr>
            <p:cNvSpPr/>
            <p:nvPr/>
          </p:nvSpPr>
          <p:spPr>
            <a:xfrm>
              <a:off x="3425226" y="3689209"/>
              <a:ext cx="4301985" cy="1196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18" name="曲线连接符 3">
              <a:extLst>
                <a:ext uri="{FF2B5EF4-FFF2-40B4-BE49-F238E27FC236}">
                  <a16:creationId xmlns:a16="http://schemas.microsoft.com/office/drawing/2014/main" id="{192DEA12-6687-437F-A838-34032EB138A4}"/>
                </a:ext>
              </a:extLst>
            </p:cNvPr>
            <p:cNvCxnSpPr>
              <a:cxnSpLocks/>
              <a:stCxn id="17" idx="1"/>
            </p:cNvCxnSpPr>
            <p:nvPr/>
          </p:nvCxnSpPr>
          <p:spPr>
            <a:xfrm rot="10800000">
              <a:off x="1948372" y="3001340"/>
              <a:ext cx="1476854" cy="1286326"/>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2643C771-BFCC-47B6-83AB-BBBC6FBF25B0}"/>
              </a:ext>
            </a:extLst>
          </p:cNvPr>
          <p:cNvSpPr txBox="1"/>
          <p:nvPr/>
        </p:nvSpPr>
        <p:spPr>
          <a:xfrm>
            <a:off x="430924" y="4737795"/>
            <a:ext cx="6744026" cy="1569660"/>
          </a:xfrm>
          <a:prstGeom prst="rect">
            <a:avLst/>
          </a:prstGeom>
          <a:noFill/>
        </p:spPr>
        <p:txBody>
          <a:bodyPr wrap="none" rtlCol="0">
            <a:spAutoFit/>
          </a:bodyPr>
          <a:lstStyle/>
          <a:p>
            <a:r>
              <a:rPr lang="en-US" altLang="zh-CN" sz="2400" b="1" dirty="0">
                <a:solidFill>
                  <a:srgbClr val="FF0000"/>
                </a:solidFill>
              </a:rPr>
              <a:t>Note</a:t>
            </a:r>
            <a:r>
              <a:rPr lang="en-US" altLang="zh-CN" sz="2400" dirty="0"/>
              <a:t>: In this example, the </a:t>
            </a:r>
            <a:r>
              <a:rPr lang="en-US" altLang="zh-CN" sz="2400" b="1" dirty="0"/>
              <a:t>Rational</a:t>
            </a:r>
            <a:r>
              <a:rPr lang="en-US" altLang="zh-CN" sz="2400" dirty="0"/>
              <a:t> class must have </a:t>
            </a:r>
          </a:p>
          <a:p>
            <a:r>
              <a:rPr lang="en-US" altLang="zh-CN" sz="2400" dirty="0"/>
              <a:t>one argument constructor without explicit keyword. </a:t>
            </a:r>
          </a:p>
          <a:p>
            <a:r>
              <a:rPr lang="en-US" altLang="zh-CN" sz="2400" dirty="0"/>
              <a:t>Otherwise, the int type can not be converted to the </a:t>
            </a:r>
          </a:p>
          <a:p>
            <a:r>
              <a:rPr lang="en-US" altLang="zh-CN" sz="2400" dirty="0"/>
              <a:t>object type.</a:t>
            </a:r>
            <a:endParaRPr lang="zh-CN" altLang="en-US" sz="2400" dirty="0"/>
          </a:p>
        </p:txBody>
      </p:sp>
    </p:spTree>
    <p:extLst>
      <p:ext uri="{BB962C8B-B14F-4D97-AF65-F5344CB8AC3E}">
        <p14:creationId xmlns:p14="http://schemas.microsoft.com/office/powerpoint/2010/main" val="4046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F8F2B3E-8553-4215-8F2B-EB675C1F496C}"/>
              </a:ext>
            </a:extLst>
          </p:cNvPr>
          <p:cNvSpPr txBox="1">
            <a:spLocks/>
          </p:cNvSpPr>
          <p:nvPr/>
        </p:nvSpPr>
        <p:spPr>
          <a:xfrm>
            <a:off x="1188661" y="506910"/>
            <a:ext cx="10015366" cy="1014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032" lvl="1" indent="0">
              <a:lnSpc>
                <a:spcPct val="120000"/>
              </a:lnSpc>
              <a:spcBef>
                <a:spcPts val="0"/>
              </a:spcBef>
              <a:buSzPct val="68000"/>
              <a:buFont typeface="Wingdings" panose="05000000000000000000" pitchFamily="2" charset="2"/>
              <a:buNone/>
            </a:pPr>
            <a:r>
              <a:rPr lang="en-US" sz="2800" dirty="0"/>
              <a:t>member function, non-member function, friend function</a:t>
            </a:r>
          </a:p>
        </p:txBody>
      </p:sp>
      <p:sp>
        <p:nvSpPr>
          <p:cNvPr id="5" name="Content Placeholder 2">
            <a:extLst>
              <a:ext uri="{FF2B5EF4-FFF2-40B4-BE49-F238E27FC236}">
                <a16:creationId xmlns:a16="http://schemas.microsoft.com/office/drawing/2014/main" id="{BBA34A40-CDF2-494F-AFBC-88DDE83F4B8A}"/>
              </a:ext>
            </a:extLst>
          </p:cNvPr>
          <p:cNvSpPr txBox="1">
            <a:spLocks/>
          </p:cNvSpPr>
          <p:nvPr/>
        </p:nvSpPr>
        <p:spPr>
          <a:xfrm>
            <a:off x="987972" y="1521301"/>
            <a:ext cx="10426261" cy="19076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032" lvl="1" indent="0">
              <a:lnSpc>
                <a:spcPct val="120000"/>
              </a:lnSpc>
              <a:spcBef>
                <a:spcPts val="0"/>
              </a:spcBef>
              <a:buSzPct val="68000"/>
              <a:buFont typeface="Wingdings" panose="05000000000000000000" pitchFamily="2" charset="2"/>
              <a:buNone/>
            </a:pPr>
            <a:r>
              <a:rPr lang="en-US" dirty="0"/>
              <a:t>Only non-member operator overloading function can </a:t>
            </a:r>
            <a:r>
              <a:rPr lang="en-US" b="1" dirty="0"/>
              <a:t>implement type conversion </a:t>
            </a:r>
            <a:r>
              <a:rPr lang="en-US" dirty="0"/>
              <a:t>on its </a:t>
            </a:r>
            <a:r>
              <a:rPr lang="en-US" b="1" dirty="0"/>
              <a:t>left argument</a:t>
            </a:r>
            <a:r>
              <a:rPr lang="en-US" dirty="0"/>
              <a:t>, so if a function need convert type on its left argument, define the function as non-member function; if the function must get the non-public members of the class, define it as a friend function of the class.</a:t>
            </a:r>
          </a:p>
        </p:txBody>
      </p:sp>
      <p:sp>
        <p:nvSpPr>
          <p:cNvPr id="6" name="Content Placeholder 2">
            <a:extLst>
              <a:ext uri="{FF2B5EF4-FFF2-40B4-BE49-F238E27FC236}">
                <a16:creationId xmlns:a16="http://schemas.microsoft.com/office/drawing/2014/main" id="{B8B24D90-291F-468D-B3E4-30676DE2A0B2}"/>
              </a:ext>
            </a:extLst>
          </p:cNvPr>
          <p:cNvSpPr txBox="1">
            <a:spLocks/>
          </p:cNvSpPr>
          <p:nvPr/>
        </p:nvSpPr>
        <p:spPr>
          <a:xfrm>
            <a:off x="987972" y="3670666"/>
            <a:ext cx="10426261" cy="743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032" lvl="1" indent="0">
              <a:lnSpc>
                <a:spcPct val="120000"/>
              </a:lnSpc>
              <a:spcBef>
                <a:spcPts val="0"/>
              </a:spcBef>
              <a:buSzPct val="68000"/>
              <a:buFont typeface="Wingdings" panose="05000000000000000000" pitchFamily="2" charset="2"/>
              <a:buNone/>
            </a:pPr>
            <a:r>
              <a:rPr lang="en-US" dirty="0"/>
              <a:t>Other cases beyond the above, define the function as a member function.</a:t>
            </a:r>
          </a:p>
        </p:txBody>
      </p:sp>
    </p:spTree>
    <p:extLst>
      <p:ext uri="{BB962C8B-B14F-4D97-AF65-F5344CB8AC3E}">
        <p14:creationId xmlns:p14="http://schemas.microsoft.com/office/powerpoint/2010/main" val="348982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73384" y="384704"/>
            <a:ext cx="8595369" cy="968968"/>
          </a:xfrm>
        </p:spPr>
        <p:txBody>
          <a:bodyPr>
            <a:noAutofit/>
          </a:bodyPr>
          <a:lstStyle/>
          <a:p>
            <a:r>
              <a:rPr lang="en-US" altLang="zh-CN" sz="4000" dirty="0"/>
              <a:t>Overloading the &lt;&lt; operator for output</a:t>
            </a:r>
          </a:p>
        </p:txBody>
      </p:sp>
      <p:sp>
        <p:nvSpPr>
          <p:cNvPr id="4" name="Content Placeholder 2"/>
          <p:cNvSpPr txBox="1">
            <a:spLocks/>
          </p:cNvSpPr>
          <p:nvPr/>
        </p:nvSpPr>
        <p:spPr bwMode="auto">
          <a:xfrm>
            <a:off x="532132" y="1831659"/>
            <a:ext cx="11473619" cy="2253154"/>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SzPct val="68000"/>
              <a:buNone/>
            </a:pPr>
            <a:r>
              <a:rPr lang="en-US" sz="2541" dirty="0"/>
              <a:t>One very useful feature of classes is that you can overload the </a:t>
            </a:r>
            <a:r>
              <a:rPr lang="en-US" sz="2541" b="1" dirty="0">
                <a:solidFill>
                  <a:srgbClr val="00B0F0"/>
                </a:solidFill>
              </a:rPr>
              <a:t>&lt;&lt; operator</a:t>
            </a:r>
            <a:r>
              <a:rPr lang="en-US" sz="2541" dirty="0"/>
              <a:t>, so that you can use it with </a:t>
            </a:r>
            <a:r>
              <a:rPr lang="en-US" sz="2541" b="1" dirty="0" err="1">
                <a:solidFill>
                  <a:srgbClr val="00B0F0"/>
                </a:solidFill>
              </a:rPr>
              <a:t>cout</a:t>
            </a:r>
            <a:r>
              <a:rPr lang="en-US" sz="2541" dirty="0"/>
              <a:t> to </a:t>
            </a:r>
            <a:r>
              <a:rPr lang="en-US" sz="2541" b="1" dirty="0"/>
              <a:t>display an object’s contents</a:t>
            </a:r>
            <a:r>
              <a:rPr lang="en-US" sz="2541" dirty="0"/>
              <a:t>.</a:t>
            </a:r>
          </a:p>
          <a:p>
            <a:pPr marL="129032" lvl="1" indent="0">
              <a:spcBef>
                <a:spcPts val="1413"/>
              </a:spcBef>
              <a:buSzPct val="68000"/>
              <a:buNone/>
            </a:pPr>
            <a:r>
              <a:rPr lang="en-US" sz="2541" dirty="0"/>
              <a:t>You would remember that the left operand is the invoking object, so if you define the overloading &lt;&lt; operator function as a member function, the object must be put in front of the operator &lt;&lt;, that not fit the convention. </a:t>
            </a:r>
          </a:p>
          <a:p>
            <a:pPr marL="129032" lvl="1" indent="0">
              <a:spcBef>
                <a:spcPts val="1413"/>
              </a:spcBef>
              <a:buSzPct val="68000"/>
              <a:buNone/>
            </a:pPr>
            <a:r>
              <a:rPr lang="en-US" sz="2541" dirty="0"/>
              <a:t>  </a:t>
            </a:r>
          </a:p>
        </p:txBody>
      </p:sp>
      <p:sp>
        <p:nvSpPr>
          <p:cNvPr id="5" name="Content Placeholder 2">
            <a:extLst>
              <a:ext uri="{FF2B5EF4-FFF2-40B4-BE49-F238E27FC236}">
                <a16:creationId xmlns:a16="http://schemas.microsoft.com/office/drawing/2014/main" id="{E298C304-624B-4C98-9F8D-8E10A64DD546}"/>
              </a:ext>
            </a:extLst>
          </p:cNvPr>
          <p:cNvSpPr txBox="1">
            <a:spLocks/>
          </p:cNvSpPr>
          <p:nvPr/>
        </p:nvSpPr>
        <p:spPr bwMode="auto">
          <a:xfrm>
            <a:off x="532131" y="4405145"/>
            <a:ext cx="11473619" cy="555738"/>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SzPct val="68000"/>
              <a:buNone/>
            </a:pPr>
            <a:r>
              <a:rPr lang="en-US" sz="2541" dirty="0"/>
              <a:t>Define the function as non-member function or friend function.</a:t>
            </a:r>
          </a:p>
          <a:p>
            <a:pPr marL="129032" lvl="1" indent="0">
              <a:spcBef>
                <a:spcPts val="1413"/>
              </a:spcBef>
              <a:buSzPct val="68000"/>
              <a:buNone/>
            </a:pPr>
            <a:r>
              <a:rPr lang="en-US" sz="2541" dirty="0"/>
              <a:t>In this example, the function can access the private members of the Rational class, so the </a:t>
            </a:r>
            <a:r>
              <a:rPr lang="en-US" sz="2541" b="1" dirty="0"/>
              <a:t>&lt;&lt; operator is defined as friend function</a:t>
            </a:r>
            <a:r>
              <a:rPr lang="en-US" sz="2541" dirty="0"/>
              <a:t>. </a:t>
            </a:r>
          </a:p>
        </p:txBody>
      </p:sp>
    </p:spTree>
    <p:extLst>
      <p:ext uri="{BB962C8B-B14F-4D97-AF65-F5344CB8AC3E}">
        <p14:creationId xmlns:p14="http://schemas.microsoft.com/office/powerpoint/2010/main" val="394626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FB3E2EA-C7B9-4ED4-8081-2E2137CD7697}"/>
              </a:ext>
            </a:extLst>
          </p:cNvPr>
          <p:cNvPicPr>
            <a:picLocks noChangeAspect="1"/>
          </p:cNvPicPr>
          <p:nvPr/>
        </p:nvPicPr>
        <p:blipFill>
          <a:blip r:embed="rId2"/>
          <a:stretch>
            <a:fillRect/>
          </a:stretch>
        </p:blipFill>
        <p:spPr>
          <a:xfrm>
            <a:off x="1608684" y="1510791"/>
            <a:ext cx="6031005" cy="1422596"/>
          </a:xfrm>
          <a:prstGeom prst="rect">
            <a:avLst/>
          </a:prstGeom>
        </p:spPr>
      </p:pic>
      <p:pic>
        <p:nvPicPr>
          <p:cNvPr id="15" name="图片 14">
            <a:extLst>
              <a:ext uri="{FF2B5EF4-FFF2-40B4-BE49-F238E27FC236}">
                <a16:creationId xmlns:a16="http://schemas.microsoft.com/office/drawing/2014/main" id="{ED36A453-33A0-4CCC-80C8-CAD2B0E6CF40}"/>
              </a:ext>
            </a:extLst>
          </p:cNvPr>
          <p:cNvPicPr>
            <a:picLocks noChangeAspect="1"/>
          </p:cNvPicPr>
          <p:nvPr/>
        </p:nvPicPr>
        <p:blipFill>
          <a:blip r:embed="rId3"/>
          <a:stretch>
            <a:fillRect/>
          </a:stretch>
        </p:blipFill>
        <p:spPr>
          <a:xfrm>
            <a:off x="1694097" y="976808"/>
            <a:ext cx="6486525" cy="342900"/>
          </a:xfrm>
          <a:prstGeom prst="rect">
            <a:avLst/>
          </a:prstGeom>
        </p:spPr>
      </p:pic>
      <p:grpSp>
        <p:nvGrpSpPr>
          <p:cNvPr id="2" name="组合 1"/>
          <p:cNvGrpSpPr/>
          <p:nvPr/>
        </p:nvGrpSpPr>
        <p:grpSpPr>
          <a:xfrm>
            <a:off x="7725102" y="709318"/>
            <a:ext cx="3020531" cy="343812"/>
            <a:chOff x="8150008" y="2410098"/>
            <a:chExt cx="3328177" cy="378830"/>
          </a:xfrm>
        </p:grpSpPr>
        <p:cxnSp>
          <p:nvCxnSpPr>
            <p:cNvPr id="4" name="直接箭头连接符 3"/>
            <p:cNvCxnSpPr/>
            <p:nvPr/>
          </p:nvCxnSpPr>
          <p:spPr>
            <a:xfrm flipH="1">
              <a:off x="8150008" y="263323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761095" y="2410098"/>
              <a:ext cx="2717090" cy="378830"/>
            </a:xfrm>
            <a:prstGeom prst="rect">
              <a:avLst/>
            </a:prstGeom>
            <a:noFill/>
          </p:spPr>
          <p:txBody>
            <a:bodyPr wrap="none" rtlCol="0">
              <a:spAutoFit/>
            </a:bodyPr>
            <a:lstStyle/>
            <a:p>
              <a:r>
                <a:rPr lang="en-US" altLang="zh-CN" sz="1634" dirty="0">
                  <a:solidFill>
                    <a:srgbClr val="FF0000"/>
                  </a:solidFill>
                </a:rPr>
                <a:t>friend function declaration</a:t>
              </a:r>
              <a:endParaRPr lang="zh-CN" altLang="en-US" sz="1634" dirty="0">
                <a:solidFill>
                  <a:srgbClr val="FF0000"/>
                </a:solidFill>
              </a:endParaRPr>
            </a:p>
          </p:txBody>
        </p:sp>
      </p:grpSp>
      <p:grpSp>
        <p:nvGrpSpPr>
          <p:cNvPr id="6" name="组合 5"/>
          <p:cNvGrpSpPr/>
          <p:nvPr/>
        </p:nvGrpSpPr>
        <p:grpSpPr>
          <a:xfrm>
            <a:off x="7699489" y="1819124"/>
            <a:ext cx="2883827" cy="343812"/>
            <a:chOff x="7686501" y="3908038"/>
            <a:chExt cx="3177550" cy="378830"/>
          </a:xfrm>
        </p:grpSpPr>
        <p:cxnSp>
          <p:nvCxnSpPr>
            <p:cNvPr id="10" name="直接箭头连接符 9"/>
            <p:cNvCxnSpPr/>
            <p:nvPr/>
          </p:nvCxnSpPr>
          <p:spPr>
            <a:xfrm flipH="1">
              <a:off x="7686501" y="413117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97588" y="3908038"/>
              <a:ext cx="2566463" cy="378830"/>
            </a:xfrm>
            <a:prstGeom prst="rect">
              <a:avLst/>
            </a:prstGeom>
            <a:noFill/>
          </p:spPr>
          <p:txBody>
            <a:bodyPr wrap="none" rtlCol="0">
              <a:spAutoFit/>
            </a:bodyPr>
            <a:lstStyle/>
            <a:p>
              <a:r>
                <a:rPr lang="en-US" altLang="zh-CN" sz="1634" dirty="0">
                  <a:solidFill>
                    <a:srgbClr val="FF0000"/>
                  </a:solidFill>
                </a:rPr>
                <a:t>friend function definition</a:t>
              </a:r>
              <a:endParaRPr lang="zh-CN" altLang="en-US" sz="1634" dirty="0">
                <a:solidFill>
                  <a:srgbClr val="FF0000"/>
                </a:solidFill>
              </a:endParaRPr>
            </a:p>
          </p:txBody>
        </p:sp>
      </p:grpSp>
      <p:sp>
        <p:nvSpPr>
          <p:cNvPr id="7" name="椭圆 6"/>
          <p:cNvSpPr/>
          <p:nvPr/>
        </p:nvSpPr>
        <p:spPr>
          <a:xfrm>
            <a:off x="1577154" y="976808"/>
            <a:ext cx="980277" cy="301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3" name="椭圆 12"/>
          <p:cNvSpPr/>
          <p:nvPr/>
        </p:nvSpPr>
        <p:spPr>
          <a:xfrm>
            <a:off x="2098822" y="1517146"/>
            <a:ext cx="980277" cy="301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pic>
        <p:nvPicPr>
          <p:cNvPr id="18" name="图片 17">
            <a:extLst>
              <a:ext uri="{FF2B5EF4-FFF2-40B4-BE49-F238E27FC236}">
                <a16:creationId xmlns:a16="http://schemas.microsoft.com/office/drawing/2014/main" id="{1BD1F31E-7F16-4CBD-A41C-79FF68083653}"/>
              </a:ext>
            </a:extLst>
          </p:cNvPr>
          <p:cNvPicPr>
            <a:picLocks noChangeAspect="1"/>
          </p:cNvPicPr>
          <p:nvPr/>
        </p:nvPicPr>
        <p:blipFill>
          <a:blip r:embed="rId4"/>
          <a:stretch>
            <a:fillRect/>
          </a:stretch>
        </p:blipFill>
        <p:spPr>
          <a:xfrm>
            <a:off x="3613864" y="2487647"/>
            <a:ext cx="3880012" cy="4084654"/>
          </a:xfrm>
          <a:prstGeom prst="rect">
            <a:avLst/>
          </a:prstGeom>
        </p:spPr>
      </p:pic>
      <p:sp>
        <p:nvSpPr>
          <p:cNvPr id="19" name="椭圆 18">
            <a:extLst>
              <a:ext uri="{FF2B5EF4-FFF2-40B4-BE49-F238E27FC236}">
                <a16:creationId xmlns:a16="http://schemas.microsoft.com/office/drawing/2014/main" id="{6620C770-ACAB-4D8F-9CA5-D815182145D0}"/>
              </a:ext>
            </a:extLst>
          </p:cNvPr>
          <p:cNvSpPr/>
          <p:nvPr/>
        </p:nvSpPr>
        <p:spPr>
          <a:xfrm>
            <a:off x="3848792" y="5716019"/>
            <a:ext cx="3329774" cy="301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grpSp>
        <p:nvGrpSpPr>
          <p:cNvPr id="20" name="组合 19">
            <a:extLst>
              <a:ext uri="{FF2B5EF4-FFF2-40B4-BE49-F238E27FC236}">
                <a16:creationId xmlns:a16="http://schemas.microsoft.com/office/drawing/2014/main" id="{1F20D3AE-A7D4-4EC4-83B8-A54BF48300DE}"/>
              </a:ext>
            </a:extLst>
          </p:cNvPr>
          <p:cNvGrpSpPr/>
          <p:nvPr/>
        </p:nvGrpSpPr>
        <p:grpSpPr>
          <a:xfrm>
            <a:off x="938239" y="1819125"/>
            <a:ext cx="2437014" cy="2743392"/>
            <a:chOff x="7996508" y="2513023"/>
            <a:chExt cx="2685232" cy="3022812"/>
          </a:xfrm>
        </p:grpSpPr>
        <p:cxnSp>
          <p:nvCxnSpPr>
            <p:cNvPr id="21" name="直接箭头连接符 20">
              <a:extLst>
                <a:ext uri="{FF2B5EF4-FFF2-40B4-BE49-F238E27FC236}">
                  <a16:creationId xmlns:a16="http://schemas.microsoft.com/office/drawing/2014/main" id="{7355D4AD-431E-4494-8971-2580F0586BCF}"/>
                </a:ext>
              </a:extLst>
            </p:cNvPr>
            <p:cNvCxnSpPr>
              <a:cxnSpLocks/>
            </p:cNvCxnSpPr>
            <p:nvPr/>
          </p:nvCxnSpPr>
          <p:spPr>
            <a:xfrm flipV="1">
              <a:off x="8829330" y="2513023"/>
              <a:ext cx="751489" cy="13950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0">
              <a:extLst>
                <a:ext uri="{FF2B5EF4-FFF2-40B4-BE49-F238E27FC236}">
                  <a16:creationId xmlns:a16="http://schemas.microsoft.com/office/drawing/2014/main" id="{DD10CC87-D8FA-4806-8120-E996C5F19B4F}"/>
                </a:ext>
              </a:extLst>
            </p:cNvPr>
            <p:cNvSpPr txBox="1"/>
            <p:nvPr/>
          </p:nvSpPr>
          <p:spPr>
            <a:xfrm>
              <a:off x="7996508" y="3908038"/>
              <a:ext cx="2685232" cy="1627797"/>
            </a:xfrm>
            <a:prstGeom prst="rect">
              <a:avLst/>
            </a:prstGeom>
            <a:noFill/>
          </p:spPr>
          <p:txBody>
            <a:bodyPr wrap="none" rtlCol="0">
              <a:spAutoFit/>
            </a:bodyPr>
            <a:lstStyle/>
            <a:p>
              <a:r>
                <a:rPr lang="en-US" altLang="zh-CN" dirty="0"/>
                <a:t>Return the reference of </a:t>
              </a:r>
            </a:p>
            <a:p>
              <a:r>
                <a:rPr lang="en-US" altLang="zh-CN" dirty="0" err="1"/>
                <a:t>ostream</a:t>
              </a:r>
              <a:r>
                <a:rPr lang="en-US" altLang="zh-CN" dirty="0"/>
                <a:t> can make it </a:t>
              </a:r>
            </a:p>
            <a:p>
              <a:r>
                <a:rPr lang="en-US" altLang="zh-CN" dirty="0"/>
                <a:t>available to output </a:t>
              </a:r>
            </a:p>
            <a:p>
              <a:r>
                <a:rPr lang="en-US" altLang="zh-CN" dirty="0"/>
                <a:t>several objects in one </a:t>
              </a:r>
            </a:p>
            <a:p>
              <a:r>
                <a:rPr lang="en-US" altLang="zh-CN" dirty="0"/>
                <a:t>statement.</a:t>
              </a:r>
              <a:endParaRPr lang="zh-CN" altLang="en-US" dirty="0"/>
            </a:p>
          </p:txBody>
        </p:sp>
      </p:grpSp>
    </p:spTree>
    <p:extLst>
      <p:ext uri="{BB962C8B-B14F-4D97-AF65-F5344CB8AC3E}">
        <p14:creationId xmlns:p14="http://schemas.microsoft.com/office/powerpoint/2010/main" val="391315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Operator overloading and friend function</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dirty="0">
                <a:sym typeface="+mn-ea"/>
              </a:rPr>
              <a:t>Operator overloading</a:t>
            </a:r>
          </a:p>
          <a:p>
            <a:pPr marL="285750" indent="-285750">
              <a:buFont typeface="Arial" panose="020B0604020202020204" pitchFamily="34" charset="0"/>
              <a:buChar char="•"/>
            </a:pPr>
            <a:r>
              <a:rPr lang="en-US" altLang="zh-CN" dirty="0">
                <a:sym typeface="+mn-ea"/>
              </a:rPr>
              <a:t>Friend function</a:t>
            </a:r>
          </a:p>
          <a:p>
            <a:pPr marL="285750" indent="-285750">
              <a:buFont typeface="Arial" panose="020B0604020202020204" pitchFamily="34" charset="0"/>
              <a:buChar char="•"/>
            </a:pPr>
            <a:r>
              <a:rPr lang="en-US" altLang="zh-CN" dirty="0">
                <a:sym typeface="+mn-ea"/>
              </a:rPr>
              <a:t>Overloading &lt;&lt; operator</a:t>
            </a: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609187-DE8E-455C-B4EC-00B128573D5B}"/>
              </a:ext>
            </a:extLst>
          </p:cNvPr>
          <p:cNvSpPr txBox="1"/>
          <p:nvPr/>
        </p:nvSpPr>
        <p:spPr>
          <a:xfrm>
            <a:off x="844121" y="1216341"/>
            <a:ext cx="10811851" cy="1200329"/>
          </a:xfrm>
          <a:prstGeom prst="rect">
            <a:avLst/>
          </a:prstGeom>
          <a:noFill/>
        </p:spPr>
        <p:txBody>
          <a:bodyPr wrap="square">
            <a:spAutoFit/>
          </a:bodyPr>
          <a:lstStyle/>
          <a:p>
            <a:r>
              <a:rPr lang="en-US" altLang="zh-CN" sz="2400" dirty="0">
                <a:solidFill>
                  <a:srgbClr val="24292F"/>
                </a:solidFill>
                <a:latin typeface="-apple-system"/>
              </a:rPr>
              <a:t>If you use a existing object to initialize a new object, the compiler will invoke the copy constructor to implement the </a:t>
            </a:r>
            <a:r>
              <a:rPr lang="en-US" altLang="zh-CN" sz="2400" dirty="0" err="1">
                <a:solidFill>
                  <a:srgbClr val="24292F"/>
                </a:solidFill>
                <a:latin typeface="-apple-system"/>
              </a:rPr>
              <a:t>memberwise</a:t>
            </a:r>
            <a:r>
              <a:rPr lang="en-US" altLang="zh-CN" sz="2400" dirty="0">
                <a:solidFill>
                  <a:srgbClr val="24292F"/>
                </a:solidFill>
                <a:latin typeface="-apple-system"/>
              </a:rPr>
              <a:t> initialization.</a:t>
            </a:r>
            <a:r>
              <a:rPr lang="en-US" altLang="zh-CN" sz="2400" dirty="0"/>
              <a:t> The data members of the class are copied in turn. This is called </a:t>
            </a:r>
            <a:r>
              <a:rPr lang="en-US" altLang="zh-CN" sz="2400" i="1" dirty="0"/>
              <a:t>default </a:t>
            </a:r>
            <a:r>
              <a:rPr lang="en-US" altLang="zh-CN" sz="2400" i="1" dirty="0" err="1"/>
              <a:t>memberwise</a:t>
            </a:r>
            <a:r>
              <a:rPr lang="en-US" altLang="zh-CN" sz="2400" i="1" dirty="0"/>
              <a:t> initialization</a:t>
            </a:r>
            <a:r>
              <a:rPr lang="en-US" altLang="zh-CN" sz="2400" dirty="0"/>
              <a:t>. </a:t>
            </a:r>
            <a:endParaRPr lang="zh-CN" altLang="en-US" sz="2400" dirty="0"/>
          </a:p>
        </p:txBody>
      </p:sp>
      <p:pic>
        <p:nvPicPr>
          <p:cNvPr id="6" name="图片 5">
            <a:extLst>
              <a:ext uri="{FF2B5EF4-FFF2-40B4-BE49-F238E27FC236}">
                <a16:creationId xmlns:a16="http://schemas.microsoft.com/office/drawing/2014/main" id="{B96E5CB0-F0CB-4018-B431-8CD6E5F05117}"/>
              </a:ext>
            </a:extLst>
          </p:cNvPr>
          <p:cNvPicPr>
            <a:picLocks noChangeAspect="1"/>
          </p:cNvPicPr>
          <p:nvPr/>
        </p:nvPicPr>
        <p:blipFill>
          <a:blip r:embed="rId2"/>
          <a:stretch>
            <a:fillRect/>
          </a:stretch>
        </p:blipFill>
        <p:spPr>
          <a:xfrm>
            <a:off x="1359612" y="2651063"/>
            <a:ext cx="3777029" cy="477727"/>
          </a:xfrm>
          <a:prstGeom prst="rect">
            <a:avLst/>
          </a:prstGeom>
        </p:spPr>
      </p:pic>
      <p:grpSp>
        <p:nvGrpSpPr>
          <p:cNvPr id="10" name="组合 9">
            <a:extLst>
              <a:ext uri="{FF2B5EF4-FFF2-40B4-BE49-F238E27FC236}">
                <a16:creationId xmlns:a16="http://schemas.microsoft.com/office/drawing/2014/main" id="{E2BF6191-E1C2-4B6C-A128-B8661FC02B72}"/>
              </a:ext>
            </a:extLst>
          </p:cNvPr>
          <p:cNvGrpSpPr/>
          <p:nvPr/>
        </p:nvGrpSpPr>
        <p:grpSpPr>
          <a:xfrm>
            <a:off x="4966797" y="2565359"/>
            <a:ext cx="3881984" cy="369332"/>
            <a:chOff x="7686501" y="3908038"/>
            <a:chExt cx="4277377" cy="406949"/>
          </a:xfrm>
        </p:grpSpPr>
        <p:cxnSp>
          <p:nvCxnSpPr>
            <p:cNvPr id="11" name="直接箭头连接符 10">
              <a:extLst>
                <a:ext uri="{FF2B5EF4-FFF2-40B4-BE49-F238E27FC236}">
                  <a16:creationId xmlns:a16="http://schemas.microsoft.com/office/drawing/2014/main" id="{DDF00A5F-C63F-4A23-8D30-2F8830CA6DF4}"/>
                </a:ext>
              </a:extLst>
            </p:cNvPr>
            <p:cNvCxnSpPr/>
            <p:nvPr/>
          </p:nvCxnSpPr>
          <p:spPr>
            <a:xfrm flipH="1">
              <a:off x="7686501" y="413117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61942AA4-1010-4B87-85D5-05C8BF6BAA58}"/>
                </a:ext>
              </a:extLst>
            </p:cNvPr>
            <p:cNvSpPr txBox="1"/>
            <p:nvPr/>
          </p:nvSpPr>
          <p:spPr>
            <a:xfrm>
              <a:off x="8297587" y="3908038"/>
              <a:ext cx="3666291" cy="406949"/>
            </a:xfrm>
            <a:prstGeom prst="rect">
              <a:avLst/>
            </a:prstGeom>
            <a:noFill/>
          </p:spPr>
          <p:txBody>
            <a:bodyPr wrap="none" rtlCol="0">
              <a:spAutoFit/>
            </a:bodyPr>
            <a:lstStyle/>
            <a:p>
              <a:r>
                <a:rPr lang="en-US" altLang="zh-CN" dirty="0">
                  <a:solidFill>
                    <a:srgbClr val="FF0000"/>
                  </a:solidFill>
                </a:rPr>
                <a:t>Invoke copy constructor implicitly</a:t>
              </a:r>
              <a:endParaRPr lang="zh-CN" altLang="en-US" dirty="0">
                <a:solidFill>
                  <a:srgbClr val="FF0000"/>
                </a:solidFill>
              </a:endParaRPr>
            </a:p>
          </p:txBody>
        </p:sp>
      </p:grpSp>
      <p:grpSp>
        <p:nvGrpSpPr>
          <p:cNvPr id="27" name="组合 26">
            <a:extLst>
              <a:ext uri="{FF2B5EF4-FFF2-40B4-BE49-F238E27FC236}">
                <a16:creationId xmlns:a16="http://schemas.microsoft.com/office/drawing/2014/main" id="{1B2A28E3-3B90-4CFA-863C-61862F5CACCB}"/>
              </a:ext>
            </a:extLst>
          </p:cNvPr>
          <p:cNvGrpSpPr/>
          <p:nvPr/>
        </p:nvGrpSpPr>
        <p:grpSpPr>
          <a:xfrm>
            <a:off x="1363294" y="3128789"/>
            <a:ext cx="4732706" cy="927754"/>
            <a:chOff x="1363294" y="3128789"/>
            <a:chExt cx="4732706" cy="927754"/>
          </a:xfrm>
        </p:grpSpPr>
        <p:sp>
          <p:nvSpPr>
            <p:cNvPr id="2" name="文本框 1">
              <a:extLst>
                <a:ext uri="{FF2B5EF4-FFF2-40B4-BE49-F238E27FC236}">
                  <a16:creationId xmlns:a16="http://schemas.microsoft.com/office/drawing/2014/main" id="{C2A72654-3301-4859-AF15-A1C44F8E425E}"/>
                </a:ext>
              </a:extLst>
            </p:cNvPr>
            <p:cNvSpPr txBox="1"/>
            <p:nvPr/>
          </p:nvSpPr>
          <p:spPr>
            <a:xfrm>
              <a:off x="1363294" y="3348657"/>
              <a:ext cx="4732706" cy="707886"/>
            </a:xfrm>
            <a:prstGeom prst="rect">
              <a:avLst/>
            </a:prstGeom>
            <a:noFill/>
          </p:spPr>
          <p:txBody>
            <a:bodyPr wrap="none" rtlCol="0">
              <a:spAutoFit/>
            </a:bodyPr>
            <a:lstStyle/>
            <a:p>
              <a:r>
                <a:rPr lang="en-US" altLang="zh-CN" sz="2000" dirty="0" err="1"/>
                <a:t>other.numerator</a:t>
              </a:r>
              <a:r>
                <a:rPr lang="en-US" altLang="zh-CN" sz="2000" dirty="0"/>
                <a:t> = </a:t>
              </a:r>
              <a:r>
                <a:rPr lang="en-US" altLang="zh-CN" sz="2000" dirty="0" err="1"/>
                <a:t>oneHalf.numerator</a:t>
              </a:r>
              <a:r>
                <a:rPr lang="en-US" altLang="zh-CN" sz="2000" dirty="0"/>
                <a:t>;</a:t>
              </a:r>
            </a:p>
            <a:p>
              <a:r>
                <a:rPr lang="en-US" altLang="zh-CN" sz="2000" dirty="0" err="1"/>
                <a:t>other.denominator</a:t>
              </a:r>
              <a:r>
                <a:rPr lang="en-US" altLang="zh-CN" sz="2000" dirty="0"/>
                <a:t> = </a:t>
              </a:r>
              <a:r>
                <a:rPr lang="en-US" altLang="zh-CN" sz="2000" dirty="0" err="1"/>
                <a:t>oneHalf.denominator</a:t>
              </a:r>
              <a:r>
                <a:rPr lang="en-US" altLang="zh-CN" sz="2000" dirty="0"/>
                <a:t>;</a:t>
              </a:r>
              <a:endParaRPr lang="zh-CN" altLang="en-US" sz="2000" dirty="0"/>
            </a:p>
          </p:txBody>
        </p:sp>
        <p:cxnSp>
          <p:nvCxnSpPr>
            <p:cNvPr id="8" name="直接箭头连接符 7">
              <a:extLst>
                <a:ext uri="{FF2B5EF4-FFF2-40B4-BE49-F238E27FC236}">
                  <a16:creationId xmlns:a16="http://schemas.microsoft.com/office/drawing/2014/main" id="{C7C98059-2C10-4E0D-B56F-696EAB8C99C3}"/>
                </a:ext>
              </a:extLst>
            </p:cNvPr>
            <p:cNvCxnSpPr>
              <a:cxnSpLocks/>
            </p:cNvCxnSpPr>
            <p:nvPr/>
          </p:nvCxnSpPr>
          <p:spPr>
            <a:xfrm flipH="1">
              <a:off x="2984938" y="3128789"/>
              <a:ext cx="136634" cy="3002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AAFBD5F0-370C-405A-8854-CFEFBC07D6EF}"/>
              </a:ext>
            </a:extLst>
          </p:cNvPr>
          <p:cNvSpPr txBox="1"/>
          <p:nvPr/>
        </p:nvSpPr>
        <p:spPr>
          <a:xfrm>
            <a:off x="1412517" y="517521"/>
            <a:ext cx="8217756" cy="523220"/>
          </a:xfrm>
          <a:prstGeom prst="rect">
            <a:avLst/>
          </a:prstGeom>
          <a:noFill/>
        </p:spPr>
        <p:txBody>
          <a:bodyPr wrap="square">
            <a:spAutoFit/>
          </a:bodyPr>
          <a:lstStyle/>
          <a:p>
            <a:r>
              <a:rPr lang="en-US" altLang="zh-CN" sz="2800" dirty="0" err="1">
                <a:solidFill>
                  <a:srgbClr val="24292F"/>
                </a:solidFill>
                <a:latin typeface="-apple-system"/>
              </a:rPr>
              <a:t>Memberwise</a:t>
            </a:r>
            <a:r>
              <a:rPr lang="en-US" altLang="zh-CN" sz="2800" dirty="0">
                <a:solidFill>
                  <a:srgbClr val="24292F"/>
                </a:solidFill>
                <a:latin typeface="-apple-system"/>
              </a:rPr>
              <a:t> initialization and objects assignment</a:t>
            </a:r>
            <a:endParaRPr lang="zh-CN" altLang="en-US" sz="2800" dirty="0"/>
          </a:p>
        </p:txBody>
      </p:sp>
      <p:pic>
        <p:nvPicPr>
          <p:cNvPr id="19" name="图片 18">
            <a:extLst>
              <a:ext uri="{FF2B5EF4-FFF2-40B4-BE49-F238E27FC236}">
                <a16:creationId xmlns:a16="http://schemas.microsoft.com/office/drawing/2014/main" id="{4925C46D-1F86-4C1B-8811-5157E9552D9F}"/>
              </a:ext>
            </a:extLst>
          </p:cNvPr>
          <p:cNvPicPr>
            <a:picLocks noChangeAspect="1"/>
          </p:cNvPicPr>
          <p:nvPr/>
        </p:nvPicPr>
        <p:blipFill>
          <a:blip r:embed="rId3"/>
          <a:stretch>
            <a:fillRect/>
          </a:stretch>
        </p:blipFill>
        <p:spPr>
          <a:xfrm>
            <a:off x="1240714" y="4600118"/>
            <a:ext cx="4280681" cy="1296186"/>
          </a:xfrm>
          <a:prstGeom prst="rect">
            <a:avLst/>
          </a:prstGeom>
        </p:spPr>
      </p:pic>
      <p:grpSp>
        <p:nvGrpSpPr>
          <p:cNvPr id="20" name="组合 19">
            <a:extLst>
              <a:ext uri="{FF2B5EF4-FFF2-40B4-BE49-F238E27FC236}">
                <a16:creationId xmlns:a16="http://schemas.microsoft.com/office/drawing/2014/main" id="{4EC79D07-A2EB-4E18-BB0D-BE5894B4E7F8}"/>
              </a:ext>
            </a:extLst>
          </p:cNvPr>
          <p:cNvGrpSpPr/>
          <p:nvPr/>
        </p:nvGrpSpPr>
        <p:grpSpPr>
          <a:xfrm>
            <a:off x="3479576" y="4273289"/>
            <a:ext cx="8298449" cy="923330"/>
            <a:chOff x="7686501" y="3792238"/>
            <a:chExt cx="9143685" cy="1017373"/>
          </a:xfrm>
        </p:grpSpPr>
        <p:cxnSp>
          <p:nvCxnSpPr>
            <p:cNvPr id="21" name="直接箭头连接符 20">
              <a:extLst>
                <a:ext uri="{FF2B5EF4-FFF2-40B4-BE49-F238E27FC236}">
                  <a16:creationId xmlns:a16="http://schemas.microsoft.com/office/drawing/2014/main" id="{8597B628-09BE-45DE-BF4E-22635F40C6BF}"/>
                </a:ext>
              </a:extLst>
            </p:cNvPr>
            <p:cNvCxnSpPr/>
            <p:nvPr/>
          </p:nvCxnSpPr>
          <p:spPr>
            <a:xfrm flipH="1">
              <a:off x="7686501" y="413117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0">
              <a:extLst>
                <a:ext uri="{FF2B5EF4-FFF2-40B4-BE49-F238E27FC236}">
                  <a16:creationId xmlns:a16="http://schemas.microsoft.com/office/drawing/2014/main" id="{99DCA56B-7A5A-484A-B2CB-D746E8F97E13}"/>
                </a:ext>
              </a:extLst>
            </p:cNvPr>
            <p:cNvSpPr txBox="1"/>
            <p:nvPr/>
          </p:nvSpPr>
          <p:spPr>
            <a:xfrm>
              <a:off x="8297587" y="3792238"/>
              <a:ext cx="8532599" cy="1017373"/>
            </a:xfrm>
            <a:prstGeom prst="rect">
              <a:avLst/>
            </a:prstGeom>
            <a:noFill/>
          </p:spPr>
          <p:txBody>
            <a:bodyPr wrap="none" rtlCol="0">
              <a:spAutoFit/>
            </a:bodyPr>
            <a:lstStyle/>
            <a:p>
              <a:r>
                <a:rPr lang="en-US" altLang="zh-CN" dirty="0"/>
                <a:t>The copy constructor of Rational class</a:t>
              </a:r>
            </a:p>
            <a:p>
              <a:r>
                <a:rPr lang="en-US" altLang="zh-CN" dirty="0"/>
                <a:t>If you don’t provide the copy constructor, the compiler will provide a default one</a:t>
              </a:r>
            </a:p>
            <a:p>
              <a:r>
                <a:rPr lang="en-US" altLang="zh-CN" dirty="0"/>
                <a:t>and implement the </a:t>
              </a:r>
              <a:r>
                <a:rPr lang="en-US" altLang="zh-CN" dirty="0" err="1"/>
                <a:t>memberwise</a:t>
              </a:r>
              <a:r>
                <a:rPr lang="en-US" altLang="zh-CN" dirty="0"/>
                <a:t> initialization.</a:t>
              </a:r>
              <a:endParaRPr lang="zh-CN" altLang="en-US" dirty="0"/>
            </a:p>
          </p:txBody>
        </p:sp>
      </p:grpSp>
      <p:grpSp>
        <p:nvGrpSpPr>
          <p:cNvPr id="23" name="组合 22">
            <a:extLst>
              <a:ext uri="{FF2B5EF4-FFF2-40B4-BE49-F238E27FC236}">
                <a16:creationId xmlns:a16="http://schemas.microsoft.com/office/drawing/2014/main" id="{BD471158-A168-44F1-AA37-C4FED92B71A1}"/>
              </a:ext>
            </a:extLst>
          </p:cNvPr>
          <p:cNvGrpSpPr/>
          <p:nvPr/>
        </p:nvGrpSpPr>
        <p:grpSpPr>
          <a:xfrm>
            <a:off x="3729645" y="5641659"/>
            <a:ext cx="7910121" cy="937066"/>
            <a:chOff x="7794120" y="3777103"/>
            <a:chExt cx="8715809" cy="1032508"/>
          </a:xfrm>
        </p:grpSpPr>
        <p:cxnSp>
          <p:nvCxnSpPr>
            <p:cNvPr id="24" name="直接箭头连接符 23">
              <a:extLst>
                <a:ext uri="{FF2B5EF4-FFF2-40B4-BE49-F238E27FC236}">
                  <a16:creationId xmlns:a16="http://schemas.microsoft.com/office/drawing/2014/main" id="{E3D04450-D7B8-42B3-8B0D-9E6857BF8AEA}"/>
                </a:ext>
              </a:extLst>
            </p:cNvPr>
            <p:cNvCxnSpPr>
              <a:cxnSpLocks/>
            </p:cNvCxnSpPr>
            <p:nvPr/>
          </p:nvCxnSpPr>
          <p:spPr>
            <a:xfrm flipH="1" flipV="1">
              <a:off x="7794120" y="3777103"/>
              <a:ext cx="503469" cy="35407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10">
              <a:extLst>
                <a:ext uri="{FF2B5EF4-FFF2-40B4-BE49-F238E27FC236}">
                  <a16:creationId xmlns:a16="http://schemas.microsoft.com/office/drawing/2014/main" id="{628BE876-17F6-4CF3-A14B-A2E10961D573}"/>
                </a:ext>
              </a:extLst>
            </p:cNvPr>
            <p:cNvSpPr txBox="1"/>
            <p:nvPr/>
          </p:nvSpPr>
          <p:spPr>
            <a:xfrm>
              <a:off x="8297587" y="3792238"/>
              <a:ext cx="8212342" cy="1017373"/>
            </a:xfrm>
            <a:prstGeom prst="rect">
              <a:avLst/>
            </a:prstGeom>
            <a:noFill/>
          </p:spPr>
          <p:txBody>
            <a:bodyPr wrap="none" rtlCol="0">
              <a:spAutoFit/>
            </a:bodyPr>
            <a:lstStyle/>
            <a:p>
              <a:r>
                <a:rPr lang="en-US" altLang="zh-CN" dirty="0"/>
                <a:t>This copy constructor is the same as the default copy constructor.</a:t>
              </a:r>
            </a:p>
            <a:p>
              <a:r>
                <a:rPr lang="en-US" altLang="zh-CN" dirty="0"/>
                <a:t>If the data member includes a pointer, you must provide the copy constructor</a:t>
              </a:r>
            </a:p>
            <a:p>
              <a:r>
                <a:rPr lang="en-US" altLang="zh-CN" dirty="0"/>
                <a:t>in your class.</a:t>
              </a:r>
              <a:endParaRPr lang="zh-CN" altLang="en-US" dirty="0"/>
            </a:p>
          </p:txBody>
        </p:sp>
      </p:grpSp>
    </p:spTree>
    <p:extLst>
      <p:ext uri="{BB962C8B-B14F-4D97-AF65-F5344CB8AC3E}">
        <p14:creationId xmlns:p14="http://schemas.microsoft.com/office/powerpoint/2010/main" val="74812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DE4600-904F-47DD-9E50-1307CA7BF5B1}"/>
              </a:ext>
            </a:extLst>
          </p:cNvPr>
          <p:cNvSpPr txBox="1"/>
          <p:nvPr/>
        </p:nvSpPr>
        <p:spPr>
          <a:xfrm>
            <a:off x="1619926" y="454867"/>
            <a:ext cx="8217756" cy="523220"/>
          </a:xfrm>
          <a:prstGeom prst="rect">
            <a:avLst/>
          </a:prstGeom>
          <a:noFill/>
        </p:spPr>
        <p:txBody>
          <a:bodyPr wrap="square">
            <a:spAutoFit/>
          </a:bodyPr>
          <a:lstStyle/>
          <a:p>
            <a:r>
              <a:rPr lang="en-US" altLang="zh-CN" sz="2800" dirty="0" err="1">
                <a:solidFill>
                  <a:srgbClr val="24292F"/>
                </a:solidFill>
                <a:latin typeface="-apple-system"/>
              </a:rPr>
              <a:t>Memberwise</a:t>
            </a:r>
            <a:r>
              <a:rPr lang="en-US" altLang="zh-CN" sz="2800" dirty="0">
                <a:solidFill>
                  <a:srgbClr val="24292F"/>
                </a:solidFill>
                <a:latin typeface="-apple-system"/>
              </a:rPr>
              <a:t> initialization and objects assignment</a:t>
            </a:r>
            <a:endParaRPr lang="zh-CN" altLang="en-US" sz="2800" dirty="0"/>
          </a:p>
        </p:txBody>
      </p:sp>
      <p:sp>
        <p:nvSpPr>
          <p:cNvPr id="7" name="文本框 6">
            <a:extLst>
              <a:ext uri="{FF2B5EF4-FFF2-40B4-BE49-F238E27FC236}">
                <a16:creationId xmlns:a16="http://schemas.microsoft.com/office/drawing/2014/main" id="{23CEC27B-009E-4206-BCC2-AD6C9CC3FDE9}"/>
              </a:ext>
            </a:extLst>
          </p:cNvPr>
          <p:cNvSpPr txBox="1"/>
          <p:nvPr/>
        </p:nvSpPr>
        <p:spPr>
          <a:xfrm>
            <a:off x="1028053" y="1374807"/>
            <a:ext cx="10811851" cy="830997"/>
          </a:xfrm>
          <a:prstGeom prst="rect">
            <a:avLst/>
          </a:prstGeom>
          <a:noFill/>
        </p:spPr>
        <p:txBody>
          <a:bodyPr wrap="square">
            <a:spAutoFit/>
          </a:bodyPr>
          <a:lstStyle/>
          <a:p>
            <a:r>
              <a:rPr lang="en-US" altLang="zh-CN" sz="2400" dirty="0">
                <a:solidFill>
                  <a:srgbClr val="24292F"/>
                </a:solidFill>
                <a:latin typeface="-apple-system"/>
              </a:rPr>
              <a:t>If you use an</a:t>
            </a:r>
            <a:r>
              <a:rPr lang="zh-CN" altLang="en-US" sz="2400" dirty="0">
                <a:solidFill>
                  <a:srgbClr val="24292F"/>
                </a:solidFill>
                <a:latin typeface="-apple-system"/>
              </a:rPr>
              <a:t> </a:t>
            </a:r>
            <a:r>
              <a:rPr lang="en-US" altLang="zh-CN" sz="2400" dirty="0">
                <a:solidFill>
                  <a:srgbClr val="24292F"/>
                </a:solidFill>
                <a:latin typeface="-apple-system"/>
              </a:rPr>
              <a:t>equal</a:t>
            </a:r>
            <a:r>
              <a:rPr lang="zh-CN" altLang="en-US" sz="2400" dirty="0">
                <a:solidFill>
                  <a:srgbClr val="24292F"/>
                </a:solidFill>
                <a:latin typeface="-apple-system"/>
              </a:rPr>
              <a:t> </a:t>
            </a:r>
            <a:r>
              <a:rPr lang="en-US" altLang="zh-CN" sz="2400" dirty="0">
                <a:solidFill>
                  <a:srgbClr val="24292F"/>
                </a:solidFill>
                <a:latin typeface="-apple-system"/>
              </a:rPr>
              <a:t>sign</a:t>
            </a:r>
            <a:r>
              <a:rPr lang="zh-CN" altLang="en-US" sz="2400" dirty="0">
                <a:solidFill>
                  <a:srgbClr val="24292F"/>
                </a:solidFill>
                <a:latin typeface="-apple-system"/>
              </a:rPr>
              <a:t> </a:t>
            </a:r>
            <a:r>
              <a:rPr lang="en-US" altLang="zh-CN" sz="2400" dirty="0">
                <a:solidFill>
                  <a:srgbClr val="24292F"/>
                </a:solidFill>
                <a:latin typeface="-apple-system"/>
              </a:rPr>
              <a:t>to</a:t>
            </a:r>
            <a:r>
              <a:rPr lang="zh-CN" altLang="en-US" sz="2400" dirty="0">
                <a:solidFill>
                  <a:srgbClr val="24292F"/>
                </a:solidFill>
                <a:latin typeface="-apple-system"/>
              </a:rPr>
              <a:t> </a:t>
            </a:r>
            <a:r>
              <a:rPr lang="en-US" altLang="zh-CN" sz="2400" dirty="0">
                <a:solidFill>
                  <a:srgbClr val="24292F"/>
                </a:solidFill>
                <a:latin typeface="-apple-system"/>
              </a:rPr>
              <a:t> assign one object to another, this is called assign one object to another. In this case, the copy constructor is not invoked.</a:t>
            </a:r>
            <a:endParaRPr lang="zh-CN" altLang="en-US" sz="2400" dirty="0"/>
          </a:p>
        </p:txBody>
      </p:sp>
      <p:pic>
        <p:nvPicPr>
          <p:cNvPr id="9" name="图片 8">
            <a:extLst>
              <a:ext uri="{FF2B5EF4-FFF2-40B4-BE49-F238E27FC236}">
                <a16:creationId xmlns:a16="http://schemas.microsoft.com/office/drawing/2014/main" id="{173F80A5-AEA8-48F8-AFB3-A3603946F33C}"/>
              </a:ext>
            </a:extLst>
          </p:cNvPr>
          <p:cNvPicPr>
            <a:picLocks noChangeAspect="1"/>
          </p:cNvPicPr>
          <p:nvPr/>
        </p:nvPicPr>
        <p:blipFill>
          <a:blip r:embed="rId2"/>
          <a:stretch>
            <a:fillRect/>
          </a:stretch>
        </p:blipFill>
        <p:spPr>
          <a:xfrm>
            <a:off x="1748527" y="2513466"/>
            <a:ext cx="2195330" cy="727595"/>
          </a:xfrm>
          <a:prstGeom prst="rect">
            <a:avLst/>
          </a:prstGeom>
        </p:spPr>
      </p:pic>
      <p:grpSp>
        <p:nvGrpSpPr>
          <p:cNvPr id="13" name="组合 12">
            <a:extLst>
              <a:ext uri="{FF2B5EF4-FFF2-40B4-BE49-F238E27FC236}">
                <a16:creationId xmlns:a16="http://schemas.microsoft.com/office/drawing/2014/main" id="{F447A477-C624-4050-BEFA-9576DBC025DE}"/>
              </a:ext>
            </a:extLst>
          </p:cNvPr>
          <p:cNvGrpSpPr/>
          <p:nvPr/>
        </p:nvGrpSpPr>
        <p:grpSpPr>
          <a:xfrm>
            <a:off x="3698087" y="2521222"/>
            <a:ext cx="2840994" cy="369332"/>
            <a:chOff x="7686501" y="3908038"/>
            <a:chExt cx="3130354" cy="406949"/>
          </a:xfrm>
        </p:grpSpPr>
        <p:cxnSp>
          <p:nvCxnSpPr>
            <p:cNvPr id="14" name="直接箭头连接符 13">
              <a:extLst>
                <a:ext uri="{FF2B5EF4-FFF2-40B4-BE49-F238E27FC236}">
                  <a16:creationId xmlns:a16="http://schemas.microsoft.com/office/drawing/2014/main" id="{5CF1A76A-324B-45B0-8A73-BA8596CC0235}"/>
                </a:ext>
              </a:extLst>
            </p:cNvPr>
            <p:cNvCxnSpPr/>
            <p:nvPr/>
          </p:nvCxnSpPr>
          <p:spPr>
            <a:xfrm flipH="1">
              <a:off x="7686501" y="4131176"/>
              <a:ext cx="611087"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0">
              <a:extLst>
                <a:ext uri="{FF2B5EF4-FFF2-40B4-BE49-F238E27FC236}">
                  <a16:creationId xmlns:a16="http://schemas.microsoft.com/office/drawing/2014/main" id="{AFDEDAEE-98B2-4FE0-893A-FCDE39ADA167}"/>
                </a:ext>
              </a:extLst>
            </p:cNvPr>
            <p:cNvSpPr txBox="1"/>
            <p:nvPr/>
          </p:nvSpPr>
          <p:spPr>
            <a:xfrm>
              <a:off x="8297587" y="3908038"/>
              <a:ext cx="2519268" cy="406949"/>
            </a:xfrm>
            <a:prstGeom prst="rect">
              <a:avLst/>
            </a:prstGeom>
            <a:noFill/>
          </p:spPr>
          <p:txBody>
            <a:bodyPr wrap="none" rtlCol="0">
              <a:spAutoFit/>
            </a:bodyPr>
            <a:lstStyle/>
            <a:p>
              <a:r>
                <a:rPr lang="en-US" altLang="zh-CN" dirty="0">
                  <a:solidFill>
                    <a:srgbClr val="FF0000"/>
                  </a:solidFill>
                </a:rPr>
                <a:t>Assignment statement</a:t>
              </a:r>
              <a:endParaRPr lang="zh-CN" altLang="en-US" dirty="0">
                <a:solidFill>
                  <a:srgbClr val="FF0000"/>
                </a:solidFill>
              </a:endParaRPr>
            </a:p>
          </p:txBody>
        </p:sp>
      </p:grpSp>
      <p:grpSp>
        <p:nvGrpSpPr>
          <p:cNvPr id="19" name="组合 18">
            <a:extLst>
              <a:ext uri="{FF2B5EF4-FFF2-40B4-BE49-F238E27FC236}">
                <a16:creationId xmlns:a16="http://schemas.microsoft.com/office/drawing/2014/main" id="{A8DAA38B-421B-492C-8954-9936BFB574E6}"/>
              </a:ext>
            </a:extLst>
          </p:cNvPr>
          <p:cNvGrpSpPr/>
          <p:nvPr/>
        </p:nvGrpSpPr>
        <p:grpSpPr>
          <a:xfrm>
            <a:off x="1363294" y="3128789"/>
            <a:ext cx="4842544" cy="969794"/>
            <a:chOff x="1363294" y="3128789"/>
            <a:chExt cx="4842544" cy="969794"/>
          </a:xfrm>
        </p:grpSpPr>
        <p:sp>
          <p:nvSpPr>
            <p:cNvPr id="16" name="文本框 15">
              <a:extLst>
                <a:ext uri="{FF2B5EF4-FFF2-40B4-BE49-F238E27FC236}">
                  <a16:creationId xmlns:a16="http://schemas.microsoft.com/office/drawing/2014/main" id="{D8334D2B-D5C5-460B-983B-745B219D9623}"/>
                </a:ext>
              </a:extLst>
            </p:cNvPr>
            <p:cNvSpPr txBox="1"/>
            <p:nvPr/>
          </p:nvSpPr>
          <p:spPr>
            <a:xfrm>
              <a:off x="1363294" y="3390697"/>
              <a:ext cx="4842544" cy="707886"/>
            </a:xfrm>
            <a:prstGeom prst="rect">
              <a:avLst/>
            </a:prstGeom>
            <a:noFill/>
          </p:spPr>
          <p:txBody>
            <a:bodyPr wrap="none" rtlCol="0">
              <a:spAutoFit/>
            </a:bodyPr>
            <a:lstStyle/>
            <a:p>
              <a:r>
                <a:rPr lang="en-US" altLang="zh-CN" sz="2000" dirty="0" err="1"/>
                <a:t>same.numerator</a:t>
              </a:r>
              <a:r>
                <a:rPr lang="en-US" altLang="zh-CN" sz="2000" dirty="0"/>
                <a:t> = </a:t>
              </a:r>
              <a:r>
                <a:rPr lang="en-US" altLang="zh-CN" sz="2000" dirty="0" err="1"/>
                <a:t>oneThird.numerator</a:t>
              </a:r>
              <a:r>
                <a:rPr lang="en-US" altLang="zh-CN" sz="2000" dirty="0"/>
                <a:t>;</a:t>
              </a:r>
            </a:p>
            <a:p>
              <a:r>
                <a:rPr lang="en-US" altLang="zh-CN" sz="2000" dirty="0" err="1"/>
                <a:t>same.denominator</a:t>
              </a:r>
              <a:r>
                <a:rPr lang="en-US" altLang="zh-CN" sz="2000" dirty="0"/>
                <a:t> = </a:t>
              </a:r>
              <a:r>
                <a:rPr lang="en-US" altLang="zh-CN" sz="2000" dirty="0" err="1"/>
                <a:t>oneThird.denominator</a:t>
              </a:r>
              <a:r>
                <a:rPr lang="en-US" altLang="zh-CN" sz="2000" dirty="0"/>
                <a:t>;</a:t>
              </a:r>
              <a:endParaRPr lang="zh-CN" altLang="en-US" sz="2000" dirty="0"/>
            </a:p>
          </p:txBody>
        </p:sp>
        <p:cxnSp>
          <p:nvCxnSpPr>
            <p:cNvPr id="17" name="直接箭头连接符 16">
              <a:extLst>
                <a:ext uri="{FF2B5EF4-FFF2-40B4-BE49-F238E27FC236}">
                  <a16:creationId xmlns:a16="http://schemas.microsoft.com/office/drawing/2014/main" id="{6A8530E9-5A2A-4071-8260-49649390B49B}"/>
                </a:ext>
              </a:extLst>
            </p:cNvPr>
            <p:cNvCxnSpPr>
              <a:cxnSpLocks/>
            </p:cNvCxnSpPr>
            <p:nvPr/>
          </p:nvCxnSpPr>
          <p:spPr>
            <a:xfrm flipH="1">
              <a:off x="2984938" y="3128789"/>
              <a:ext cx="136634" cy="3002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45D98139-6DC2-4A8E-A4CE-877921BC2D99}"/>
              </a:ext>
            </a:extLst>
          </p:cNvPr>
          <p:cNvSpPr txBox="1"/>
          <p:nvPr/>
        </p:nvSpPr>
        <p:spPr>
          <a:xfrm>
            <a:off x="799912" y="4484902"/>
            <a:ext cx="10811851" cy="1569660"/>
          </a:xfrm>
          <a:prstGeom prst="rect">
            <a:avLst/>
          </a:prstGeom>
          <a:noFill/>
        </p:spPr>
        <p:txBody>
          <a:bodyPr wrap="square">
            <a:spAutoFit/>
          </a:bodyPr>
          <a:lstStyle/>
          <a:p>
            <a:r>
              <a:rPr lang="en-US" altLang="zh-CN" sz="2400" dirty="0">
                <a:solidFill>
                  <a:srgbClr val="24292F"/>
                </a:solidFill>
                <a:latin typeface="-apple-system"/>
              </a:rPr>
              <a:t>Although this operation is also </a:t>
            </a:r>
            <a:r>
              <a:rPr lang="en-US" altLang="zh-CN" sz="2400" dirty="0" err="1">
                <a:solidFill>
                  <a:srgbClr val="24292F"/>
                </a:solidFill>
                <a:latin typeface="-apple-system"/>
              </a:rPr>
              <a:t>memberwise</a:t>
            </a:r>
            <a:r>
              <a:rPr lang="en-US" altLang="zh-CN" sz="2400" dirty="0">
                <a:solidFill>
                  <a:srgbClr val="24292F"/>
                </a:solidFill>
                <a:latin typeface="-apple-system"/>
              </a:rPr>
              <a:t> assignment, but it does not invoke the copy constructor. The assignment operator(=) can be overloaded.</a:t>
            </a:r>
            <a:r>
              <a:rPr lang="en-US" altLang="zh-CN" sz="2400" dirty="0"/>
              <a:t> If the data member includes a pointer, you must overload the assignment operator in your class.</a:t>
            </a:r>
            <a:endParaRPr lang="zh-CN" altLang="en-US" sz="2400" dirty="0"/>
          </a:p>
          <a:p>
            <a:endParaRPr lang="zh-CN" altLang="en-US" sz="2400" dirty="0"/>
          </a:p>
        </p:txBody>
      </p:sp>
    </p:spTree>
    <p:extLst>
      <p:ext uri="{BB962C8B-B14F-4D97-AF65-F5344CB8AC3E}">
        <p14:creationId xmlns:p14="http://schemas.microsoft.com/office/powerpoint/2010/main" val="243095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5"/>
            <a:ext cx="11694854" cy="4849968"/>
          </a:xfrm>
        </p:spPr>
        <p:txBody>
          <a:bodyPr>
            <a:normAutofit/>
          </a:bodyPr>
          <a:lstStyle/>
          <a:p>
            <a:pPr>
              <a:lnSpc>
                <a:spcPct val="120000"/>
              </a:lnSpc>
              <a:spcBef>
                <a:spcPts val="0"/>
              </a:spcBef>
            </a:pPr>
            <a:r>
              <a:rPr lang="en-US" altLang="zh-CN" sz="2400" dirty="0"/>
              <a:t>Create a class called </a:t>
            </a:r>
            <a:r>
              <a:rPr lang="en-US" altLang="zh-CN" sz="2400" b="1" dirty="0"/>
              <a:t>Complex</a:t>
            </a:r>
            <a:r>
              <a:rPr lang="en-US" altLang="zh-CN" sz="2400" dirty="0"/>
              <a:t> for performing arithmetic with complex numbers. Write a program to test your class. Complex numbers have the form    </a:t>
            </a:r>
          </a:p>
          <a:p>
            <a:pPr marL="0" indent="0">
              <a:lnSpc>
                <a:spcPct val="120000"/>
              </a:lnSpc>
              <a:spcBef>
                <a:spcPts val="0"/>
              </a:spcBef>
              <a:buNone/>
            </a:pPr>
            <a:r>
              <a:rPr lang="en-US" altLang="zh-CN" sz="2400" dirty="0"/>
              <a:t>                                   </a:t>
            </a:r>
            <a:r>
              <a:rPr lang="en-US" altLang="zh-CN" sz="2400" dirty="0" err="1"/>
              <a:t>realPart</a:t>
            </a:r>
            <a:r>
              <a:rPr lang="en-US" altLang="zh-CN" sz="2400" dirty="0"/>
              <a:t> + </a:t>
            </a:r>
            <a:r>
              <a:rPr lang="en-US" altLang="zh-CN" sz="2400" dirty="0" err="1"/>
              <a:t>imaginaryPart</a:t>
            </a:r>
            <a:r>
              <a:rPr lang="en-US" altLang="zh-CN" sz="2400" dirty="0"/>
              <a:t> * </a:t>
            </a:r>
            <a:r>
              <a:rPr lang="en-US" altLang="zh-CN" sz="2400" dirty="0" err="1"/>
              <a:t>i</a:t>
            </a:r>
            <a:endParaRPr lang="zh-CN" altLang="en-US" sz="2400" dirty="0"/>
          </a:p>
          <a:p>
            <a:pPr>
              <a:lnSpc>
                <a:spcPct val="120000"/>
              </a:lnSpc>
              <a:spcBef>
                <a:spcPts val="0"/>
              </a:spcBef>
            </a:pPr>
            <a:r>
              <a:rPr lang="en-US" altLang="zh-CN" sz="2400" dirty="0"/>
              <a:t>Develop a complete class containing proper constructor functions as well as setter and getter functions. The class should also provide the following overloaded operator capabilities: </a:t>
            </a:r>
          </a:p>
          <a:p>
            <a:pPr marL="0" indent="0">
              <a:lnSpc>
                <a:spcPct val="120000"/>
              </a:lnSpc>
              <a:spcBef>
                <a:spcPts val="0"/>
              </a:spcBef>
              <a:buNone/>
            </a:pPr>
            <a:r>
              <a:rPr lang="en-US" altLang="zh-CN" sz="2400" dirty="0"/>
              <a:t>(1) Overload the addition operator (+) to add two Complex numbers. </a:t>
            </a:r>
          </a:p>
          <a:p>
            <a:pPr marL="0" indent="0">
              <a:lnSpc>
                <a:spcPct val="120000"/>
              </a:lnSpc>
              <a:spcBef>
                <a:spcPts val="0"/>
              </a:spcBef>
              <a:buNone/>
            </a:pPr>
            <a:r>
              <a:rPr lang="en-US" altLang="zh-CN" sz="2400" dirty="0"/>
              <a:t>(2) Overload the subtraction operator (-) to subtract two Complex numbers. </a:t>
            </a:r>
          </a:p>
          <a:p>
            <a:pPr marL="0" indent="0">
              <a:lnSpc>
                <a:spcPct val="120000"/>
              </a:lnSpc>
              <a:spcBef>
                <a:spcPts val="0"/>
              </a:spcBef>
              <a:buNone/>
            </a:pPr>
            <a:r>
              <a:rPr lang="en-US" altLang="zh-CN" sz="2400" dirty="0"/>
              <a:t>(3) Overload the assignment operator to assign one Complex to another. </a:t>
            </a:r>
          </a:p>
          <a:p>
            <a:pPr marL="0" indent="0">
              <a:lnSpc>
                <a:spcPct val="120000"/>
              </a:lnSpc>
              <a:spcBef>
                <a:spcPts val="0"/>
              </a:spcBef>
              <a:buNone/>
            </a:pPr>
            <a:r>
              <a:rPr lang="en-US" altLang="zh-CN" sz="2400" dirty="0"/>
              <a:t>(4) Overload the multiplication operator (*) to multiply two Complex numbers.</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a:xfrm>
            <a:off x="197225" y="1326995"/>
            <a:ext cx="11694854" cy="4849968"/>
          </a:xfrm>
        </p:spPr>
        <p:txBody>
          <a:bodyPr>
            <a:normAutofit/>
          </a:bodyPr>
          <a:lstStyle/>
          <a:p>
            <a:r>
              <a:rPr lang="en-US" altLang="zh-CN" sz="2400" dirty="0"/>
              <a:t>(5)Overload the == and != operators to allow comparisons of complex numbers. </a:t>
            </a:r>
          </a:p>
          <a:p>
            <a:r>
              <a:rPr lang="en-US" altLang="zh-CN" sz="2400" dirty="0"/>
              <a:t>(6) Modify the class to enable input and output of complex numbers via overloaded </a:t>
            </a:r>
            <a:r>
              <a:rPr lang="en-US" altLang="zh-CN" sz="2400" b="1" dirty="0"/>
              <a:t>&gt;&gt;</a:t>
            </a:r>
            <a:r>
              <a:rPr lang="en-US" altLang="zh-CN" sz="2400" dirty="0"/>
              <a:t> and </a:t>
            </a:r>
            <a:r>
              <a:rPr lang="en-US" altLang="zh-CN" sz="2400" b="1" dirty="0"/>
              <a:t>&lt;&lt;</a:t>
            </a:r>
            <a:r>
              <a:rPr lang="en-US" altLang="zh-CN" sz="2400" dirty="0"/>
              <a:t> operators, respectively.</a:t>
            </a:r>
            <a:endParaRPr lang="zh-CN" altLang="en-US" sz="2400" dirty="0"/>
          </a:p>
        </p:txBody>
      </p:sp>
      <p:sp>
        <p:nvSpPr>
          <p:cNvPr id="4" name="文本框 3">
            <a:extLst>
              <a:ext uri="{FF2B5EF4-FFF2-40B4-BE49-F238E27FC236}">
                <a16:creationId xmlns:a16="http://schemas.microsoft.com/office/drawing/2014/main" id="{DD011873-CBD5-4C41-9A95-DBD49472B870}"/>
              </a:ext>
            </a:extLst>
          </p:cNvPr>
          <p:cNvSpPr txBox="1"/>
          <p:nvPr/>
        </p:nvSpPr>
        <p:spPr>
          <a:xfrm>
            <a:off x="465987" y="2819400"/>
            <a:ext cx="6168292" cy="461665"/>
          </a:xfrm>
          <a:prstGeom prst="rect">
            <a:avLst/>
          </a:prstGeom>
          <a:noFill/>
        </p:spPr>
        <p:txBody>
          <a:bodyPr wrap="none" rtlCol="0">
            <a:spAutoFit/>
          </a:bodyPr>
          <a:lstStyle/>
          <a:p>
            <a:r>
              <a:rPr lang="en-US" altLang="zh-CN" sz="2400" dirty="0"/>
              <a:t>Write a test program to test your Complex class.</a:t>
            </a:r>
            <a:endParaRPr lang="zh-CN" altLang="en-US" sz="2400" dirty="0"/>
          </a:p>
        </p:txBody>
      </p:sp>
    </p:spTree>
    <p:extLst>
      <p:ext uri="{BB962C8B-B14F-4D97-AF65-F5344CB8AC3E}">
        <p14:creationId xmlns:p14="http://schemas.microsoft.com/office/powerpoint/2010/main" val="79105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2393" y="2096545"/>
            <a:ext cx="10772852" cy="830997"/>
          </a:xfrm>
          <a:prstGeom prst="rect">
            <a:avLst/>
          </a:prstGeom>
          <a:noFill/>
        </p:spPr>
        <p:txBody>
          <a:bodyPr wrap="square" rtlCol="0">
            <a:spAutoFit/>
          </a:bodyPr>
          <a:lstStyle/>
          <a:p>
            <a:r>
              <a:rPr lang="en-US" altLang="zh-CN" sz="2400" b="1" i="1" dirty="0"/>
              <a:t>Operator overloading </a:t>
            </a:r>
            <a:r>
              <a:rPr lang="en-US" altLang="zh-CN" sz="2400" dirty="0"/>
              <a:t>extends the overloading concept to operators, letting you assign multiple meanings to C++ operators.</a:t>
            </a:r>
            <a:endParaRPr lang="zh-CN" altLang="en-US" sz="2400" dirty="0"/>
          </a:p>
        </p:txBody>
      </p:sp>
      <p:sp>
        <p:nvSpPr>
          <p:cNvPr id="5" name="TextBox 4"/>
          <p:cNvSpPr txBox="1"/>
          <p:nvPr/>
        </p:nvSpPr>
        <p:spPr>
          <a:xfrm>
            <a:off x="912393" y="3625055"/>
            <a:ext cx="9379427" cy="427489"/>
          </a:xfrm>
          <a:prstGeom prst="rect">
            <a:avLst/>
          </a:prstGeom>
          <a:noFill/>
        </p:spPr>
        <p:txBody>
          <a:bodyPr wrap="none" rtlCol="0">
            <a:spAutoFit/>
          </a:bodyPr>
          <a:lstStyle/>
          <a:p>
            <a:r>
              <a:rPr lang="en-US" altLang="zh-CN" sz="2178" dirty="0"/>
              <a:t>To overload an operator, use a special function form called an </a:t>
            </a:r>
            <a:r>
              <a:rPr lang="en-US" altLang="zh-CN" sz="2178" b="1" dirty="0">
                <a:solidFill>
                  <a:srgbClr val="00B0F0"/>
                </a:solidFill>
              </a:rPr>
              <a:t>operator function</a:t>
            </a:r>
            <a:r>
              <a:rPr lang="en-US" altLang="zh-CN" sz="2178" dirty="0"/>
              <a:t>. </a:t>
            </a:r>
            <a:endParaRPr lang="zh-CN" altLang="en-US" sz="2178" dirty="0"/>
          </a:p>
        </p:txBody>
      </p:sp>
      <p:sp>
        <p:nvSpPr>
          <p:cNvPr id="6" name="TextBox 5"/>
          <p:cNvSpPr txBox="1"/>
          <p:nvPr/>
        </p:nvSpPr>
        <p:spPr>
          <a:xfrm>
            <a:off x="1182699" y="4343926"/>
            <a:ext cx="5466112" cy="483337"/>
          </a:xfrm>
          <a:prstGeom prst="rect">
            <a:avLst/>
          </a:prstGeom>
          <a:noFill/>
        </p:spPr>
        <p:txBody>
          <a:bodyPr wrap="none" rtlCol="0">
            <a:spAutoFit/>
          </a:bodyPr>
          <a:lstStyle/>
          <a:p>
            <a:r>
              <a:rPr lang="en-US" altLang="zh-CN" sz="2541" b="1" dirty="0"/>
              <a:t>return type operator op(argument-list)</a:t>
            </a:r>
            <a:endParaRPr lang="zh-CN" altLang="en-US" sz="2541" b="1" dirty="0"/>
          </a:p>
        </p:txBody>
      </p:sp>
      <p:grpSp>
        <p:nvGrpSpPr>
          <p:cNvPr id="8" name="组合 7"/>
          <p:cNvGrpSpPr/>
          <p:nvPr/>
        </p:nvGrpSpPr>
        <p:grpSpPr>
          <a:xfrm>
            <a:off x="4070094" y="4343925"/>
            <a:ext cx="596283" cy="784222"/>
            <a:chOff x="4374133" y="4786362"/>
            <a:chExt cx="657016" cy="864096"/>
          </a:xfrm>
        </p:grpSpPr>
        <p:sp>
          <p:nvSpPr>
            <p:cNvPr id="7" name="椭圆 6"/>
            <p:cNvSpPr/>
            <p:nvPr/>
          </p:nvSpPr>
          <p:spPr>
            <a:xfrm>
              <a:off x="4374133" y="4786362"/>
              <a:ext cx="504056" cy="523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9" name="直接箭头连接符 8"/>
            <p:cNvCxnSpPr>
              <a:endCxn id="7" idx="5"/>
            </p:cNvCxnSpPr>
            <p:nvPr/>
          </p:nvCxnSpPr>
          <p:spPr>
            <a:xfrm flipH="1" flipV="1">
              <a:off x="4804372" y="5232958"/>
              <a:ext cx="226777" cy="4175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513905" y="5062796"/>
            <a:ext cx="5964838" cy="427489"/>
          </a:xfrm>
          <a:prstGeom prst="rect">
            <a:avLst/>
          </a:prstGeom>
          <a:noFill/>
        </p:spPr>
        <p:txBody>
          <a:bodyPr wrap="none" rtlCol="0">
            <a:spAutoFit/>
          </a:bodyPr>
          <a:lstStyle/>
          <a:p>
            <a:r>
              <a:rPr lang="en-US" altLang="zh-CN" sz="2178" b="1" dirty="0"/>
              <a:t>op</a:t>
            </a:r>
            <a:r>
              <a:rPr lang="en-US" altLang="zh-CN" sz="2178" dirty="0"/>
              <a:t> is the symbol for the operator being overloaded</a:t>
            </a:r>
            <a:endParaRPr lang="zh-CN" altLang="en-US" sz="2178" dirty="0"/>
          </a:p>
        </p:txBody>
      </p:sp>
      <p:sp>
        <p:nvSpPr>
          <p:cNvPr id="11" name="Title 1">
            <a:extLst>
              <a:ext uri="{FF2B5EF4-FFF2-40B4-BE49-F238E27FC236}">
                <a16:creationId xmlns:a16="http://schemas.microsoft.com/office/drawing/2014/main" id="{95E3D509-453A-4B8F-83E0-D9D788E74A30}"/>
              </a:ext>
            </a:extLst>
          </p:cNvPr>
          <p:cNvSpPr txBox="1">
            <a:spLocks/>
          </p:cNvSpPr>
          <p:nvPr/>
        </p:nvSpPr>
        <p:spPr>
          <a:xfrm>
            <a:off x="1559560" y="311150"/>
            <a:ext cx="9724390" cy="10109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a:t> Operator overloading</a:t>
            </a:r>
            <a:endParaRPr lang="en-US" altLang="zh-CN" sz="4000" dirty="0"/>
          </a:p>
        </p:txBody>
      </p:sp>
      <p:sp>
        <p:nvSpPr>
          <p:cNvPr id="12" name="TextBox 1">
            <a:extLst>
              <a:ext uri="{FF2B5EF4-FFF2-40B4-BE49-F238E27FC236}">
                <a16:creationId xmlns:a16="http://schemas.microsoft.com/office/drawing/2014/main" id="{12AF08EA-01C5-4932-8E7C-B3696CACBEDE}"/>
              </a:ext>
            </a:extLst>
          </p:cNvPr>
          <p:cNvSpPr txBox="1"/>
          <p:nvPr/>
        </p:nvSpPr>
        <p:spPr>
          <a:xfrm>
            <a:off x="1011883" y="1487698"/>
            <a:ext cx="10168233" cy="461665"/>
          </a:xfrm>
          <a:prstGeom prst="rect">
            <a:avLst/>
          </a:prstGeom>
          <a:noFill/>
        </p:spPr>
        <p:txBody>
          <a:bodyPr wrap="none" rtlCol="0">
            <a:spAutoFit/>
          </a:bodyPr>
          <a:lstStyle/>
          <a:p>
            <a:r>
              <a:rPr lang="en-US" altLang="zh-CN" sz="2400" dirty="0"/>
              <a:t>In C++, the overloading principle applies </a:t>
            </a:r>
            <a:r>
              <a:rPr lang="en-US" altLang="zh-CN" sz="2400" b="1" dirty="0"/>
              <a:t>not only to functions</a:t>
            </a:r>
            <a:r>
              <a:rPr lang="en-US" altLang="zh-CN" sz="2400" dirty="0"/>
              <a:t>, </a:t>
            </a:r>
            <a:r>
              <a:rPr lang="en-US" altLang="zh-CN" sz="2400" b="1" dirty="0"/>
              <a:t>but to operator</a:t>
            </a:r>
            <a:r>
              <a:rPr lang="en-US" altLang="zh-CN" sz="2400" dirty="0"/>
              <a:t>.</a:t>
            </a:r>
            <a:endParaRPr lang="zh-CN" altLang="en-US" sz="2400" dirty="0"/>
          </a:p>
        </p:txBody>
      </p:sp>
      <p:sp>
        <p:nvSpPr>
          <p:cNvPr id="13" name="TextBox 5">
            <a:extLst>
              <a:ext uri="{FF2B5EF4-FFF2-40B4-BE49-F238E27FC236}">
                <a16:creationId xmlns:a16="http://schemas.microsoft.com/office/drawing/2014/main" id="{B0335192-A590-477A-A4DC-C94A1B2A3746}"/>
              </a:ext>
            </a:extLst>
          </p:cNvPr>
          <p:cNvSpPr txBox="1"/>
          <p:nvPr/>
        </p:nvSpPr>
        <p:spPr>
          <a:xfrm>
            <a:off x="912393" y="3002112"/>
            <a:ext cx="10240689" cy="461665"/>
          </a:xfrm>
          <a:prstGeom prst="rect">
            <a:avLst/>
          </a:prstGeom>
          <a:noFill/>
        </p:spPr>
        <p:txBody>
          <a:bodyPr wrap="none" rtlCol="0">
            <a:spAutoFit/>
          </a:bodyPr>
          <a:lstStyle/>
          <a:p>
            <a:r>
              <a:rPr lang="en-US" altLang="zh-CN" sz="2400" dirty="0"/>
              <a:t>Operators can be extended to work </a:t>
            </a:r>
            <a:r>
              <a:rPr lang="en-US" altLang="zh-CN" sz="2400" b="1" dirty="0"/>
              <a:t>not just with built-in types</a:t>
            </a:r>
            <a:r>
              <a:rPr lang="en-US" altLang="zh-CN" sz="2400" dirty="0"/>
              <a:t>, </a:t>
            </a:r>
            <a:r>
              <a:rPr lang="en-US" altLang="zh-CN" sz="2400" b="1" dirty="0"/>
              <a:t>but also classes</a:t>
            </a:r>
            <a:r>
              <a:rPr lang="en-US" altLang="zh-CN" sz="2400" dirty="0"/>
              <a:t>.</a:t>
            </a:r>
            <a:endParaRPr lang="zh-CN" altLang="en-US" sz="2400" dirty="0"/>
          </a:p>
        </p:txBody>
      </p:sp>
    </p:spTree>
    <p:extLst>
      <p:ext uri="{BB962C8B-B14F-4D97-AF65-F5344CB8AC3E}">
        <p14:creationId xmlns:p14="http://schemas.microsoft.com/office/powerpoint/2010/main" val="278330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 name="组合 4095">
            <a:extLst>
              <a:ext uri="{FF2B5EF4-FFF2-40B4-BE49-F238E27FC236}">
                <a16:creationId xmlns:a16="http://schemas.microsoft.com/office/drawing/2014/main" id="{D4F52AD1-9A1D-4894-9FC5-685945B4E775}"/>
              </a:ext>
            </a:extLst>
          </p:cNvPr>
          <p:cNvGrpSpPr/>
          <p:nvPr/>
        </p:nvGrpSpPr>
        <p:grpSpPr>
          <a:xfrm>
            <a:off x="656932" y="1148522"/>
            <a:ext cx="8467725" cy="5143500"/>
            <a:chOff x="656932" y="1148522"/>
            <a:chExt cx="8467725" cy="5143500"/>
          </a:xfrm>
        </p:grpSpPr>
        <p:pic>
          <p:nvPicPr>
            <p:cNvPr id="22" name="图片 21">
              <a:extLst>
                <a:ext uri="{FF2B5EF4-FFF2-40B4-BE49-F238E27FC236}">
                  <a16:creationId xmlns:a16="http://schemas.microsoft.com/office/drawing/2014/main" id="{2871F11D-A8D5-43E6-9386-A416E6300BA9}"/>
                </a:ext>
              </a:extLst>
            </p:cNvPr>
            <p:cNvPicPr>
              <a:picLocks noChangeAspect="1"/>
            </p:cNvPicPr>
            <p:nvPr/>
          </p:nvPicPr>
          <p:blipFill>
            <a:blip r:embed="rId3"/>
            <a:stretch>
              <a:fillRect/>
            </a:stretch>
          </p:blipFill>
          <p:spPr>
            <a:xfrm>
              <a:off x="656932" y="1148522"/>
              <a:ext cx="8467725" cy="5143500"/>
            </a:xfrm>
            <a:prstGeom prst="rect">
              <a:avLst/>
            </a:prstGeom>
          </p:spPr>
        </p:pic>
        <p:pic>
          <p:nvPicPr>
            <p:cNvPr id="31" name="图片 30">
              <a:extLst>
                <a:ext uri="{FF2B5EF4-FFF2-40B4-BE49-F238E27FC236}">
                  <a16:creationId xmlns:a16="http://schemas.microsoft.com/office/drawing/2014/main" id="{B61207CD-E712-4723-950B-C9D822953A08}"/>
                </a:ext>
              </a:extLst>
            </p:cNvPr>
            <p:cNvPicPr>
              <a:picLocks noChangeAspect="1"/>
            </p:cNvPicPr>
            <p:nvPr/>
          </p:nvPicPr>
          <p:blipFill>
            <a:blip r:embed="rId4"/>
            <a:stretch>
              <a:fillRect/>
            </a:stretch>
          </p:blipFill>
          <p:spPr>
            <a:xfrm>
              <a:off x="1016461" y="4571592"/>
              <a:ext cx="4686300" cy="504825"/>
            </a:xfrm>
            <a:prstGeom prst="rect">
              <a:avLst/>
            </a:prstGeom>
          </p:spPr>
        </p:pic>
      </p:grpSp>
      <p:sp>
        <p:nvSpPr>
          <p:cNvPr id="5" name="圆角矩形标注 4"/>
          <p:cNvSpPr/>
          <p:nvPr/>
        </p:nvSpPr>
        <p:spPr>
          <a:xfrm>
            <a:off x="2174893" y="6050923"/>
            <a:ext cx="4091435" cy="469602"/>
          </a:xfrm>
          <a:prstGeom prst="wedgeRoundRectCallout">
            <a:avLst>
              <a:gd name="adj1" fmla="val -30464"/>
              <a:gd name="adj2" fmla="val -172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Operator overloading  works as function</a:t>
            </a:r>
          </a:p>
          <a:p>
            <a:pPr algn="ctr"/>
            <a:r>
              <a:rPr lang="en-US" altLang="zh-CN" dirty="0">
                <a:solidFill>
                  <a:prstClr val="white"/>
                </a:solidFill>
              </a:rPr>
              <a:t>operator function prototype</a:t>
            </a:r>
            <a:endParaRPr lang="zh-CN" altLang="en-US" dirty="0">
              <a:solidFill>
                <a:prstClr val="white"/>
              </a:solidFill>
            </a:endParaRPr>
          </a:p>
        </p:txBody>
      </p:sp>
      <p:pic>
        <p:nvPicPr>
          <p:cNvPr id="20" name="图片 19">
            <a:extLst>
              <a:ext uri="{FF2B5EF4-FFF2-40B4-BE49-F238E27FC236}">
                <a16:creationId xmlns:a16="http://schemas.microsoft.com/office/drawing/2014/main" id="{4007484A-370B-4703-98B5-50515FD5BB09}"/>
              </a:ext>
            </a:extLst>
          </p:cNvPr>
          <p:cNvPicPr>
            <a:picLocks noChangeAspect="1"/>
          </p:cNvPicPr>
          <p:nvPr/>
        </p:nvPicPr>
        <p:blipFill>
          <a:blip r:embed="rId5"/>
          <a:stretch>
            <a:fillRect/>
          </a:stretch>
        </p:blipFill>
        <p:spPr>
          <a:xfrm>
            <a:off x="4854935" y="3603727"/>
            <a:ext cx="7181850" cy="942975"/>
          </a:xfrm>
          <a:prstGeom prst="rect">
            <a:avLst/>
          </a:prstGeom>
        </p:spPr>
      </p:pic>
      <p:grpSp>
        <p:nvGrpSpPr>
          <p:cNvPr id="9" name="组合 8"/>
          <p:cNvGrpSpPr/>
          <p:nvPr/>
        </p:nvGrpSpPr>
        <p:grpSpPr>
          <a:xfrm>
            <a:off x="1016461" y="4363515"/>
            <a:ext cx="4416890" cy="1083770"/>
            <a:chOff x="868328" y="3830845"/>
            <a:chExt cx="4866760" cy="1194157"/>
          </a:xfrm>
        </p:grpSpPr>
        <p:sp>
          <p:nvSpPr>
            <p:cNvPr id="10" name="矩形 9"/>
            <p:cNvSpPr/>
            <p:nvPr/>
          </p:nvSpPr>
          <p:spPr>
            <a:xfrm>
              <a:off x="868328" y="4736970"/>
              <a:ext cx="4866760"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11" name="曲线连接符 10"/>
            <p:cNvCxnSpPr>
              <a:cxnSpLocks/>
            </p:cNvCxnSpPr>
            <p:nvPr/>
          </p:nvCxnSpPr>
          <p:spPr>
            <a:xfrm rot="5400000" flipH="1" flipV="1">
              <a:off x="4827952" y="3938495"/>
              <a:ext cx="1014786" cy="799486"/>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圆角矩形标注 4">
            <a:extLst>
              <a:ext uri="{FF2B5EF4-FFF2-40B4-BE49-F238E27FC236}">
                <a16:creationId xmlns:a16="http://schemas.microsoft.com/office/drawing/2014/main" id="{686C5560-D971-410B-9CF8-A3C4CE9767FD}"/>
              </a:ext>
            </a:extLst>
          </p:cNvPr>
          <p:cNvSpPr/>
          <p:nvPr/>
        </p:nvSpPr>
        <p:spPr>
          <a:xfrm>
            <a:off x="6896072" y="4783694"/>
            <a:ext cx="3099576" cy="389364"/>
          </a:xfrm>
          <a:prstGeom prst="wedgeRoundRectCallout">
            <a:avLst>
              <a:gd name="adj1" fmla="val -30464"/>
              <a:gd name="adj2" fmla="val -172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Operator function definition</a:t>
            </a:r>
            <a:endParaRPr lang="zh-CN" altLang="en-US" dirty="0">
              <a:solidFill>
                <a:prstClr val="white"/>
              </a:solidFill>
            </a:endParaRPr>
          </a:p>
        </p:txBody>
      </p:sp>
      <p:pic>
        <p:nvPicPr>
          <p:cNvPr id="24" name="图片 23">
            <a:extLst>
              <a:ext uri="{FF2B5EF4-FFF2-40B4-BE49-F238E27FC236}">
                <a16:creationId xmlns:a16="http://schemas.microsoft.com/office/drawing/2014/main" id="{87D66019-EA2D-4563-9389-E7B08D891636}"/>
              </a:ext>
            </a:extLst>
          </p:cNvPr>
          <p:cNvPicPr>
            <a:picLocks noChangeAspect="1"/>
          </p:cNvPicPr>
          <p:nvPr/>
        </p:nvPicPr>
        <p:blipFill>
          <a:blip r:embed="rId6"/>
          <a:stretch>
            <a:fillRect/>
          </a:stretch>
        </p:blipFill>
        <p:spPr>
          <a:xfrm>
            <a:off x="6277268" y="626078"/>
            <a:ext cx="5257800" cy="1743075"/>
          </a:xfrm>
          <a:prstGeom prst="rect">
            <a:avLst/>
          </a:prstGeom>
          <a:ln w="12700">
            <a:solidFill>
              <a:srgbClr val="00B0F0"/>
            </a:solidFill>
          </a:ln>
        </p:spPr>
      </p:pic>
      <p:grpSp>
        <p:nvGrpSpPr>
          <p:cNvPr id="26" name="组合 25">
            <a:extLst>
              <a:ext uri="{FF2B5EF4-FFF2-40B4-BE49-F238E27FC236}">
                <a16:creationId xmlns:a16="http://schemas.microsoft.com/office/drawing/2014/main" id="{CFDE2A50-7BB5-48DF-AF6D-6610CFF95B0E}"/>
              </a:ext>
            </a:extLst>
          </p:cNvPr>
          <p:cNvGrpSpPr/>
          <p:nvPr/>
        </p:nvGrpSpPr>
        <p:grpSpPr>
          <a:xfrm>
            <a:off x="6256418" y="589319"/>
            <a:ext cx="1962672" cy="1542339"/>
            <a:chOff x="413693" y="1737933"/>
            <a:chExt cx="2162574" cy="1699430"/>
          </a:xfrm>
        </p:grpSpPr>
        <p:sp>
          <p:nvSpPr>
            <p:cNvPr id="27" name="矩形 26">
              <a:extLst>
                <a:ext uri="{FF2B5EF4-FFF2-40B4-BE49-F238E27FC236}">
                  <a16:creationId xmlns:a16="http://schemas.microsoft.com/office/drawing/2014/main" id="{A0254AFC-5ECD-4D51-A2DD-45BE682E730D}"/>
                </a:ext>
              </a:extLst>
            </p:cNvPr>
            <p:cNvSpPr/>
            <p:nvPr/>
          </p:nvSpPr>
          <p:spPr>
            <a:xfrm>
              <a:off x="671674" y="3149331"/>
              <a:ext cx="1672976"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28" name="椭圆 27">
              <a:extLst>
                <a:ext uri="{FF2B5EF4-FFF2-40B4-BE49-F238E27FC236}">
                  <a16:creationId xmlns:a16="http://schemas.microsoft.com/office/drawing/2014/main" id="{F8F02FA4-40BC-4015-A403-EAA12F20C989}"/>
                </a:ext>
              </a:extLst>
            </p:cNvPr>
            <p:cNvSpPr/>
            <p:nvPr/>
          </p:nvSpPr>
          <p:spPr>
            <a:xfrm>
              <a:off x="413693" y="1737933"/>
              <a:ext cx="936104" cy="384133"/>
            </a:xfrm>
            <a:prstGeom prst="ellipse">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9" name="矩形 28">
              <a:extLst>
                <a:ext uri="{FF2B5EF4-FFF2-40B4-BE49-F238E27FC236}">
                  <a16:creationId xmlns:a16="http://schemas.microsoft.com/office/drawing/2014/main" id="{CEAEC395-028E-4913-90B8-E7842D987235}"/>
                </a:ext>
              </a:extLst>
            </p:cNvPr>
            <p:cNvSpPr/>
            <p:nvPr/>
          </p:nvSpPr>
          <p:spPr>
            <a:xfrm>
              <a:off x="743011" y="2230465"/>
              <a:ext cx="1833256"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30" name="圆角矩形标注 4">
            <a:extLst>
              <a:ext uri="{FF2B5EF4-FFF2-40B4-BE49-F238E27FC236}">
                <a16:creationId xmlns:a16="http://schemas.microsoft.com/office/drawing/2014/main" id="{6D2F1F7A-B1D7-4062-9080-D4214A4DD5D4}"/>
              </a:ext>
            </a:extLst>
          </p:cNvPr>
          <p:cNvSpPr/>
          <p:nvPr/>
        </p:nvSpPr>
        <p:spPr>
          <a:xfrm>
            <a:off x="6896072" y="2602684"/>
            <a:ext cx="4097483" cy="379360"/>
          </a:xfrm>
          <a:prstGeom prst="wedgeRoundRectCallout">
            <a:avLst>
              <a:gd name="adj1" fmla="val -30464"/>
              <a:gd name="adj2" fmla="val -172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You can return local object to the caller</a:t>
            </a:r>
            <a:endParaRPr lang="zh-CN" altLang="en-US" dirty="0">
              <a:solidFill>
                <a:prstClr val="white"/>
              </a:solidFill>
            </a:endParaRPr>
          </a:p>
        </p:txBody>
      </p:sp>
    </p:spTree>
    <p:extLst>
      <p:ext uri="{BB962C8B-B14F-4D97-AF65-F5344CB8AC3E}">
        <p14:creationId xmlns:p14="http://schemas.microsoft.com/office/powerpoint/2010/main" val="353266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3A1826-F285-45B7-A71C-F72C238981F0}"/>
              </a:ext>
            </a:extLst>
          </p:cNvPr>
          <p:cNvPicPr>
            <a:picLocks noChangeAspect="1"/>
          </p:cNvPicPr>
          <p:nvPr/>
        </p:nvPicPr>
        <p:blipFill>
          <a:blip r:embed="rId2"/>
          <a:stretch>
            <a:fillRect/>
          </a:stretch>
        </p:blipFill>
        <p:spPr>
          <a:xfrm>
            <a:off x="1111203" y="1277877"/>
            <a:ext cx="5310617" cy="4711926"/>
          </a:xfrm>
          <a:prstGeom prst="rect">
            <a:avLst/>
          </a:prstGeom>
          <a:ln>
            <a:solidFill>
              <a:srgbClr val="00B0F0"/>
            </a:solidFill>
          </a:ln>
        </p:spPr>
      </p:pic>
      <p:sp>
        <p:nvSpPr>
          <p:cNvPr id="7" name="文本框 6">
            <a:extLst>
              <a:ext uri="{FF2B5EF4-FFF2-40B4-BE49-F238E27FC236}">
                <a16:creationId xmlns:a16="http://schemas.microsoft.com/office/drawing/2014/main" id="{5736344F-6B19-4487-8576-6D3EE2334E90}"/>
              </a:ext>
            </a:extLst>
          </p:cNvPr>
          <p:cNvSpPr txBox="1"/>
          <p:nvPr/>
        </p:nvSpPr>
        <p:spPr>
          <a:xfrm>
            <a:off x="7020911" y="2838107"/>
            <a:ext cx="3781805" cy="461665"/>
          </a:xfrm>
          <a:prstGeom prst="rect">
            <a:avLst/>
          </a:prstGeom>
          <a:noFill/>
        </p:spPr>
        <p:txBody>
          <a:bodyPr wrap="none" rtlCol="0">
            <a:spAutoFit/>
          </a:bodyPr>
          <a:lstStyle/>
          <a:p>
            <a:r>
              <a:rPr lang="en-US" altLang="zh-CN" sz="2400" dirty="0" err="1"/>
              <a:t>oneHalf.operator</a:t>
            </a:r>
            <a:r>
              <a:rPr lang="en-US" altLang="zh-CN" sz="2400" dirty="0"/>
              <a:t>*(</a:t>
            </a:r>
            <a:r>
              <a:rPr lang="en-US" altLang="zh-CN" sz="2400" dirty="0" err="1"/>
              <a:t>oneThird</a:t>
            </a:r>
            <a:r>
              <a:rPr lang="en-US" altLang="zh-CN" sz="2400" dirty="0"/>
              <a:t>)</a:t>
            </a:r>
            <a:endParaRPr lang="zh-CN" altLang="en-US" sz="2400" dirty="0"/>
          </a:p>
        </p:txBody>
      </p:sp>
      <p:grpSp>
        <p:nvGrpSpPr>
          <p:cNvPr id="15" name="组合 14">
            <a:extLst>
              <a:ext uri="{FF2B5EF4-FFF2-40B4-BE49-F238E27FC236}">
                <a16:creationId xmlns:a16="http://schemas.microsoft.com/office/drawing/2014/main" id="{7084A065-C9BD-4A1C-A771-66CA9E3F034B}"/>
              </a:ext>
            </a:extLst>
          </p:cNvPr>
          <p:cNvGrpSpPr/>
          <p:nvPr/>
        </p:nvGrpSpPr>
        <p:grpSpPr>
          <a:xfrm>
            <a:off x="3510455" y="3068940"/>
            <a:ext cx="3510456" cy="2070679"/>
            <a:chOff x="3510455" y="3068940"/>
            <a:chExt cx="3510456" cy="2070679"/>
          </a:xfrm>
        </p:grpSpPr>
        <p:grpSp>
          <p:nvGrpSpPr>
            <p:cNvPr id="2" name="组合 1"/>
            <p:cNvGrpSpPr/>
            <p:nvPr/>
          </p:nvGrpSpPr>
          <p:grpSpPr>
            <a:xfrm>
              <a:off x="3510455" y="4172921"/>
              <a:ext cx="2438401" cy="966698"/>
              <a:chOff x="1135452" y="3672992"/>
              <a:chExt cx="2686758" cy="1065159"/>
            </a:xfrm>
          </p:grpSpPr>
          <p:sp>
            <p:nvSpPr>
              <p:cNvPr id="4" name="矩形 3"/>
              <p:cNvSpPr/>
              <p:nvPr/>
            </p:nvSpPr>
            <p:spPr>
              <a:xfrm>
                <a:off x="1135452" y="3672992"/>
                <a:ext cx="223510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5" name="圆角矩形标注 4"/>
              <p:cNvSpPr/>
              <p:nvPr/>
            </p:nvSpPr>
            <p:spPr>
              <a:xfrm>
                <a:off x="1307325" y="4273686"/>
                <a:ext cx="2514885" cy="464465"/>
              </a:xfrm>
              <a:prstGeom prst="wedgeRoundRectCallout">
                <a:avLst>
                  <a:gd name="adj1" fmla="val -19948"/>
                  <a:gd name="adj2" fmla="val -1192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Operator overloading </a:t>
                </a:r>
                <a:endParaRPr lang="zh-CN" altLang="en-US" dirty="0">
                  <a:solidFill>
                    <a:prstClr val="white"/>
                  </a:solidFill>
                </a:endParaRPr>
              </a:p>
            </p:txBody>
          </p:sp>
        </p:grpSp>
        <p:cxnSp>
          <p:nvCxnSpPr>
            <p:cNvPr id="14" name="连接符: 曲线 13">
              <a:extLst>
                <a:ext uri="{FF2B5EF4-FFF2-40B4-BE49-F238E27FC236}">
                  <a16:creationId xmlns:a16="http://schemas.microsoft.com/office/drawing/2014/main" id="{611B363E-C602-4658-A258-19BD6AD34F5B}"/>
                </a:ext>
              </a:extLst>
            </p:cNvPr>
            <p:cNvCxnSpPr>
              <a:endCxn id="7" idx="1"/>
            </p:cNvCxnSpPr>
            <p:nvPr/>
          </p:nvCxnSpPr>
          <p:spPr>
            <a:xfrm flipV="1">
              <a:off x="5538952" y="3068940"/>
              <a:ext cx="1481959" cy="118775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圆角矩形标注 4">
            <a:extLst>
              <a:ext uri="{FF2B5EF4-FFF2-40B4-BE49-F238E27FC236}">
                <a16:creationId xmlns:a16="http://schemas.microsoft.com/office/drawing/2014/main" id="{1F25A16F-CEE5-4605-8B6C-792BE17DC88B}"/>
              </a:ext>
            </a:extLst>
          </p:cNvPr>
          <p:cNvSpPr/>
          <p:nvPr/>
        </p:nvSpPr>
        <p:spPr>
          <a:xfrm>
            <a:off x="7215581" y="3858085"/>
            <a:ext cx="4180527" cy="461665"/>
          </a:xfrm>
          <a:prstGeom prst="wedgeRoundRectCallout">
            <a:avLst>
              <a:gd name="adj1" fmla="val -28897"/>
              <a:gd name="adj2" fmla="val -184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The</a:t>
            </a:r>
            <a:r>
              <a:rPr lang="en-US" altLang="zh-CN" b="1" dirty="0">
                <a:solidFill>
                  <a:schemeClr val="bg1"/>
                </a:solidFill>
              </a:rPr>
              <a:t> </a:t>
            </a:r>
            <a:r>
              <a:rPr lang="en-US" altLang="zh-CN" b="1" dirty="0">
                <a:solidFill>
                  <a:srgbClr val="FFFF00"/>
                </a:solidFill>
              </a:rPr>
              <a:t>left operand is the invoking object</a:t>
            </a:r>
            <a:endParaRPr lang="zh-CN" altLang="en-US" b="1" dirty="0">
              <a:solidFill>
                <a:srgbClr val="FFFF00"/>
              </a:solidFill>
            </a:endParaRPr>
          </a:p>
        </p:txBody>
      </p:sp>
    </p:spTree>
    <p:extLst>
      <p:ext uri="{BB962C8B-B14F-4D97-AF65-F5344CB8AC3E}">
        <p14:creationId xmlns:p14="http://schemas.microsoft.com/office/powerpoint/2010/main" val="419485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3483" y="784672"/>
            <a:ext cx="10145681" cy="554281"/>
          </a:xfrm>
        </p:spPr>
        <p:txBody>
          <a:bodyPr>
            <a:noAutofit/>
          </a:bodyPr>
          <a:lstStyle/>
          <a:p>
            <a:pPr marL="129032" lvl="1" indent="0">
              <a:spcBef>
                <a:spcPts val="1413"/>
              </a:spcBef>
              <a:buSzPct val="68000"/>
              <a:buNone/>
            </a:pPr>
            <a:r>
              <a:rPr lang="en-US" dirty="0"/>
              <a:t> Consider</a:t>
            </a:r>
            <a:r>
              <a:rPr lang="zh-CN" altLang="en-US" dirty="0"/>
              <a:t> </a:t>
            </a:r>
            <a:r>
              <a:rPr lang="en-US" altLang="zh-CN" dirty="0"/>
              <a:t>the following two cases, can the previous operator function available? </a:t>
            </a:r>
            <a:endParaRPr lang="en-US" dirty="0"/>
          </a:p>
          <a:p>
            <a:pPr marL="129032" lvl="1" indent="0">
              <a:spcBef>
                <a:spcPts val="1413"/>
              </a:spcBef>
              <a:buSzPct val="68000"/>
              <a:buNone/>
            </a:pPr>
            <a:r>
              <a:rPr lang="en-US" dirty="0"/>
              <a:t>  </a:t>
            </a:r>
          </a:p>
        </p:txBody>
      </p:sp>
      <p:sp>
        <p:nvSpPr>
          <p:cNvPr id="7" name="Content Placeholder 2"/>
          <p:cNvSpPr txBox="1">
            <a:spLocks/>
          </p:cNvSpPr>
          <p:nvPr/>
        </p:nvSpPr>
        <p:spPr bwMode="auto">
          <a:xfrm>
            <a:off x="1746165" y="1421851"/>
            <a:ext cx="4349835" cy="1237265"/>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altLang="zh-CN" sz="2541" dirty="0">
                <a:solidFill>
                  <a:prstClr val="black"/>
                </a:solidFill>
              </a:rPr>
              <a:t>Case 1:    </a:t>
            </a:r>
            <a:r>
              <a:rPr lang="en-US" altLang="zh-CN" sz="2541" dirty="0" err="1">
                <a:solidFill>
                  <a:prstClr val="black"/>
                </a:solidFill>
              </a:rPr>
              <a:t>oneThird</a:t>
            </a:r>
            <a:r>
              <a:rPr lang="en-US" altLang="zh-CN" sz="2541" dirty="0">
                <a:solidFill>
                  <a:prstClr val="black"/>
                </a:solidFill>
              </a:rPr>
              <a:t> * </a:t>
            </a:r>
            <a:r>
              <a:rPr lang="en-US" altLang="zh-CN" sz="2541" b="1" dirty="0">
                <a:solidFill>
                  <a:prstClr val="black"/>
                </a:solidFill>
              </a:rPr>
              <a:t>2 </a:t>
            </a:r>
            <a:r>
              <a:rPr lang="en-US" altLang="zh-CN" sz="2541" dirty="0">
                <a:solidFill>
                  <a:prstClr val="black"/>
                </a:solidFill>
              </a:rPr>
              <a:t> </a:t>
            </a:r>
          </a:p>
          <a:p>
            <a:pPr marL="129032" lvl="1" indent="0">
              <a:spcBef>
                <a:spcPts val="1413"/>
              </a:spcBef>
              <a:buClr>
                <a:srgbClr val="2DA2BF"/>
              </a:buClr>
              <a:buSzPct val="68000"/>
              <a:buNone/>
            </a:pPr>
            <a:r>
              <a:rPr lang="en-US" altLang="zh-CN" sz="2541" dirty="0">
                <a:solidFill>
                  <a:prstClr val="black"/>
                </a:solidFill>
              </a:rPr>
              <a:t>Case 2:    </a:t>
            </a:r>
            <a:r>
              <a:rPr lang="en-US" altLang="zh-CN" sz="2541" b="1" dirty="0">
                <a:solidFill>
                  <a:prstClr val="black"/>
                </a:solidFill>
              </a:rPr>
              <a:t>2</a:t>
            </a:r>
            <a:r>
              <a:rPr lang="en-US" altLang="zh-CN" sz="2541" dirty="0">
                <a:solidFill>
                  <a:prstClr val="black"/>
                </a:solidFill>
              </a:rPr>
              <a:t> * </a:t>
            </a:r>
            <a:r>
              <a:rPr lang="en-US" altLang="zh-CN" sz="2541" dirty="0" err="1">
                <a:solidFill>
                  <a:prstClr val="black"/>
                </a:solidFill>
              </a:rPr>
              <a:t>oneThird</a:t>
            </a:r>
            <a:endParaRPr lang="en-US" sz="2541" dirty="0">
              <a:solidFill>
                <a:prstClr val="black"/>
              </a:solidFill>
            </a:endParaRPr>
          </a:p>
        </p:txBody>
      </p:sp>
      <p:sp>
        <p:nvSpPr>
          <p:cNvPr id="8" name="Content Placeholder 2"/>
          <p:cNvSpPr txBox="1">
            <a:spLocks/>
          </p:cNvSpPr>
          <p:nvPr/>
        </p:nvSpPr>
        <p:spPr bwMode="auto">
          <a:xfrm>
            <a:off x="695526" y="4516500"/>
            <a:ext cx="11281594" cy="1420193"/>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altLang="zh-CN" sz="2541" dirty="0">
                <a:solidFill>
                  <a:prstClr val="black"/>
                </a:solidFill>
              </a:rPr>
              <a:t>For the first case, we have two solutions. One is to define another overloading operator function whose parameter is an integer. Another is to use the constructor with one argument which acts as a conversion function.</a:t>
            </a: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sp>
        <p:nvSpPr>
          <p:cNvPr id="6" name="Content Placeholder 2">
            <a:extLst>
              <a:ext uri="{FF2B5EF4-FFF2-40B4-BE49-F238E27FC236}">
                <a16:creationId xmlns:a16="http://schemas.microsoft.com/office/drawing/2014/main" id="{3D4F147E-D6CD-4BFD-9772-71FCD03DE1E3}"/>
              </a:ext>
            </a:extLst>
          </p:cNvPr>
          <p:cNvSpPr txBox="1">
            <a:spLocks/>
          </p:cNvSpPr>
          <p:nvPr/>
        </p:nvSpPr>
        <p:spPr bwMode="auto">
          <a:xfrm>
            <a:off x="695526" y="2813355"/>
            <a:ext cx="11281594" cy="1420193"/>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altLang="zh-CN" sz="2541" dirty="0">
                <a:solidFill>
                  <a:prstClr val="black"/>
                </a:solidFill>
              </a:rPr>
              <a:t>The previous operator function can not deal with such two cases. Because it needs the object as its argument(for case 1) and it must be invoked by an object other than primitive types (for case 2).</a:t>
            </a:r>
            <a:endParaRPr lang="en-US" sz="2541" dirty="0">
              <a:solidFill>
                <a:prstClr val="black"/>
              </a:solidFill>
            </a:endParaRPr>
          </a:p>
        </p:txBody>
      </p:sp>
    </p:spTree>
    <p:extLst>
      <p:ext uri="{BB962C8B-B14F-4D97-AF65-F5344CB8AC3E}">
        <p14:creationId xmlns:p14="http://schemas.microsoft.com/office/powerpoint/2010/main" val="333875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97BBEC4B-5D7F-4B05-B405-EF1816E375FD}"/>
              </a:ext>
            </a:extLst>
          </p:cNvPr>
          <p:cNvGrpSpPr/>
          <p:nvPr/>
        </p:nvGrpSpPr>
        <p:grpSpPr>
          <a:xfrm>
            <a:off x="1277335" y="854786"/>
            <a:ext cx="8439150" cy="5400675"/>
            <a:chOff x="1277335" y="854786"/>
            <a:chExt cx="8439150" cy="5400675"/>
          </a:xfrm>
        </p:grpSpPr>
        <p:pic>
          <p:nvPicPr>
            <p:cNvPr id="5" name="图片 4">
              <a:extLst>
                <a:ext uri="{FF2B5EF4-FFF2-40B4-BE49-F238E27FC236}">
                  <a16:creationId xmlns:a16="http://schemas.microsoft.com/office/drawing/2014/main" id="{622CA6BD-15A3-4736-9DE6-0C0867A440A9}"/>
                </a:ext>
              </a:extLst>
            </p:cNvPr>
            <p:cNvPicPr>
              <a:picLocks noChangeAspect="1"/>
            </p:cNvPicPr>
            <p:nvPr/>
          </p:nvPicPr>
          <p:blipFill>
            <a:blip r:embed="rId2"/>
            <a:stretch>
              <a:fillRect/>
            </a:stretch>
          </p:blipFill>
          <p:spPr>
            <a:xfrm>
              <a:off x="1277335" y="854786"/>
              <a:ext cx="8439150" cy="5400675"/>
            </a:xfrm>
            <a:prstGeom prst="rect">
              <a:avLst/>
            </a:prstGeom>
          </p:spPr>
        </p:pic>
        <p:pic>
          <p:nvPicPr>
            <p:cNvPr id="23" name="图片 22">
              <a:extLst>
                <a:ext uri="{FF2B5EF4-FFF2-40B4-BE49-F238E27FC236}">
                  <a16:creationId xmlns:a16="http://schemas.microsoft.com/office/drawing/2014/main" id="{83A01B41-0B65-4769-AE1E-41432F945640}"/>
                </a:ext>
              </a:extLst>
            </p:cNvPr>
            <p:cNvPicPr>
              <a:picLocks noChangeAspect="1"/>
            </p:cNvPicPr>
            <p:nvPr/>
          </p:nvPicPr>
          <p:blipFill>
            <a:blip r:embed="rId3"/>
            <a:stretch>
              <a:fillRect/>
            </a:stretch>
          </p:blipFill>
          <p:spPr>
            <a:xfrm>
              <a:off x="1689122" y="4254049"/>
              <a:ext cx="4686300" cy="504825"/>
            </a:xfrm>
            <a:prstGeom prst="rect">
              <a:avLst/>
            </a:prstGeom>
          </p:spPr>
        </p:pic>
      </p:grpSp>
      <p:pic>
        <p:nvPicPr>
          <p:cNvPr id="8" name="图片 7">
            <a:extLst>
              <a:ext uri="{FF2B5EF4-FFF2-40B4-BE49-F238E27FC236}">
                <a16:creationId xmlns:a16="http://schemas.microsoft.com/office/drawing/2014/main" id="{59583297-60D8-41B6-8ABE-A4DD607A88D7}"/>
              </a:ext>
            </a:extLst>
          </p:cNvPr>
          <p:cNvPicPr>
            <a:picLocks noChangeAspect="1"/>
          </p:cNvPicPr>
          <p:nvPr/>
        </p:nvPicPr>
        <p:blipFill>
          <a:blip r:embed="rId4"/>
          <a:stretch>
            <a:fillRect/>
          </a:stretch>
        </p:blipFill>
        <p:spPr>
          <a:xfrm>
            <a:off x="7056711" y="3791935"/>
            <a:ext cx="4552950" cy="1123950"/>
          </a:xfrm>
          <a:prstGeom prst="rect">
            <a:avLst/>
          </a:prstGeom>
        </p:spPr>
      </p:pic>
      <p:grpSp>
        <p:nvGrpSpPr>
          <p:cNvPr id="9" name="组合 8">
            <a:extLst>
              <a:ext uri="{FF2B5EF4-FFF2-40B4-BE49-F238E27FC236}">
                <a16:creationId xmlns:a16="http://schemas.microsoft.com/office/drawing/2014/main" id="{10864319-4589-4E42-937C-3F382DDD21DD}"/>
              </a:ext>
            </a:extLst>
          </p:cNvPr>
          <p:cNvGrpSpPr/>
          <p:nvPr/>
        </p:nvGrpSpPr>
        <p:grpSpPr>
          <a:xfrm>
            <a:off x="1689122" y="4603904"/>
            <a:ext cx="5367589" cy="822363"/>
            <a:chOff x="868328" y="4118878"/>
            <a:chExt cx="5914290" cy="906124"/>
          </a:xfrm>
        </p:grpSpPr>
        <p:sp>
          <p:nvSpPr>
            <p:cNvPr id="10" name="矩形 9">
              <a:extLst>
                <a:ext uri="{FF2B5EF4-FFF2-40B4-BE49-F238E27FC236}">
                  <a16:creationId xmlns:a16="http://schemas.microsoft.com/office/drawing/2014/main" id="{1EF4B8CF-5266-40D1-8E59-3A29192B2251}"/>
                </a:ext>
              </a:extLst>
            </p:cNvPr>
            <p:cNvSpPr/>
            <p:nvPr/>
          </p:nvSpPr>
          <p:spPr>
            <a:xfrm>
              <a:off x="868328" y="4736969"/>
              <a:ext cx="3662901" cy="28803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cxnSp>
          <p:nvCxnSpPr>
            <p:cNvPr id="11" name="曲线连接符 10">
              <a:extLst>
                <a:ext uri="{FF2B5EF4-FFF2-40B4-BE49-F238E27FC236}">
                  <a16:creationId xmlns:a16="http://schemas.microsoft.com/office/drawing/2014/main" id="{E8B35E2B-BC16-4E37-B59C-C05D83525ED5}"/>
                </a:ext>
              </a:extLst>
            </p:cNvPr>
            <p:cNvCxnSpPr>
              <a:cxnSpLocks/>
            </p:cNvCxnSpPr>
            <p:nvPr/>
          </p:nvCxnSpPr>
          <p:spPr>
            <a:xfrm flipV="1">
              <a:off x="4531229" y="4118878"/>
              <a:ext cx="2251389" cy="78709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11282309-9AE4-4281-A055-EDAD6527D942}"/>
              </a:ext>
            </a:extLst>
          </p:cNvPr>
          <p:cNvSpPr txBox="1"/>
          <p:nvPr/>
        </p:nvSpPr>
        <p:spPr>
          <a:xfrm>
            <a:off x="2356898" y="357436"/>
            <a:ext cx="4699813" cy="461665"/>
          </a:xfrm>
          <a:prstGeom prst="rect">
            <a:avLst/>
          </a:prstGeom>
          <a:noFill/>
        </p:spPr>
        <p:txBody>
          <a:bodyPr wrap="none" rtlCol="0">
            <a:spAutoFit/>
          </a:bodyPr>
          <a:lstStyle/>
          <a:p>
            <a:r>
              <a:rPr lang="en-US" altLang="zh-CN" sz="2400" dirty="0"/>
              <a:t>Using overloading operator function</a:t>
            </a:r>
            <a:endParaRPr lang="zh-CN" altLang="en-US" sz="2400" dirty="0"/>
          </a:p>
        </p:txBody>
      </p:sp>
      <p:pic>
        <p:nvPicPr>
          <p:cNvPr id="16" name="图片 15">
            <a:extLst>
              <a:ext uri="{FF2B5EF4-FFF2-40B4-BE49-F238E27FC236}">
                <a16:creationId xmlns:a16="http://schemas.microsoft.com/office/drawing/2014/main" id="{BE359F8D-4DA5-454D-9793-531055F0719A}"/>
              </a:ext>
            </a:extLst>
          </p:cNvPr>
          <p:cNvPicPr>
            <a:picLocks noChangeAspect="1"/>
          </p:cNvPicPr>
          <p:nvPr/>
        </p:nvPicPr>
        <p:blipFill>
          <a:blip r:embed="rId5"/>
          <a:stretch>
            <a:fillRect/>
          </a:stretch>
        </p:blipFill>
        <p:spPr>
          <a:xfrm>
            <a:off x="4505337" y="1527746"/>
            <a:ext cx="3248025" cy="333375"/>
          </a:xfrm>
          <a:prstGeom prst="rect">
            <a:avLst/>
          </a:prstGeom>
          <a:ln>
            <a:solidFill>
              <a:srgbClr val="00B0F0"/>
            </a:solidFill>
          </a:ln>
        </p:spPr>
      </p:pic>
      <p:sp>
        <p:nvSpPr>
          <p:cNvPr id="17" name="文本框 16">
            <a:extLst>
              <a:ext uri="{FF2B5EF4-FFF2-40B4-BE49-F238E27FC236}">
                <a16:creationId xmlns:a16="http://schemas.microsoft.com/office/drawing/2014/main" id="{4757CA50-95F2-4F3E-98E2-2A2B339B5878}"/>
              </a:ext>
            </a:extLst>
          </p:cNvPr>
          <p:cNvSpPr txBox="1"/>
          <p:nvPr/>
        </p:nvSpPr>
        <p:spPr>
          <a:xfrm>
            <a:off x="7840716" y="841143"/>
            <a:ext cx="2975110" cy="461665"/>
          </a:xfrm>
          <a:prstGeom prst="rect">
            <a:avLst/>
          </a:prstGeom>
          <a:noFill/>
        </p:spPr>
        <p:txBody>
          <a:bodyPr wrap="none" rtlCol="0">
            <a:spAutoFit/>
          </a:bodyPr>
          <a:lstStyle/>
          <a:p>
            <a:r>
              <a:rPr lang="en-US" altLang="zh-CN" sz="2400" dirty="0" err="1"/>
              <a:t>oneThird.operator</a:t>
            </a:r>
            <a:r>
              <a:rPr lang="en-US" altLang="zh-CN" sz="2400" dirty="0"/>
              <a:t>*(2)</a:t>
            </a:r>
            <a:endParaRPr lang="zh-CN" altLang="en-US" sz="2400" dirty="0"/>
          </a:p>
        </p:txBody>
      </p:sp>
      <p:sp>
        <p:nvSpPr>
          <p:cNvPr id="18" name="圆角矩形标注 4">
            <a:extLst>
              <a:ext uri="{FF2B5EF4-FFF2-40B4-BE49-F238E27FC236}">
                <a16:creationId xmlns:a16="http://schemas.microsoft.com/office/drawing/2014/main" id="{5EAE3EC6-0842-4988-939F-B6051EB9949C}"/>
              </a:ext>
            </a:extLst>
          </p:cNvPr>
          <p:cNvSpPr/>
          <p:nvPr/>
        </p:nvSpPr>
        <p:spPr>
          <a:xfrm>
            <a:off x="7919772" y="1854874"/>
            <a:ext cx="3883345" cy="461665"/>
          </a:xfrm>
          <a:prstGeom prst="wedgeRoundRectCallout">
            <a:avLst>
              <a:gd name="adj1" fmla="val -19424"/>
              <a:gd name="adj2" fmla="val -184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The</a:t>
            </a:r>
            <a:r>
              <a:rPr lang="en-US" altLang="zh-CN" b="1" dirty="0">
                <a:solidFill>
                  <a:schemeClr val="bg1"/>
                </a:solidFill>
              </a:rPr>
              <a:t> </a:t>
            </a:r>
            <a:r>
              <a:rPr lang="en-US" altLang="zh-CN" b="1" dirty="0">
                <a:solidFill>
                  <a:srgbClr val="FFFF00"/>
                </a:solidFill>
              </a:rPr>
              <a:t>left operand is the invoking object</a:t>
            </a:r>
            <a:endParaRPr lang="zh-CN" altLang="en-US" b="1" dirty="0">
              <a:solidFill>
                <a:srgbClr val="FFFF00"/>
              </a:solidFill>
            </a:endParaRPr>
          </a:p>
        </p:txBody>
      </p:sp>
      <p:cxnSp>
        <p:nvCxnSpPr>
          <p:cNvPr id="19" name="曲线连接符 10">
            <a:extLst>
              <a:ext uri="{FF2B5EF4-FFF2-40B4-BE49-F238E27FC236}">
                <a16:creationId xmlns:a16="http://schemas.microsoft.com/office/drawing/2014/main" id="{2CF4F4A1-7988-47CB-BC31-FC9B1AFF2F22}"/>
              </a:ext>
            </a:extLst>
          </p:cNvPr>
          <p:cNvCxnSpPr>
            <a:cxnSpLocks/>
            <a:endCxn id="17" idx="1"/>
          </p:cNvCxnSpPr>
          <p:nvPr/>
        </p:nvCxnSpPr>
        <p:spPr>
          <a:xfrm flipV="1">
            <a:off x="7281394" y="1071976"/>
            <a:ext cx="559322" cy="543454"/>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2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7F09F5F0-1D31-4DE5-BF14-DB88945D5CAF}"/>
              </a:ext>
            </a:extLst>
          </p:cNvPr>
          <p:cNvGrpSpPr/>
          <p:nvPr/>
        </p:nvGrpSpPr>
        <p:grpSpPr>
          <a:xfrm>
            <a:off x="1406580" y="1504950"/>
            <a:ext cx="5097553" cy="5353050"/>
            <a:chOff x="1406580" y="1504950"/>
            <a:chExt cx="5097553" cy="5353050"/>
          </a:xfrm>
        </p:grpSpPr>
        <p:pic>
          <p:nvPicPr>
            <p:cNvPr id="15" name="图片 14">
              <a:extLst>
                <a:ext uri="{FF2B5EF4-FFF2-40B4-BE49-F238E27FC236}">
                  <a16:creationId xmlns:a16="http://schemas.microsoft.com/office/drawing/2014/main" id="{094F5A42-2E1D-4AE9-8C67-46E808269EFF}"/>
                </a:ext>
              </a:extLst>
            </p:cNvPr>
            <p:cNvPicPr>
              <a:picLocks noChangeAspect="1"/>
            </p:cNvPicPr>
            <p:nvPr/>
          </p:nvPicPr>
          <p:blipFill>
            <a:blip r:embed="rId3"/>
            <a:stretch>
              <a:fillRect/>
            </a:stretch>
          </p:blipFill>
          <p:spPr>
            <a:xfrm>
              <a:off x="1406580" y="1504950"/>
              <a:ext cx="4943475" cy="5353050"/>
            </a:xfrm>
            <a:prstGeom prst="rect">
              <a:avLst/>
            </a:prstGeom>
          </p:spPr>
        </p:pic>
        <p:pic>
          <p:nvPicPr>
            <p:cNvPr id="35" name="图片 34">
              <a:extLst>
                <a:ext uri="{FF2B5EF4-FFF2-40B4-BE49-F238E27FC236}">
                  <a16:creationId xmlns:a16="http://schemas.microsoft.com/office/drawing/2014/main" id="{C171D030-4063-4DD3-8730-89E2D7EF300C}"/>
                </a:ext>
              </a:extLst>
            </p:cNvPr>
            <p:cNvPicPr>
              <a:picLocks noChangeAspect="1"/>
            </p:cNvPicPr>
            <p:nvPr/>
          </p:nvPicPr>
          <p:blipFill>
            <a:blip r:embed="rId4"/>
            <a:stretch>
              <a:fillRect/>
            </a:stretch>
          </p:blipFill>
          <p:spPr>
            <a:xfrm>
              <a:off x="1817833" y="4912929"/>
              <a:ext cx="4686300" cy="504825"/>
            </a:xfrm>
            <a:prstGeom prst="rect">
              <a:avLst/>
            </a:prstGeom>
          </p:spPr>
        </p:pic>
      </p:grpSp>
      <p:sp>
        <p:nvSpPr>
          <p:cNvPr id="10" name="文本框 9">
            <a:extLst>
              <a:ext uri="{FF2B5EF4-FFF2-40B4-BE49-F238E27FC236}">
                <a16:creationId xmlns:a16="http://schemas.microsoft.com/office/drawing/2014/main" id="{318709F8-6512-47A2-94F3-3D477A4ABD58}"/>
              </a:ext>
            </a:extLst>
          </p:cNvPr>
          <p:cNvSpPr txBox="1"/>
          <p:nvPr/>
        </p:nvSpPr>
        <p:spPr>
          <a:xfrm>
            <a:off x="1229710" y="581192"/>
            <a:ext cx="10962290" cy="830997"/>
          </a:xfrm>
          <a:prstGeom prst="rect">
            <a:avLst/>
          </a:prstGeom>
          <a:noFill/>
        </p:spPr>
        <p:txBody>
          <a:bodyPr wrap="square">
            <a:spAutoFit/>
          </a:bodyPr>
          <a:lstStyle/>
          <a:p>
            <a:r>
              <a:rPr lang="en-US" altLang="zh-CN" sz="2400" dirty="0"/>
              <a:t>A constructor that can be used with just one argument works as a conversion function.</a:t>
            </a:r>
          </a:p>
          <a:p>
            <a:r>
              <a:rPr lang="en-US" altLang="zh-CN" sz="2400" dirty="0"/>
              <a:t>It can convert the primitive type data to the object type. The conversion is implicit.</a:t>
            </a:r>
            <a:endParaRPr lang="zh-CN" altLang="en-US" sz="2400" dirty="0"/>
          </a:p>
        </p:txBody>
      </p:sp>
      <p:pic>
        <p:nvPicPr>
          <p:cNvPr id="13" name="图片 12">
            <a:extLst>
              <a:ext uri="{FF2B5EF4-FFF2-40B4-BE49-F238E27FC236}">
                <a16:creationId xmlns:a16="http://schemas.microsoft.com/office/drawing/2014/main" id="{49CB2D52-4719-469D-9832-489978A24D82}"/>
              </a:ext>
            </a:extLst>
          </p:cNvPr>
          <p:cNvPicPr>
            <a:picLocks noChangeAspect="1"/>
          </p:cNvPicPr>
          <p:nvPr/>
        </p:nvPicPr>
        <p:blipFill>
          <a:blip r:embed="rId5"/>
          <a:stretch>
            <a:fillRect/>
          </a:stretch>
        </p:blipFill>
        <p:spPr>
          <a:xfrm>
            <a:off x="7659003" y="4364584"/>
            <a:ext cx="3324225" cy="1323975"/>
          </a:xfrm>
          <a:prstGeom prst="rect">
            <a:avLst/>
          </a:prstGeom>
        </p:spPr>
      </p:pic>
      <p:sp>
        <p:nvSpPr>
          <p:cNvPr id="16" name="文本框 15">
            <a:extLst>
              <a:ext uri="{FF2B5EF4-FFF2-40B4-BE49-F238E27FC236}">
                <a16:creationId xmlns:a16="http://schemas.microsoft.com/office/drawing/2014/main" id="{55401672-7232-46FC-9708-2EDF296CFA96}"/>
              </a:ext>
            </a:extLst>
          </p:cNvPr>
          <p:cNvSpPr txBox="1"/>
          <p:nvPr/>
        </p:nvSpPr>
        <p:spPr>
          <a:xfrm>
            <a:off x="1883933" y="119527"/>
            <a:ext cx="3971023" cy="461665"/>
          </a:xfrm>
          <a:prstGeom prst="rect">
            <a:avLst/>
          </a:prstGeom>
          <a:noFill/>
        </p:spPr>
        <p:txBody>
          <a:bodyPr wrap="none" rtlCol="0">
            <a:spAutoFit/>
          </a:bodyPr>
          <a:lstStyle/>
          <a:p>
            <a:r>
              <a:rPr lang="en-US" altLang="zh-CN" sz="2400" dirty="0"/>
              <a:t>Using the conversion function </a:t>
            </a:r>
            <a:endParaRPr lang="zh-CN" altLang="en-US" sz="2400" dirty="0"/>
          </a:p>
        </p:txBody>
      </p:sp>
      <p:grpSp>
        <p:nvGrpSpPr>
          <p:cNvPr id="17" name="组合 16">
            <a:extLst>
              <a:ext uri="{FF2B5EF4-FFF2-40B4-BE49-F238E27FC236}">
                <a16:creationId xmlns:a16="http://schemas.microsoft.com/office/drawing/2014/main" id="{D5EDC935-B5B1-4035-B92B-2878DA8A18F6}"/>
              </a:ext>
            </a:extLst>
          </p:cNvPr>
          <p:cNvGrpSpPr/>
          <p:nvPr/>
        </p:nvGrpSpPr>
        <p:grpSpPr>
          <a:xfrm>
            <a:off x="1723698" y="2684953"/>
            <a:ext cx="5686095" cy="2118276"/>
            <a:chOff x="1135452" y="2925190"/>
            <a:chExt cx="6265238" cy="2334029"/>
          </a:xfrm>
        </p:grpSpPr>
        <p:sp>
          <p:nvSpPr>
            <p:cNvPr id="18" name="矩形 17">
              <a:extLst>
                <a:ext uri="{FF2B5EF4-FFF2-40B4-BE49-F238E27FC236}">
                  <a16:creationId xmlns:a16="http://schemas.microsoft.com/office/drawing/2014/main" id="{2B006089-7B4B-41CC-BBBC-C79A60F17AB7}"/>
                </a:ext>
              </a:extLst>
            </p:cNvPr>
            <p:cNvSpPr/>
            <p:nvPr/>
          </p:nvSpPr>
          <p:spPr>
            <a:xfrm>
              <a:off x="1135452" y="3672992"/>
              <a:ext cx="5097563" cy="1586227"/>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sp>
          <p:nvSpPr>
            <p:cNvPr id="19" name="圆角矩形标注 4">
              <a:extLst>
                <a:ext uri="{FF2B5EF4-FFF2-40B4-BE49-F238E27FC236}">
                  <a16:creationId xmlns:a16="http://schemas.microsoft.com/office/drawing/2014/main" id="{D43C010A-8D30-4196-AF04-45B480DC3E4D}"/>
                </a:ext>
              </a:extLst>
            </p:cNvPr>
            <p:cNvSpPr/>
            <p:nvPr/>
          </p:nvSpPr>
          <p:spPr>
            <a:xfrm>
              <a:off x="3113937" y="2925190"/>
              <a:ext cx="4286753" cy="464465"/>
            </a:xfrm>
            <a:prstGeom prst="wedgeRoundRectCallout">
              <a:avLst>
                <a:gd name="adj1" fmla="val -30763"/>
                <a:gd name="adj2" fmla="val 120122"/>
                <a:gd name="adj3" fmla="val 16667"/>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A constructor with default arguments</a:t>
              </a:r>
              <a:endParaRPr lang="zh-CN" altLang="en-US" dirty="0">
                <a:solidFill>
                  <a:prstClr val="white"/>
                </a:solidFill>
              </a:endParaRPr>
            </a:p>
          </p:txBody>
        </p:sp>
      </p:grpSp>
      <p:grpSp>
        <p:nvGrpSpPr>
          <p:cNvPr id="33" name="组合 32">
            <a:extLst>
              <a:ext uri="{FF2B5EF4-FFF2-40B4-BE49-F238E27FC236}">
                <a16:creationId xmlns:a16="http://schemas.microsoft.com/office/drawing/2014/main" id="{6EB44692-3B2D-410D-B21C-545886DA3BEA}"/>
              </a:ext>
            </a:extLst>
          </p:cNvPr>
          <p:cNvGrpSpPr/>
          <p:nvPr/>
        </p:nvGrpSpPr>
        <p:grpSpPr>
          <a:xfrm>
            <a:off x="9291145" y="3999511"/>
            <a:ext cx="1213946" cy="1323975"/>
            <a:chOff x="9291145" y="3999511"/>
            <a:chExt cx="1213946" cy="1323975"/>
          </a:xfrm>
        </p:grpSpPr>
        <p:sp>
          <p:nvSpPr>
            <p:cNvPr id="20" name="椭圆 19">
              <a:extLst>
                <a:ext uri="{FF2B5EF4-FFF2-40B4-BE49-F238E27FC236}">
                  <a16:creationId xmlns:a16="http://schemas.microsoft.com/office/drawing/2014/main" id="{E7ECBC4A-AF26-4B07-BC54-A30D1575E06E}"/>
                </a:ext>
              </a:extLst>
            </p:cNvPr>
            <p:cNvSpPr/>
            <p:nvPr/>
          </p:nvSpPr>
          <p:spPr>
            <a:xfrm>
              <a:off x="9291145" y="4445876"/>
              <a:ext cx="336331" cy="231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E355EFB4-7B3F-4348-8B8F-74527722AAA0}"/>
                </a:ext>
              </a:extLst>
            </p:cNvPr>
            <p:cNvSpPr/>
            <p:nvPr/>
          </p:nvSpPr>
          <p:spPr>
            <a:xfrm>
              <a:off x="10168760" y="5092259"/>
              <a:ext cx="336331" cy="23122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04133E2D-6D7E-4F30-8FDA-F534202317A4}"/>
                </a:ext>
              </a:extLst>
            </p:cNvPr>
            <p:cNvCxnSpPr>
              <a:endCxn id="20" idx="7"/>
            </p:cNvCxnSpPr>
            <p:nvPr/>
          </p:nvCxnSpPr>
          <p:spPr>
            <a:xfrm flipH="1">
              <a:off x="9578221" y="3999511"/>
              <a:ext cx="269972" cy="4802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207FAE4-AE05-4990-94B3-66634406F906}"/>
                </a:ext>
              </a:extLst>
            </p:cNvPr>
            <p:cNvCxnSpPr>
              <a:cxnSpLocks/>
              <a:endCxn id="21" idx="0"/>
            </p:cNvCxnSpPr>
            <p:nvPr/>
          </p:nvCxnSpPr>
          <p:spPr>
            <a:xfrm>
              <a:off x="9848193" y="3999511"/>
              <a:ext cx="488733" cy="10927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C7780845-2E43-4E20-9C92-BA60AF78E609}"/>
              </a:ext>
            </a:extLst>
          </p:cNvPr>
          <p:cNvSpPr txBox="1"/>
          <p:nvPr/>
        </p:nvSpPr>
        <p:spPr>
          <a:xfrm>
            <a:off x="7995542" y="3312209"/>
            <a:ext cx="3724353" cy="646331"/>
          </a:xfrm>
          <a:prstGeom prst="rect">
            <a:avLst/>
          </a:prstGeom>
          <a:noFill/>
        </p:spPr>
        <p:txBody>
          <a:bodyPr wrap="none" rtlCol="0">
            <a:spAutoFit/>
          </a:bodyPr>
          <a:lstStyle/>
          <a:p>
            <a:r>
              <a:rPr lang="en-US" altLang="zh-CN" dirty="0"/>
              <a:t>Convert implicitly int to Rational type </a:t>
            </a:r>
          </a:p>
          <a:p>
            <a:r>
              <a:rPr lang="en-US" altLang="zh-CN" dirty="0"/>
              <a:t>with one argument constructor  </a:t>
            </a:r>
            <a:endParaRPr lang="zh-CN" altLang="en-US" dirty="0"/>
          </a:p>
        </p:txBody>
      </p:sp>
      <p:grpSp>
        <p:nvGrpSpPr>
          <p:cNvPr id="37" name="组合 36">
            <a:extLst>
              <a:ext uri="{FF2B5EF4-FFF2-40B4-BE49-F238E27FC236}">
                <a16:creationId xmlns:a16="http://schemas.microsoft.com/office/drawing/2014/main" id="{01FA13EE-BAB1-4197-82E5-2A8BBB95BA7A}"/>
              </a:ext>
            </a:extLst>
          </p:cNvPr>
          <p:cNvGrpSpPr/>
          <p:nvPr/>
        </p:nvGrpSpPr>
        <p:grpSpPr>
          <a:xfrm>
            <a:off x="6201104" y="5058101"/>
            <a:ext cx="4563296" cy="630457"/>
            <a:chOff x="6201104" y="5058101"/>
            <a:chExt cx="4563296" cy="630457"/>
          </a:xfrm>
        </p:grpSpPr>
        <p:sp>
          <p:nvSpPr>
            <p:cNvPr id="28" name="矩形 27">
              <a:extLst>
                <a:ext uri="{FF2B5EF4-FFF2-40B4-BE49-F238E27FC236}">
                  <a16:creationId xmlns:a16="http://schemas.microsoft.com/office/drawing/2014/main" id="{11A295DE-9EFD-4039-8D96-982892D9E577}"/>
                </a:ext>
              </a:extLst>
            </p:cNvPr>
            <p:cNvSpPr/>
            <p:nvPr/>
          </p:nvSpPr>
          <p:spPr>
            <a:xfrm>
              <a:off x="9557201" y="5058101"/>
              <a:ext cx="1207199" cy="296915"/>
            </a:xfrm>
            <a:prstGeom prst="rect">
              <a:avLst/>
            </a:prstGeom>
            <a:noFill/>
            <a:ln w="222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曲线 31">
              <a:extLst>
                <a:ext uri="{FF2B5EF4-FFF2-40B4-BE49-F238E27FC236}">
                  <a16:creationId xmlns:a16="http://schemas.microsoft.com/office/drawing/2014/main" id="{C271FBE4-AE51-4CF5-91F7-B2D1A603E22E}"/>
                </a:ext>
              </a:extLst>
            </p:cNvPr>
            <p:cNvCxnSpPr>
              <a:stCxn id="28" idx="2"/>
            </p:cNvCxnSpPr>
            <p:nvPr/>
          </p:nvCxnSpPr>
          <p:spPr>
            <a:xfrm rot="5400000">
              <a:off x="8014181" y="3541938"/>
              <a:ext cx="333543" cy="3959698"/>
            </a:xfrm>
            <a:prstGeom prst="curved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50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A1838F4F-BF3B-4532-BE8F-DC976DDA6991}"/>
              </a:ext>
            </a:extLst>
          </p:cNvPr>
          <p:cNvGrpSpPr/>
          <p:nvPr/>
        </p:nvGrpSpPr>
        <p:grpSpPr>
          <a:xfrm>
            <a:off x="1400996" y="757237"/>
            <a:ext cx="5648325" cy="5343525"/>
            <a:chOff x="1400996" y="757237"/>
            <a:chExt cx="5648325" cy="5343525"/>
          </a:xfrm>
        </p:grpSpPr>
        <p:pic>
          <p:nvPicPr>
            <p:cNvPr id="3" name="图片 2">
              <a:extLst>
                <a:ext uri="{FF2B5EF4-FFF2-40B4-BE49-F238E27FC236}">
                  <a16:creationId xmlns:a16="http://schemas.microsoft.com/office/drawing/2014/main" id="{9E26101A-DA25-4BBB-9373-BC734AB66418}"/>
                </a:ext>
              </a:extLst>
            </p:cNvPr>
            <p:cNvPicPr>
              <a:picLocks noChangeAspect="1"/>
            </p:cNvPicPr>
            <p:nvPr/>
          </p:nvPicPr>
          <p:blipFill>
            <a:blip r:embed="rId2"/>
            <a:stretch>
              <a:fillRect/>
            </a:stretch>
          </p:blipFill>
          <p:spPr>
            <a:xfrm>
              <a:off x="1400996" y="757237"/>
              <a:ext cx="5648325" cy="5343525"/>
            </a:xfrm>
            <a:prstGeom prst="rect">
              <a:avLst/>
            </a:prstGeom>
          </p:spPr>
        </p:pic>
        <p:pic>
          <p:nvPicPr>
            <p:cNvPr id="30" name="图片 29">
              <a:extLst>
                <a:ext uri="{FF2B5EF4-FFF2-40B4-BE49-F238E27FC236}">
                  <a16:creationId xmlns:a16="http://schemas.microsoft.com/office/drawing/2014/main" id="{F5AA1362-861F-4009-85BF-DFAB72349079}"/>
                </a:ext>
              </a:extLst>
            </p:cNvPr>
            <p:cNvPicPr>
              <a:picLocks noChangeAspect="1"/>
            </p:cNvPicPr>
            <p:nvPr/>
          </p:nvPicPr>
          <p:blipFill>
            <a:blip r:embed="rId3"/>
            <a:stretch>
              <a:fillRect/>
            </a:stretch>
          </p:blipFill>
          <p:spPr>
            <a:xfrm>
              <a:off x="1734207" y="4132784"/>
              <a:ext cx="4686300" cy="504825"/>
            </a:xfrm>
            <a:prstGeom prst="rect">
              <a:avLst/>
            </a:prstGeom>
          </p:spPr>
        </p:pic>
      </p:grpSp>
      <p:grpSp>
        <p:nvGrpSpPr>
          <p:cNvPr id="32" name="组合 31">
            <a:extLst>
              <a:ext uri="{FF2B5EF4-FFF2-40B4-BE49-F238E27FC236}">
                <a16:creationId xmlns:a16="http://schemas.microsoft.com/office/drawing/2014/main" id="{2718EB88-B076-47DE-9D0A-FD1BD55AE4AD}"/>
              </a:ext>
            </a:extLst>
          </p:cNvPr>
          <p:cNvGrpSpPr/>
          <p:nvPr/>
        </p:nvGrpSpPr>
        <p:grpSpPr>
          <a:xfrm>
            <a:off x="1797269" y="1891921"/>
            <a:ext cx="9804884" cy="987913"/>
            <a:chOff x="1797269" y="1891921"/>
            <a:chExt cx="9804884" cy="987913"/>
          </a:xfrm>
        </p:grpSpPr>
        <p:sp>
          <p:nvSpPr>
            <p:cNvPr id="4" name="矩形 3">
              <a:extLst>
                <a:ext uri="{FF2B5EF4-FFF2-40B4-BE49-F238E27FC236}">
                  <a16:creationId xmlns:a16="http://schemas.microsoft.com/office/drawing/2014/main" id="{7940CDF3-38A3-4F97-9EEB-A68AFC472611}"/>
                </a:ext>
              </a:extLst>
            </p:cNvPr>
            <p:cNvSpPr/>
            <p:nvPr/>
          </p:nvSpPr>
          <p:spPr>
            <a:xfrm>
              <a:off x="1797269" y="2596055"/>
              <a:ext cx="809297" cy="283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FEFF914D-EAF7-438C-8AA5-9CB664A03DC4}"/>
                </a:ext>
              </a:extLst>
            </p:cNvPr>
            <p:cNvCxnSpPr>
              <a:cxnSpLocks/>
            </p:cNvCxnSpPr>
            <p:nvPr/>
          </p:nvCxnSpPr>
          <p:spPr>
            <a:xfrm flipH="1">
              <a:off x="2459423" y="2215086"/>
              <a:ext cx="1324301" cy="3809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0686080-B23F-4D14-A598-2798754D8F70}"/>
                </a:ext>
              </a:extLst>
            </p:cNvPr>
            <p:cNvSpPr txBox="1"/>
            <p:nvPr/>
          </p:nvSpPr>
          <p:spPr>
            <a:xfrm>
              <a:off x="3647090" y="1891921"/>
              <a:ext cx="7955063" cy="646331"/>
            </a:xfrm>
            <a:prstGeom prst="rect">
              <a:avLst/>
            </a:prstGeom>
            <a:noFill/>
          </p:spPr>
          <p:txBody>
            <a:bodyPr wrap="none" rtlCol="0">
              <a:spAutoFit/>
            </a:bodyPr>
            <a:lstStyle/>
            <a:p>
              <a:r>
                <a:rPr lang="en-US" altLang="zh-CN" dirty="0"/>
                <a:t>The keyword </a:t>
              </a:r>
              <a:r>
                <a:rPr lang="en-US" altLang="zh-CN" b="1" dirty="0">
                  <a:solidFill>
                    <a:srgbClr val="FF0000"/>
                  </a:solidFill>
                </a:rPr>
                <a:t>explicit</a:t>
              </a:r>
              <a:r>
                <a:rPr lang="en-US" altLang="zh-CN" dirty="0"/>
                <a:t> indicates that the implicit conversion can not be allowed. </a:t>
              </a:r>
            </a:p>
            <a:p>
              <a:r>
                <a:rPr lang="en-US" altLang="zh-CN" dirty="0"/>
                <a:t>Use explicit conversion instead if you want to convert primitive type to object type.</a:t>
              </a:r>
              <a:endParaRPr lang="zh-CN" altLang="en-US" dirty="0"/>
            </a:p>
          </p:txBody>
        </p:sp>
      </p:grpSp>
      <p:pic>
        <p:nvPicPr>
          <p:cNvPr id="11" name="图片 10">
            <a:extLst>
              <a:ext uri="{FF2B5EF4-FFF2-40B4-BE49-F238E27FC236}">
                <a16:creationId xmlns:a16="http://schemas.microsoft.com/office/drawing/2014/main" id="{9410BFB9-4439-4A26-BB11-DE8D70973E32}"/>
              </a:ext>
            </a:extLst>
          </p:cNvPr>
          <p:cNvPicPr>
            <a:picLocks noChangeAspect="1"/>
          </p:cNvPicPr>
          <p:nvPr/>
        </p:nvPicPr>
        <p:blipFill>
          <a:blip r:embed="rId4"/>
          <a:stretch>
            <a:fillRect/>
          </a:stretch>
        </p:blipFill>
        <p:spPr>
          <a:xfrm>
            <a:off x="7068805" y="4892728"/>
            <a:ext cx="3771900" cy="1200150"/>
          </a:xfrm>
          <a:prstGeom prst="rect">
            <a:avLst/>
          </a:prstGeom>
        </p:spPr>
      </p:pic>
      <p:grpSp>
        <p:nvGrpSpPr>
          <p:cNvPr id="33" name="组合 32">
            <a:extLst>
              <a:ext uri="{FF2B5EF4-FFF2-40B4-BE49-F238E27FC236}">
                <a16:creationId xmlns:a16="http://schemas.microsoft.com/office/drawing/2014/main" id="{5C123914-73ED-4832-BBD6-FC6290C197FD}"/>
              </a:ext>
            </a:extLst>
          </p:cNvPr>
          <p:cNvGrpSpPr/>
          <p:nvPr/>
        </p:nvGrpSpPr>
        <p:grpSpPr>
          <a:xfrm>
            <a:off x="7995542" y="3848234"/>
            <a:ext cx="3698448" cy="2016540"/>
            <a:chOff x="7995542" y="3848234"/>
            <a:chExt cx="3698448" cy="2016540"/>
          </a:xfrm>
        </p:grpSpPr>
        <p:grpSp>
          <p:nvGrpSpPr>
            <p:cNvPr id="12" name="组合 11">
              <a:extLst>
                <a:ext uri="{FF2B5EF4-FFF2-40B4-BE49-F238E27FC236}">
                  <a16:creationId xmlns:a16="http://schemas.microsoft.com/office/drawing/2014/main" id="{09D4CFD3-7B8E-415F-88C6-8644D22321DA}"/>
                </a:ext>
              </a:extLst>
            </p:cNvPr>
            <p:cNvGrpSpPr/>
            <p:nvPr/>
          </p:nvGrpSpPr>
          <p:grpSpPr>
            <a:xfrm>
              <a:off x="8639509" y="4435366"/>
              <a:ext cx="2201196" cy="1429408"/>
              <a:chOff x="9291145" y="3972913"/>
              <a:chExt cx="2201196" cy="1429408"/>
            </a:xfrm>
          </p:grpSpPr>
          <p:sp>
            <p:nvSpPr>
              <p:cNvPr id="13" name="椭圆 12">
                <a:extLst>
                  <a:ext uri="{FF2B5EF4-FFF2-40B4-BE49-F238E27FC236}">
                    <a16:creationId xmlns:a16="http://schemas.microsoft.com/office/drawing/2014/main" id="{D6B77AFF-32E3-496E-8075-519A737B14DB}"/>
                  </a:ext>
                </a:extLst>
              </p:cNvPr>
              <p:cNvSpPr/>
              <p:nvPr/>
            </p:nvSpPr>
            <p:spPr>
              <a:xfrm>
                <a:off x="9291145" y="4445876"/>
                <a:ext cx="1344601" cy="362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CCF85F52-ABE0-4285-80C8-E15BF0462C3D}"/>
                  </a:ext>
                </a:extLst>
              </p:cNvPr>
              <p:cNvSpPr/>
              <p:nvPr/>
            </p:nvSpPr>
            <p:spPr>
              <a:xfrm>
                <a:off x="10147740" y="5039709"/>
                <a:ext cx="1344601" cy="362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5CEE5B56-B7AE-4274-A225-E23F1716FBB1}"/>
                  </a:ext>
                </a:extLst>
              </p:cNvPr>
              <p:cNvCxnSpPr>
                <a:cxnSpLocks/>
              </p:cNvCxnSpPr>
              <p:nvPr/>
            </p:nvCxnSpPr>
            <p:spPr>
              <a:xfrm flipH="1">
                <a:off x="9827167" y="3972913"/>
                <a:ext cx="493986" cy="4729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8F2F97C-DB88-4CE4-A8A9-D0CEBE75A26D}"/>
                  </a:ext>
                </a:extLst>
              </p:cNvPr>
              <p:cNvCxnSpPr>
                <a:cxnSpLocks/>
              </p:cNvCxnSpPr>
              <p:nvPr/>
            </p:nvCxnSpPr>
            <p:spPr>
              <a:xfrm>
                <a:off x="10321153" y="3972913"/>
                <a:ext cx="788276" cy="10667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文本框 27">
              <a:extLst>
                <a:ext uri="{FF2B5EF4-FFF2-40B4-BE49-F238E27FC236}">
                  <a16:creationId xmlns:a16="http://schemas.microsoft.com/office/drawing/2014/main" id="{CC59AB2D-2FC5-4017-9C35-AC5574A7CEE5}"/>
                </a:ext>
              </a:extLst>
            </p:cNvPr>
            <p:cNvSpPr txBox="1"/>
            <p:nvPr/>
          </p:nvSpPr>
          <p:spPr>
            <a:xfrm>
              <a:off x="7995542" y="3848234"/>
              <a:ext cx="3698448" cy="646331"/>
            </a:xfrm>
            <a:prstGeom prst="rect">
              <a:avLst/>
            </a:prstGeom>
            <a:noFill/>
          </p:spPr>
          <p:txBody>
            <a:bodyPr wrap="none" rtlCol="0">
              <a:spAutoFit/>
            </a:bodyPr>
            <a:lstStyle/>
            <a:p>
              <a:r>
                <a:rPr lang="en-US" altLang="zh-CN" dirty="0"/>
                <a:t>Convert explicitly int to Rational type </a:t>
              </a:r>
            </a:p>
            <a:p>
              <a:r>
                <a:rPr lang="en-US" altLang="zh-CN" dirty="0"/>
                <a:t>with one argument constructor  </a:t>
              </a:r>
              <a:endParaRPr lang="zh-CN" altLang="en-US" dirty="0"/>
            </a:p>
          </p:txBody>
        </p:sp>
      </p:grpSp>
    </p:spTree>
    <p:extLst>
      <p:ext uri="{BB962C8B-B14F-4D97-AF65-F5344CB8AC3E}">
        <p14:creationId xmlns:p14="http://schemas.microsoft.com/office/powerpoint/2010/main" val="330429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TotalTime>
  <Words>1380</Words>
  <Application>Microsoft Office PowerPoint</Application>
  <PresentationFormat>宽屏</PresentationFormat>
  <Paragraphs>131</Paragraphs>
  <Slides>23</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-apple-system</vt:lpstr>
      <vt:lpstr>等线</vt:lpstr>
      <vt:lpstr>Arial</vt:lpstr>
      <vt:lpstr>Calibri</vt:lpstr>
      <vt:lpstr>Franklin Gothic Demi</vt:lpstr>
      <vt:lpstr>Franklin Gothic Medium</vt:lpstr>
      <vt:lpstr>Wingdings</vt:lpstr>
      <vt:lpstr>Office 主题</vt:lpstr>
      <vt:lpstr>C/C++ Program Design</vt:lpstr>
      <vt:lpstr>Operator overloading and friend function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Friend function</vt:lpstr>
      <vt:lpstr>PowerPoint 演示文稿</vt:lpstr>
      <vt:lpstr>PowerPoint 演示文稿</vt:lpstr>
      <vt:lpstr>PowerPoint 演示文稿</vt:lpstr>
      <vt:lpstr>PowerPoint 演示文稿</vt:lpstr>
      <vt:lpstr>PowerPoint 演示文稿</vt:lpstr>
      <vt:lpstr>PowerPoint 演示文稿</vt:lpstr>
      <vt:lpstr>Overloading the &lt;&lt; operator for output</vt:lpstr>
      <vt:lpstr>PowerPoint 演示文稿</vt:lpstr>
      <vt:lpstr>PowerPoint 演示文稿</vt:lpstr>
      <vt:lpstr>PowerPoint 演示文稿</vt:lpstr>
      <vt:lpstr>Exercise:</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765</cp:revision>
  <dcterms:created xsi:type="dcterms:W3CDTF">2020-09-05T08:11:00Z</dcterms:created>
  <dcterms:modified xsi:type="dcterms:W3CDTF">2021-11-12T10:22:24Z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