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477" r:id="rId3"/>
    <p:sldId id="342" r:id="rId4"/>
    <p:sldId id="429" r:id="rId5"/>
    <p:sldId id="440" r:id="rId6"/>
    <p:sldId id="431" r:id="rId7"/>
    <p:sldId id="1018" r:id="rId8"/>
    <p:sldId id="343" r:id="rId9"/>
    <p:sldId id="1019" r:id="rId10"/>
    <p:sldId id="433" r:id="rId11"/>
    <p:sldId id="416" r:id="rId12"/>
    <p:sldId id="435" r:id="rId13"/>
    <p:sldId id="438" r:id="rId14"/>
    <p:sldId id="454" r:id="rId15"/>
    <p:sldId id="455" r:id="rId16"/>
    <p:sldId id="456" r:id="rId17"/>
    <p:sldId id="1017" r:id="rId18"/>
    <p:sldId id="1001" r:id="rId19"/>
    <p:sldId id="67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85" d="100"/>
          <a:sy n="85" d="100"/>
        </p:scale>
        <p:origin x="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2021/10/23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4</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6</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7</a:t>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9</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11</a:t>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14</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2021/10/23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2021/10/23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2021/10/23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2021/10/23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2021/10/23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2021/10/23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4.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6.png"/><Relationship Id="rId7" Type="http://schemas.openxmlformats.org/officeDocument/2006/relationships/image" Target="../media/image24.w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22.png"/><Relationship Id="rId4" Type="http://schemas.openxmlformats.org/officeDocument/2006/relationships/image" Target="../media/image27.png"/><Relationship Id="rId9" Type="http://schemas.openxmlformats.org/officeDocument/2006/relationships/image" Target="../media/image25.wmf"/></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4.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3.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7, function overloading &amp; function template</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对象 12"/>
          <p:cNvGraphicFramePr>
            <a:graphicFrameLocks noChangeAspect="1"/>
          </p:cNvGraphicFramePr>
          <p:nvPr/>
        </p:nvGraphicFramePr>
        <p:xfrm>
          <a:off x="5007822" y="134613"/>
          <a:ext cx="4430528" cy="6482190"/>
        </p:xfrm>
        <a:graphic>
          <a:graphicData uri="http://schemas.openxmlformats.org/presentationml/2006/ole">
            <mc:AlternateContent xmlns:mc="http://schemas.openxmlformats.org/markup-compatibility/2006">
              <mc:Choice xmlns:v="urn:schemas-microsoft-com:vml" Requires="v">
                <p:oleObj spid="_x0000_s44141" name="Image" r:id="rId3" imgW="4762500" imgH="6953250" progId="Photoshop.Image.13">
                  <p:embed/>
                </p:oleObj>
              </mc:Choice>
              <mc:Fallback>
                <p:oleObj name="Image" r:id="rId3" imgW="4762500" imgH="6953250" progId="Photoshop.Image.13">
                  <p:embed/>
                  <p:pic>
                    <p:nvPicPr>
                      <p:cNvPr id="0" name="对象 12"/>
                      <p:cNvPicPr/>
                      <p:nvPr/>
                    </p:nvPicPr>
                    <p:blipFill>
                      <a:blip r:embed="rId4"/>
                      <a:stretch>
                        <a:fillRect/>
                      </a:stretch>
                    </p:blipFill>
                    <p:spPr>
                      <a:xfrm>
                        <a:off x="5007822" y="134613"/>
                        <a:ext cx="4430528" cy="648219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331652" y="488201"/>
          <a:ext cx="3267589" cy="6336281"/>
        </p:xfrm>
        <a:graphic>
          <a:graphicData uri="http://schemas.openxmlformats.org/presentationml/2006/ole">
            <mc:AlternateContent xmlns:mc="http://schemas.openxmlformats.org/markup-compatibility/2006">
              <mc:Choice xmlns:v="urn:schemas-microsoft-com:vml" Requires="v">
                <p:oleObj spid="_x0000_s44142" name="Image" r:id="rId5" imgW="3276600" imgH="6353175" progId="Photoshop.Image.13">
                  <p:embed/>
                </p:oleObj>
              </mc:Choice>
              <mc:Fallback>
                <p:oleObj name="Image" r:id="rId5" imgW="3276600" imgH="6353175" progId="Photoshop.Image.13">
                  <p:embed/>
                  <p:pic>
                    <p:nvPicPr>
                      <p:cNvPr id="0" name="对象 2"/>
                      <p:cNvPicPr/>
                      <p:nvPr/>
                    </p:nvPicPr>
                    <p:blipFill>
                      <a:blip r:embed="rId6"/>
                      <a:stretch>
                        <a:fillRect/>
                      </a:stretch>
                    </p:blipFill>
                    <p:spPr>
                      <a:xfrm>
                        <a:off x="331652" y="488201"/>
                        <a:ext cx="3267589" cy="6336281"/>
                      </a:xfrm>
                      <a:prstGeom prst="rect">
                        <a:avLst/>
                      </a:prstGeom>
                    </p:spPr>
                  </p:pic>
                </p:oleObj>
              </mc:Fallback>
            </mc:AlternateContent>
          </a:graphicData>
        </a:graphic>
      </p:graphicFrame>
      <p:sp>
        <p:nvSpPr>
          <p:cNvPr id="2" name="TextBox 1"/>
          <p:cNvSpPr txBox="1"/>
          <p:nvPr/>
        </p:nvSpPr>
        <p:spPr>
          <a:xfrm>
            <a:off x="1249310" y="154954"/>
            <a:ext cx="2840393" cy="343812"/>
          </a:xfrm>
          <a:prstGeom prst="rect">
            <a:avLst/>
          </a:prstGeom>
          <a:noFill/>
        </p:spPr>
        <p:txBody>
          <a:bodyPr wrap="none" rtlCol="0">
            <a:spAutoFit/>
          </a:bodyPr>
          <a:lstStyle/>
          <a:p>
            <a:r>
              <a:rPr lang="en-US" altLang="zh-CN" sz="1635" dirty="0"/>
              <a:t>Overloaded template functions</a:t>
            </a:r>
            <a:endParaRPr lang="zh-CN" altLang="en-US" sz="1635" dirty="0"/>
          </a:p>
        </p:txBody>
      </p:sp>
      <p:grpSp>
        <p:nvGrpSpPr>
          <p:cNvPr id="5" name="组合 4"/>
          <p:cNvGrpSpPr/>
          <p:nvPr/>
        </p:nvGrpSpPr>
        <p:grpSpPr>
          <a:xfrm>
            <a:off x="475745" y="706864"/>
            <a:ext cx="4639978" cy="2131771"/>
            <a:chOff x="416070" y="1570947"/>
            <a:chExt cx="5112568" cy="2348896"/>
          </a:xfrm>
        </p:grpSpPr>
        <p:grpSp>
          <p:nvGrpSpPr>
            <p:cNvPr id="6" name="组合 5"/>
            <p:cNvGrpSpPr/>
            <p:nvPr/>
          </p:nvGrpSpPr>
          <p:grpSpPr>
            <a:xfrm>
              <a:off x="416070" y="1570947"/>
              <a:ext cx="3404650" cy="2348896"/>
              <a:chOff x="416070" y="1570947"/>
              <a:chExt cx="3404650" cy="2348896"/>
            </a:xfrm>
          </p:grpSpPr>
          <p:sp>
            <p:nvSpPr>
              <p:cNvPr id="8" name="矩形 7"/>
              <p:cNvSpPr/>
              <p:nvPr/>
            </p:nvSpPr>
            <p:spPr>
              <a:xfrm>
                <a:off x="416070" y="1570947"/>
                <a:ext cx="2160240" cy="288033"/>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9" name="矩形 8"/>
              <p:cNvSpPr/>
              <p:nvPr/>
            </p:nvSpPr>
            <p:spPr>
              <a:xfrm>
                <a:off x="416070" y="3631811"/>
                <a:ext cx="2952332" cy="28803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0" name="直接连接符 9"/>
              <p:cNvCxnSpPr>
                <a:stCxn id="8" idx="3"/>
              </p:cNvCxnSpPr>
              <p:nvPr/>
            </p:nvCxnSpPr>
            <p:spPr>
              <a:xfrm>
                <a:off x="2576310" y="1714964"/>
                <a:ext cx="1224140" cy="4791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3080367" y="2656184"/>
                <a:ext cx="740353" cy="97562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3924005" y="1963905"/>
              <a:ext cx="1604633" cy="933015"/>
            </a:xfrm>
            <a:prstGeom prst="rect">
              <a:avLst/>
            </a:prstGeom>
            <a:noFill/>
          </p:spPr>
          <p:txBody>
            <a:bodyPr wrap="square" rtlCol="0">
              <a:spAutoFit/>
            </a:bodyPr>
            <a:lstStyle/>
            <a:p>
              <a:r>
                <a:rPr lang="en-US" altLang="zh-CN" sz="1635" dirty="0"/>
                <a:t>Overloaded template functions</a:t>
              </a:r>
              <a:endParaRPr lang="zh-CN" altLang="en-US" sz="1635" dirty="0"/>
            </a:p>
          </p:txBody>
        </p:sp>
      </p:grpSp>
      <p:grpSp>
        <p:nvGrpSpPr>
          <p:cNvPr id="15" name="组合 14"/>
          <p:cNvGrpSpPr/>
          <p:nvPr/>
        </p:nvGrpSpPr>
        <p:grpSpPr>
          <a:xfrm>
            <a:off x="5050372" y="285690"/>
            <a:ext cx="5923211" cy="1182757"/>
            <a:chOff x="-237339" y="3619396"/>
            <a:chExt cx="8474501" cy="1303223"/>
          </a:xfrm>
        </p:grpSpPr>
        <p:sp>
          <p:nvSpPr>
            <p:cNvPr id="16" name="矩形 15"/>
            <p:cNvSpPr/>
            <p:nvPr/>
          </p:nvSpPr>
          <p:spPr>
            <a:xfrm>
              <a:off x="-237339" y="3770491"/>
              <a:ext cx="4488030"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7" name="直接连接符 16"/>
            <p:cNvCxnSpPr>
              <a:endCxn id="18" idx="1"/>
            </p:cNvCxnSpPr>
            <p:nvPr/>
          </p:nvCxnSpPr>
          <p:spPr>
            <a:xfrm flipV="1">
              <a:off x="4134139" y="3947358"/>
              <a:ext cx="2621905" cy="3992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56044" y="3619396"/>
              <a:ext cx="1481118" cy="655922"/>
            </a:xfrm>
            <a:prstGeom prst="rect">
              <a:avLst/>
            </a:prstGeom>
            <a:noFill/>
          </p:spPr>
          <p:txBody>
            <a:bodyPr wrap="none" rtlCol="0">
              <a:spAutoFit/>
            </a:bodyPr>
            <a:lstStyle/>
            <a:p>
              <a:r>
                <a:rPr lang="en-US" altLang="zh-CN" sz="1635" dirty="0"/>
                <a:t>Function </a:t>
              </a:r>
            </a:p>
            <a:p>
              <a:r>
                <a:rPr lang="en-US" altLang="zh-CN" sz="1635" dirty="0"/>
                <a:t>prototype</a:t>
              </a:r>
              <a:endParaRPr lang="zh-CN" altLang="en-US" sz="1635" dirty="0"/>
            </a:p>
          </p:txBody>
        </p:sp>
      </p:grpSp>
      <p:grpSp>
        <p:nvGrpSpPr>
          <p:cNvPr id="12" name="组合 11"/>
          <p:cNvGrpSpPr/>
          <p:nvPr/>
        </p:nvGrpSpPr>
        <p:grpSpPr>
          <a:xfrm>
            <a:off x="8840775" y="4557041"/>
            <a:ext cx="3146612" cy="2171359"/>
            <a:chOff x="9633098" y="5021184"/>
            <a:chExt cx="3467100" cy="2392516"/>
          </a:xfrm>
        </p:grpSpPr>
        <p:graphicFrame>
          <p:nvGraphicFramePr>
            <p:cNvPr id="20" name="对象 19"/>
            <p:cNvGraphicFramePr>
              <a:graphicFrameLocks noChangeAspect="1"/>
            </p:cNvGraphicFramePr>
            <p:nvPr/>
          </p:nvGraphicFramePr>
          <p:xfrm>
            <a:off x="9633098" y="5394400"/>
            <a:ext cx="3467100" cy="2019300"/>
          </p:xfrm>
          <a:graphic>
            <a:graphicData uri="http://schemas.openxmlformats.org/presentationml/2006/ole">
              <mc:AlternateContent xmlns:mc="http://schemas.openxmlformats.org/markup-compatibility/2006">
                <mc:Choice xmlns:v="urn:schemas-microsoft-com:vml" Requires="v">
                  <p:oleObj spid="_x0000_s44143" name="Image" r:id="rId7" imgW="2600325" imgH="1514475" progId="Photoshop.Image.13">
                    <p:embed/>
                  </p:oleObj>
                </mc:Choice>
                <mc:Fallback>
                  <p:oleObj name="Image" r:id="rId7" imgW="2600325" imgH="1514475" progId="Photoshop.Image.13">
                    <p:embed/>
                    <p:pic>
                      <p:nvPicPr>
                        <p:cNvPr id="0" name="对象 19"/>
                        <p:cNvPicPr/>
                        <p:nvPr/>
                      </p:nvPicPr>
                      <p:blipFill>
                        <a:blip r:embed="rId8"/>
                        <a:stretch>
                          <a:fillRect/>
                        </a:stretch>
                      </p:blipFill>
                      <p:spPr>
                        <a:xfrm>
                          <a:off x="9633098" y="5394400"/>
                          <a:ext cx="3467100" cy="2019300"/>
                        </a:xfrm>
                        <a:prstGeom prst="rect">
                          <a:avLst/>
                        </a:prstGeom>
                      </p:spPr>
                    </p:pic>
                  </p:oleObj>
                </mc:Fallback>
              </mc:AlternateContent>
            </a:graphicData>
          </a:graphic>
        </p:graphicFrame>
        <p:sp>
          <p:nvSpPr>
            <p:cNvPr id="4" name="文本框 3"/>
            <p:cNvSpPr txBox="1"/>
            <p:nvPr/>
          </p:nvSpPr>
          <p:spPr>
            <a:xfrm>
              <a:off x="11099201" y="5021184"/>
              <a:ext cx="1017726" cy="409492"/>
            </a:xfrm>
            <a:prstGeom prst="rect">
              <a:avLst/>
            </a:prstGeom>
            <a:noFill/>
          </p:spPr>
          <p:txBody>
            <a:bodyPr wrap="none" rtlCol="0">
              <a:spAutoFit/>
            </a:bodyPr>
            <a:lstStyle/>
            <a:p>
              <a:r>
                <a:rPr lang="en-US" altLang="zh-CN" sz="1815" dirty="0"/>
                <a:t>Output:</a:t>
              </a:r>
              <a:endParaRPr lang="zh-CN" altLang="en-US" sz="1815"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632520" y="75256"/>
            <a:ext cx="8369424" cy="833464"/>
          </a:xfrm>
        </p:spPr>
        <p:txBody>
          <a:bodyPr>
            <a:noAutofit/>
          </a:bodyPr>
          <a:lstStyle/>
          <a:p>
            <a:r>
              <a:rPr lang="en-US" altLang="zh-CN" sz="4000" dirty="0"/>
              <a:t>Recursive function</a:t>
            </a:r>
          </a:p>
        </p:txBody>
      </p:sp>
      <p:sp>
        <p:nvSpPr>
          <p:cNvPr id="4" name="Content Placeholder 2"/>
          <p:cNvSpPr txBox="1"/>
          <p:nvPr/>
        </p:nvSpPr>
        <p:spPr>
          <a:xfrm>
            <a:off x="1237129" y="908720"/>
            <a:ext cx="10210799" cy="936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9220" lvl="1" indent="0">
              <a:spcBef>
                <a:spcPts val="1200"/>
              </a:spcBef>
              <a:buSzPct val="68000"/>
              <a:buNone/>
            </a:pPr>
            <a:r>
              <a:rPr lang="en-US" sz="2400" dirty="0"/>
              <a:t>A function that </a:t>
            </a:r>
            <a:r>
              <a:rPr lang="en-US" sz="2400" b="1" dirty="0">
                <a:solidFill>
                  <a:srgbClr val="FF0000"/>
                </a:solidFill>
              </a:rPr>
              <a:t>calls itself </a:t>
            </a:r>
            <a:r>
              <a:rPr lang="en-US" sz="2400" dirty="0"/>
              <a:t>is known as </a:t>
            </a:r>
            <a:r>
              <a:rPr lang="en-US" sz="2400" b="1" dirty="0">
                <a:solidFill>
                  <a:srgbClr val="FF0000"/>
                </a:solidFill>
              </a:rPr>
              <a:t>recursive function</a:t>
            </a:r>
            <a:r>
              <a:rPr lang="en-US" sz="2400" dirty="0"/>
              <a:t>. And, this technique is known as </a:t>
            </a:r>
            <a:r>
              <a:rPr lang="en-US" sz="2400" b="1" dirty="0">
                <a:solidFill>
                  <a:srgbClr val="FF0000"/>
                </a:solidFill>
              </a:rPr>
              <a:t>recursion</a:t>
            </a:r>
            <a:r>
              <a:rPr lang="en-US" sz="2400" dirty="0"/>
              <a:t>. </a:t>
            </a:r>
            <a:r>
              <a:rPr lang="en-US" altLang="zh-CN" sz="2400" dirty="0">
                <a:solidFill>
                  <a:srgbClr val="FF0000"/>
                </a:solidFill>
              </a:rPr>
              <a:t>Recursion </a:t>
            </a:r>
            <a:r>
              <a:rPr lang="en-US" altLang="zh-CN" sz="2400" dirty="0"/>
              <a:t>is used to solve various mathematical problems by dividing it into smaller problems.</a:t>
            </a:r>
            <a:endParaRPr lang="zh-CN" altLang="zh-CN" sz="2400" dirty="0"/>
          </a:p>
          <a:p>
            <a:pPr marL="109220" lvl="1" indent="0">
              <a:spcBef>
                <a:spcPts val="1200"/>
              </a:spcBef>
              <a:buSzPct val="68000"/>
              <a:buNone/>
            </a:pPr>
            <a:endParaRPr lang="zh-CN" altLang="zh-CN" sz="2400" dirty="0"/>
          </a:p>
          <a:p>
            <a:pPr marL="109220" lvl="1" indent="0">
              <a:spcBef>
                <a:spcPts val="1200"/>
              </a:spcBef>
              <a:buSzPct val="68000"/>
              <a:buNone/>
            </a:pPr>
            <a:endParaRPr lang="en-US" sz="2400" dirty="0"/>
          </a:p>
          <a:p>
            <a:pPr marL="109220" lvl="1" indent="0">
              <a:spcBef>
                <a:spcPts val="1200"/>
              </a:spcBef>
              <a:buSzPct val="68000"/>
              <a:buNone/>
            </a:pPr>
            <a:r>
              <a:rPr lang="en-US" sz="2400" dirty="0"/>
              <a:t>  </a:t>
            </a:r>
          </a:p>
        </p:txBody>
      </p:sp>
      <p:sp>
        <p:nvSpPr>
          <p:cNvPr id="6" name="Content Placeholder 2"/>
          <p:cNvSpPr txBox="1"/>
          <p:nvPr/>
        </p:nvSpPr>
        <p:spPr>
          <a:xfrm>
            <a:off x="1237130" y="2492896"/>
            <a:ext cx="10210798" cy="9361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9220" lvl="1" indent="0">
              <a:spcBef>
                <a:spcPts val="1200"/>
              </a:spcBef>
              <a:buSzPct val="68000"/>
              <a:buNone/>
            </a:pPr>
            <a:r>
              <a:rPr lang="en-US" sz="2400" dirty="0"/>
              <a:t>In recursive function, you must give the </a:t>
            </a:r>
            <a:r>
              <a:rPr lang="en-US" sz="2400" dirty="0">
                <a:solidFill>
                  <a:srgbClr val="FF0000"/>
                </a:solidFill>
              </a:rPr>
              <a:t>base case </a:t>
            </a:r>
            <a:r>
              <a:rPr lang="en-US" sz="2400" dirty="0"/>
              <a:t>or</a:t>
            </a:r>
            <a:r>
              <a:rPr lang="en-US" sz="2400" dirty="0">
                <a:solidFill>
                  <a:srgbClr val="FF0000"/>
                </a:solidFill>
              </a:rPr>
              <a:t> stopping condition </a:t>
            </a:r>
            <a:r>
              <a:rPr lang="en-US" sz="2400" dirty="0"/>
              <a:t>to stop the recursive call. Usually, </a:t>
            </a:r>
            <a:r>
              <a:rPr lang="en-US" sz="2400" b="1" dirty="0"/>
              <a:t>if statement </a:t>
            </a:r>
            <a:r>
              <a:rPr lang="en-US" sz="2400" dirty="0"/>
              <a:t>is used to indicate the base case.</a:t>
            </a:r>
          </a:p>
          <a:p>
            <a:pPr marL="109220" lvl="1" indent="0">
              <a:spcBef>
                <a:spcPts val="1200"/>
              </a:spcBef>
              <a:buSzPct val="68000"/>
              <a:buNone/>
            </a:pPr>
            <a:r>
              <a:rPr 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nvGraphicFramePr>
        <p:xfrm>
          <a:off x="1663188" y="1268760"/>
          <a:ext cx="4692996" cy="5301208"/>
        </p:xfrm>
        <a:graphic>
          <a:graphicData uri="http://schemas.openxmlformats.org/presentationml/2006/ole">
            <mc:AlternateContent xmlns:mc="http://schemas.openxmlformats.org/markup-compatibility/2006">
              <mc:Choice xmlns:v="urn:schemas-microsoft-com:vml" Requires="v">
                <p:oleObj spid="_x0000_s34892" name="Image" r:id="rId3" imgW="5943600" imgH="6705600" progId="Photoshop.Image.13">
                  <p:embed/>
                </p:oleObj>
              </mc:Choice>
              <mc:Fallback>
                <p:oleObj name="Image" r:id="rId3" imgW="5943600" imgH="6705600" progId="Photoshop.Image.13">
                  <p:embed/>
                  <p:pic>
                    <p:nvPicPr>
                      <p:cNvPr id="0" name="对象 6"/>
                      <p:cNvPicPr/>
                      <p:nvPr/>
                    </p:nvPicPr>
                    <p:blipFill>
                      <a:blip r:embed="rId4"/>
                      <a:stretch>
                        <a:fillRect/>
                      </a:stretch>
                    </p:blipFill>
                    <p:spPr>
                      <a:xfrm>
                        <a:off x="1663188" y="1268760"/>
                        <a:ext cx="4692996" cy="5301208"/>
                      </a:xfrm>
                      <a:prstGeom prst="rect">
                        <a:avLst/>
                      </a:prstGeom>
                    </p:spPr>
                  </p:pic>
                </p:oleObj>
              </mc:Fallback>
            </mc:AlternateContent>
          </a:graphicData>
        </a:graphic>
      </p:graphicFrame>
      <p:sp>
        <p:nvSpPr>
          <p:cNvPr id="9" name="Content Placeholder 2"/>
          <p:cNvSpPr txBox="1"/>
          <p:nvPr/>
        </p:nvSpPr>
        <p:spPr>
          <a:xfrm>
            <a:off x="1524000" y="260648"/>
            <a:ext cx="9144000" cy="10081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9220" lvl="1" indent="0">
              <a:spcBef>
                <a:spcPts val="1200"/>
              </a:spcBef>
              <a:buSzPct val="68000"/>
              <a:buNone/>
            </a:pPr>
            <a:r>
              <a:rPr lang="en-US" sz="2400" dirty="0">
                <a:solidFill>
                  <a:prstClr val="black"/>
                </a:solidFill>
              </a:rPr>
              <a:t> Example: compute factorial </a:t>
            </a:r>
            <a:r>
              <a:rPr lang="en-US" sz="2400" dirty="0">
                <a:solidFill>
                  <a:srgbClr val="FF0000"/>
                </a:solidFill>
              </a:rPr>
              <a:t>with recursive function</a:t>
            </a:r>
          </a:p>
          <a:p>
            <a:pPr marL="109220" lvl="1" indent="0">
              <a:spcBef>
                <a:spcPts val="1200"/>
              </a:spcBef>
              <a:buSzPct val="68000"/>
              <a:buNone/>
            </a:pPr>
            <a:r>
              <a:rPr lang="en-US" altLang="zh-CN" sz="2400" dirty="0">
                <a:solidFill>
                  <a:prstClr val="black"/>
                </a:solidFill>
              </a:rPr>
              <a:t>Compute factorial of a number Factorial of n = 1*2*3…*n</a:t>
            </a:r>
            <a:endParaRPr lang="zh-CN" altLang="zh-CN" sz="2400" dirty="0">
              <a:solidFill>
                <a:prstClr val="black"/>
              </a:solidFill>
            </a:endParaRPr>
          </a:p>
          <a:p>
            <a:pPr marL="109220" lvl="1" indent="0">
              <a:spcBef>
                <a:spcPts val="1200"/>
              </a:spcBef>
              <a:buSzPct val="68000"/>
              <a:buNone/>
            </a:pPr>
            <a:endParaRPr lang="en-US" sz="2400" dirty="0">
              <a:solidFill>
                <a:prstClr val="black"/>
              </a:solidFill>
            </a:endParaRPr>
          </a:p>
          <a:p>
            <a:pPr marL="109220" lvl="1" indent="0">
              <a:spcBef>
                <a:spcPts val="1200"/>
              </a:spcBef>
              <a:buSzPct val="68000"/>
              <a:buNone/>
            </a:pPr>
            <a:r>
              <a:rPr lang="en-US" sz="2400" dirty="0">
                <a:solidFill>
                  <a:prstClr val="black"/>
                </a:solidFill>
              </a:rPr>
              <a:t>  </a:t>
            </a:r>
          </a:p>
        </p:txBody>
      </p:sp>
      <p:grpSp>
        <p:nvGrpSpPr>
          <p:cNvPr id="4" name="组合 3"/>
          <p:cNvGrpSpPr/>
          <p:nvPr/>
        </p:nvGrpSpPr>
        <p:grpSpPr>
          <a:xfrm>
            <a:off x="6958033" y="3789040"/>
            <a:ext cx="3383490" cy="995918"/>
            <a:chOff x="5434033" y="3789040"/>
            <a:chExt cx="3383490" cy="995918"/>
          </a:xfrm>
        </p:grpSpPr>
        <p:sp>
          <p:nvSpPr>
            <p:cNvPr id="3" name="TextBox 2"/>
            <p:cNvSpPr txBox="1"/>
            <p:nvPr/>
          </p:nvSpPr>
          <p:spPr>
            <a:xfrm>
              <a:off x="5434033" y="4077072"/>
              <a:ext cx="3383490" cy="707886"/>
            </a:xfrm>
            <a:prstGeom prst="rect">
              <a:avLst/>
            </a:prstGeom>
            <a:noFill/>
          </p:spPr>
          <p:txBody>
            <a:bodyPr wrap="none" rtlCol="0">
              <a:spAutoFit/>
            </a:bodyPr>
            <a:lstStyle/>
            <a:p>
              <a:r>
                <a:rPr lang="en-US" altLang="zh-CN" sz="2000" dirty="0"/>
                <a:t>Calling itself until the function</a:t>
              </a:r>
            </a:p>
            <a:p>
              <a:r>
                <a:rPr lang="en-US" altLang="zh-CN" sz="2000" dirty="0"/>
                <a:t>reaches to the </a:t>
              </a:r>
              <a:r>
                <a:rPr lang="en-US" altLang="zh-CN" sz="2000" b="1" dirty="0">
                  <a:solidFill>
                    <a:srgbClr val="FF0000"/>
                  </a:solidFill>
                </a:rPr>
                <a:t>base condition</a:t>
              </a:r>
              <a:r>
                <a:rPr lang="en-US" altLang="zh-CN" sz="2000" b="1" dirty="0"/>
                <a:t>!</a:t>
              </a:r>
              <a:endParaRPr lang="zh-CN" altLang="en-US" sz="2000" b="1" dirty="0"/>
            </a:p>
          </p:txBody>
        </p:sp>
        <p:cxnSp>
          <p:nvCxnSpPr>
            <p:cNvPr id="5" name="直接箭头连接符 4"/>
            <p:cNvCxnSpPr/>
            <p:nvPr/>
          </p:nvCxnSpPr>
          <p:spPr>
            <a:xfrm flipV="1">
              <a:off x="7020272" y="3789040"/>
              <a:ext cx="360040" cy="37223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2279576" y="5664734"/>
            <a:ext cx="1080120" cy="40094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2495600" y="6165304"/>
            <a:ext cx="2016224" cy="28803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0056" y="1253384"/>
            <a:ext cx="3600400" cy="555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7894" y="2058558"/>
            <a:ext cx="4024610" cy="1730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组合 10"/>
          <p:cNvGrpSpPr/>
          <p:nvPr/>
        </p:nvGrpSpPr>
        <p:grpSpPr>
          <a:xfrm>
            <a:off x="7168542" y="5220234"/>
            <a:ext cx="3111500" cy="1417188"/>
            <a:chOff x="5644542" y="5220234"/>
            <a:chExt cx="3111500" cy="1417188"/>
          </a:xfrm>
        </p:grpSpPr>
        <p:sp>
          <p:nvSpPr>
            <p:cNvPr id="2" name="TextBox 1"/>
            <p:cNvSpPr txBox="1"/>
            <p:nvPr/>
          </p:nvSpPr>
          <p:spPr>
            <a:xfrm>
              <a:off x="6138576" y="5220234"/>
              <a:ext cx="1018227" cy="400110"/>
            </a:xfrm>
            <a:prstGeom prst="rect">
              <a:avLst/>
            </a:prstGeom>
            <a:noFill/>
          </p:spPr>
          <p:txBody>
            <a:bodyPr wrap="none" rtlCol="0">
              <a:spAutoFit/>
            </a:bodyPr>
            <a:lstStyle/>
            <a:p>
              <a:r>
                <a:rPr lang="en-US" altLang="zh-CN" sz="2000" b="1" dirty="0">
                  <a:solidFill>
                    <a:prstClr val="black"/>
                  </a:solidFill>
                </a:rPr>
                <a:t>Output:</a:t>
              </a:r>
              <a:endParaRPr lang="zh-CN" altLang="en-US" sz="2000" b="1" dirty="0">
                <a:solidFill>
                  <a:prstClr val="black"/>
                </a:solidFill>
              </a:endParaRPr>
            </a:p>
          </p:txBody>
        </p:sp>
        <p:graphicFrame>
          <p:nvGraphicFramePr>
            <p:cNvPr id="8" name="对象 7"/>
            <p:cNvGraphicFramePr>
              <a:graphicFrameLocks noChangeAspect="1"/>
            </p:cNvGraphicFramePr>
            <p:nvPr/>
          </p:nvGraphicFramePr>
          <p:xfrm>
            <a:off x="5644542" y="5735722"/>
            <a:ext cx="3111500" cy="901700"/>
          </p:xfrm>
          <a:graphic>
            <a:graphicData uri="http://schemas.openxmlformats.org/presentationml/2006/ole">
              <mc:AlternateContent xmlns:mc="http://schemas.openxmlformats.org/markup-compatibility/2006">
                <mc:Choice xmlns:v="urn:schemas-microsoft-com:vml" Requires="v">
                  <p:oleObj spid="_x0000_s34893" name="Image" r:id="rId7" imgW="2333625" imgH="676275" progId="Photoshop.Image.13">
                    <p:embed/>
                  </p:oleObj>
                </mc:Choice>
                <mc:Fallback>
                  <p:oleObj name="Image" r:id="rId7" imgW="2333625" imgH="676275" progId="Photoshop.Image.13">
                    <p:embed/>
                    <p:pic>
                      <p:nvPicPr>
                        <p:cNvPr id="0" name="对象 7"/>
                        <p:cNvPicPr/>
                        <p:nvPr/>
                      </p:nvPicPr>
                      <p:blipFill>
                        <a:blip r:embed="rId8"/>
                        <a:stretch>
                          <a:fillRect/>
                        </a:stretch>
                      </p:blipFill>
                      <p:spPr>
                        <a:xfrm>
                          <a:off x="5644542" y="5735722"/>
                          <a:ext cx="3111500" cy="901700"/>
                        </a:xfrm>
                        <a:prstGeom prst="rect">
                          <a:avLst/>
                        </a:prstGeom>
                      </p:spPr>
                    </p:pic>
                  </p:oleObj>
                </mc:Fallback>
              </mc:AlternateContent>
            </a:graphicData>
          </a:graphic>
        </p:graphicFrame>
      </p:grpSp>
      <p:sp>
        <p:nvSpPr>
          <p:cNvPr id="13" name="对话气泡: 圆角矩形 12"/>
          <p:cNvSpPr/>
          <p:nvPr/>
        </p:nvSpPr>
        <p:spPr>
          <a:xfrm>
            <a:off x="3647728" y="5498940"/>
            <a:ext cx="1728192" cy="468632"/>
          </a:xfrm>
          <a:prstGeom prst="wedgeRoundRectCallout">
            <a:avLst>
              <a:gd name="adj1" fmla="val -70148"/>
              <a:gd name="adj2" fmla="val 302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base condition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0639" y="499683"/>
            <a:ext cx="4261616" cy="523220"/>
          </a:xfrm>
          <a:prstGeom prst="rect">
            <a:avLst/>
          </a:prstGeom>
          <a:noFill/>
        </p:spPr>
        <p:txBody>
          <a:bodyPr wrap="none" rtlCol="0">
            <a:spAutoFit/>
          </a:bodyPr>
          <a:lstStyle/>
          <a:p>
            <a:r>
              <a:rPr lang="en-US" altLang="zh-CN" sz="2800" dirty="0">
                <a:solidFill>
                  <a:prstClr val="black"/>
                </a:solidFill>
              </a:rPr>
              <a:t>Disadvantages of Recursion:</a:t>
            </a:r>
            <a:endParaRPr lang="zh-CN" altLang="en-US" sz="2800" dirty="0">
              <a:solidFill>
                <a:prstClr val="black"/>
              </a:solidFill>
            </a:endParaRPr>
          </a:p>
        </p:txBody>
      </p:sp>
      <p:sp>
        <p:nvSpPr>
          <p:cNvPr id="5" name="TextBox 4"/>
          <p:cNvSpPr txBox="1"/>
          <p:nvPr/>
        </p:nvSpPr>
        <p:spPr>
          <a:xfrm>
            <a:off x="439271" y="1729079"/>
            <a:ext cx="11537576"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solidFill>
                  <a:srgbClr val="FF0000"/>
                </a:solidFill>
              </a:rPr>
              <a:t>Recursive programs are generally slower than </a:t>
            </a:r>
            <a:r>
              <a:rPr lang="en-US" altLang="zh-CN" sz="2400" b="1" dirty="0" err="1">
                <a:solidFill>
                  <a:srgbClr val="FF0000"/>
                </a:solidFill>
              </a:rPr>
              <a:t>nonrecursive</a:t>
            </a:r>
            <a:r>
              <a:rPr lang="en-US" altLang="zh-CN" sz="2400" b="1" dirty="0">
                <a:solidFill>
                  <a:srgbClr val="FF0000"/>
                </a:solidFill>
              </a:rPr>
              <a:t> programs</a:t>
            </a:r>
            <a:r>
              <a:rPr lang="en-US" altLang="zh-CN" sz="2400" dirty="0">
                <a:solidFill>
                  <a:prstClr val="black"/>
                </a:solidFill>
              </a:rPr>
              <a:t>. Because it needs to make a function call so the program must save all its current state and retrieve them again later. This consumes more  time making recursive programs slower.</a:t>
            </a:r>
          </a:p>
          <a:p>
            <a:endParaRPr lang="en-US" altLang="zh-CN" sz="2400" dirty="0">
              <a:solidFill>
                <a:prstClr val="black"/>
              </a:solidFill>
            </a:endParaRPr>
          </a:p>
          <a:p>
            <a:pPr marL="342900" indent="-342900">
              <a:buFont typeface="Arial" panose="020B0604020202020204" pitchFamily="34" charset="0"/>
              <a:buChar char="•"/>
            </a:pPr>
            <a:r>
              <a:rPr lang="en-US" altLang="zh-CN" sz="2400" b="1" dirty="0">
                <a:solidFill>
                  <a:srgbClr val="FF0000"/>
                </a:solidFill>
              </a:rPr>
              <a:t>Recursive programs requires more memory to hold intermediate states in a stack</a:t>
            </a:r>
            <a:r>
              <a:rPr lang="en-US" altLang="zh-CN" sz="2400" dirty="0">
                <a:solidFill>
                  <a:prstClr val="black"/>
                </a:solidFill>
              </a:rPr>
              <a:t>. Non recursive programs don’t have any intermediate states, hence they don’t require any extra memory.</a:t>
            </a:r>
            <a:endParaRPr lang="zh-CN" altLang="en-US" sz="24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775520" y="-35605"/>
            <a:ext cx="8369424" cy="1088341"/>
          </a:xfrm>
        </p:spPr>
        <p:txBody>
          <a:bodyPr>
            <a:noAutofit/>
          </a:bodyPr>
          <a:lstStyle/>
          <a:p>
            <a:r>
              <a:rPr lang="en-US" altLang="zh-CN" sz="3600" dirty="0"/>
              <a:t>Pointers to Functions(Function Pointer)</a:t>
            </a:r>
          </a:p>
        </p:txBody>
      </p:sp>
      <p:sp>
        <p:nvSpPr>
          <p:cNvPr id="4" name="Content Placeholder 2"/>
          <p:cNvSpPr txBox="1"/>
          <p:nvPr/>
        </p:nvSpPr>
        <p:spPr>
          <a:xfrm>
            <a:off x="1498557" y="1151623"/>
            <a:ext cx="9707325" cy="7200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9220" lvl="1" indent="0">
              <a:spcBef>
                <a:spcPts val="1200"/>
              </a:spcBef>
              <a:buSzPct val="68000"/>
              <a:buNone/>
            </a:pPr>
            <a:r>
              <a:rPr lang="en-US" altLang="zh-CN" sz="2400" dirty="0">
                <a:solidFill>
                  <a:prstClr val="black"/>
                </a:solidFill>
              </a:rPr>
              <a:t>Normally, a function pointer is used as a parameter. When you invoke the function, the corresponding argument is the function name.</a:t>
            </a:r>
            <a:endParaRPr lang="zh-CN" altLang="zh-CN" sz="2400" dirty="0">
              <a:solidFill>
                <a:prstClr val="black"/>
              </a:solidFill>
            </a:endParaRPr>
          </a:p>
          <a:p>
            <a:pPr marL="109220" lvl="1" indent="0">
              <a:spcBef>
                <a:spcPts val="1200"/>
              </a:spcBef>
              <a:buSzPct val="68000"/>
              <a:buNone/>
            </a:pPr>
            <a:endParaRPr lang="en-US" sz="2400" dirty="0">
              <a:solidFill>
                <a:prstClr val="black"/>
              </a:solidFill>
            </a:endParaRPr>
          </a:p>
          <a:p>
            <a:pPr marL="109220" lvl="1" indent="0">
              <a:spcBef>
                <a:spcPts val="1200"/>
              </a:spcBef>
              <a:buSzPct val="68000"/>
              <a:buNone/>
            </a:pPr>
            <a:r>
              <a:rPr lang="en-US" sz="2400" dirty="0">
                <a:solidFill>
                  <a:prstClr val="black"/>
                </a:solidFill>
              </a:rPr>
              <a:t>  </a:t>
            </a:r>
          </a:p>
        </p:txBody>
      </p:sp>
      <p:sp>
        <p:nvSpPr>
          <p:cNvPr id="7" name="Rectangle 21"/>
          <p:cNvSpPr>
            <a:spLocks noChangeArrowheads="1"/>
          </p:cNvSpPr>
          <p:nvPr/>
        </p:nvSpPr>
        <p:spPr bwMode="auto">
          <a:xfrm>
            <a:off x="1884040" y="3171921"/>
            <a:ext cx="565212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gn="l">
              <a:spcBef>
                <a:spcPct val="20000"/>
              </a:spcBef>
              <a:buClr>
                <a:schemeClr val="accent1"/>
              </a:buClr>
            </a:pPr>
            <a:r>
              <a:rPr lang="en-US" altLang="zh-CN" sz="2400" dirty="0">
                <a:ea typeface="宋体" panose="02010600030101010101" pitchFamily="2" charset="-122"/>
              </a:rPr>
              <a:t>Example:</a:t>
            </a:r>
          </a:p>
          <a:p>
            <a:pPr lvl="1" algn="l">
              <a:spcBef>
                <a:spcPct val="20000"/>
              </a:spcBef>
              <a:buClr>
                <a:schemeClr val="accent1"/>
              </a:buClr>
            </a:pPr>
            <a:r>
              <a:rPr lang="en-US" altLang="zh-CN" sz="2400" dirty="0" err="1">
                <a:ea typeface="宋体" panose="02010600030101010101" pitchFamily="2" charset="-122"/>
              </a:rPr>
              <a:t>int</a:t>
            </a:r>
            <a:r>
              <a:rPr lang="en-US" altLang="zh-CN" sz="2400" dirty="0">
                <a:ea typeface="宋体" panose="02010600030101010101" pitchFamily="2" charset="-122"/>
              </a:rPr>
              <a:t> </a:t>
            </a:r>
            <a:r>
              <a:rPr lang="en-US" altLang="zh-CN" sz="2400" dirty="0" err="1">
                <a:ea typeface="宋体" panose="02010600030101010101" pitchFamily="2" charset="-122"/>
              </a:rPr>
              <a:t>findmax</a:t>
            </a:r>
            <a:r>
              <a:rPr lang="en-US" altLang="zh-CN" sz="2400" dirty="0">
                <a:ea typeface="宋体" panose="02010600030101010101" pitchFamily="2" charset="-122"/>
              </a:rPr>
              <a:t>(</a:t>
            </a:r>
            <a:r>
              <a:rPr lang="en-US" altLang="zh-CN" sz="2400" dirty="0" err="1">
                <a:ea typeface="宋体" panose="02010600030101010101" pitchFamily="2" charset="-122"/>
              </a:rPr>
              <a:t>int</a:t>
            </a:r>
            <a:r>
              <a:rPr lang="en-US" altLang="zh-CN" sz="2400" dirty="0">
                <a:ea typeface="宋体" panose="02010600030101010101" pitchFamily="2" charset="-122"/>
              </a:rPr>
              <a:t>, </a:t>
            </a:r>
            <a:r>
              <a:rPr lang="en-US" altLang="zh-CN" sz="2400" dirty="0" err="1">
                <a:ea typeface="宋体" panose="02010600030101010101" pitchFamily="2" charset="-122"/>
              </a:rPr>
              <a:t>int</a:t>
            </a:r>
            <a:r>
              <a:rPr lang="en-US" altLang="zh-CN" sz="2400" dirty="0">
                <a:ea typeface="宋体" panose="02010600030101010101" pitchFamily="2" charset="-122"/>
              </a:rPr>
              <a:t>);</a:t>
            </a:r>
          </a:p>
          <a:p>
            <a:pPr lvl="1" algn="l">
              <a:spcBef>
                <a:spcPct val="20000"/>
              </a:spcBef>
              <a:buClr>
                <a:schemeClr val="accent1"/>
              </a:buClr>
            </a:pPr>
            <a:r>
              <a:rPr lang="en-US" altLang="zh-CN" sz="2400" dirty="0" err="1">
                <a:ea typeface="宋体" panose="02010600030101010101" pitchFamily="2" charset="-122"/>
              </a:rPr>
              <a:t>int</a:t>
            </a:r>
            <a:r>
              <a:rPr lang="en-US" altLang="zh-CN" sz="2400" dirty="0">
                <a:ea typeface="宋体" panose="02010600030101010101" pitchFamily="2" charset="-122"/>
              </a:rPr>
              <a:t>   </a:t>
            </a:r>
            <a:r>
              <a:rPr lang="en-US" altLang="zh-CN" sz="2400" dirty="0">
                <a:solidFill>
                  <a:srgbClr val="339933"/>
                </a:solidFill>
                <a:ea typeface="宋体" panose="02010600030101010101" pitchFamily="2" charset="-122"/>
              </a:rPr>
              <a:t>(</a:t>
            </a:r>
            <a:r>
              <a:rPr lang="en-US" altLang="zh-CN" sz="2400" dirty="0">
                <a:ea typeface="宋体" panose="02010600030101010101" pitchFamily="2" charset="-122"/>
              </a:rPr>
              <a:t>*</a:t>
            </a:r>
            <a:r>
              <a:rPr lang="en-US" altLang="zh-CN" sz="2400" dirty="0" err="1">
                <a:ea typeface="宋体" panose="02010600030101010101" pitchFamily="2" charset="-122"/>
              </a:rPr>
              <a:t>funptr</a:t>
            </a:r>
            <a:r>
              <a:rPr lang="en-US" altLang="zh-CN" sz="2400" dirty="0">
                <a:solidFill>
                  <a:srgbClr val="339933"/>
                </a:solidFill>
                <a:ea typeface="宋体" panose="02010600030101010101" pitchFamily="2" charset="-122"/>
              </a:rPr>
              <a:t>)</a:t>
            </a:r>
            <a:r>
              <a:rPr lang="en-US" altLang="zh-CN" sz="2400" dirty="0">
                <a:ea typeface="宋体" panose="02010600030101010101" pitchFamily="2" charset="-122"/>
              </a:rPr>
              <a:t>(</a:t>
            </a:r>
            <a:r>
              <a:rPr lang="en-US" altLang="zh-CN" sz="2400" dirty="0" err="1">
                <a:ea typeface="宋体" panose="02010600030101010101" pitchFamily="2" charset="-122"/>
              </a:rPr>
              <a:t>int,int</a:t>
            </a:r>
            <a:r>
              <a:rPr lang="en-US" altLang="zh-CN" sz="2400" dirty="0">
                <a:ea typeface="宋体" panose="02010600030101010101" pitchFamily="2" charset="-122"/>
              </a:rPr>
              <a:t>);</a:t>
            </a:r>
          </a:p>
          <a:p>
            <a:pPr lvl="1" algn="l">
              <a:spcBef>
                <a:spcPct val="20000"/>
              </a:spcBef>
              <a:buClr>
                <a:schemeClr val="accent1"/>
              </a:buClr>
            </a:pPr>
            <a:r>
              <a:rPr lang="en-US" altLang="zh-CN" sz="2400" dirty="0" err="1">
                <a:ea typeface="宋体" panose="02010600030101010101" pitchFamily="2" charset="-122"/>
              </a:rPr>
              <a:t>funptr</a:t>
            </a:r>
            <a:r>
              <a:rPr lang="en-US" altLang="zh-CN" sz="2400" dirty="0">
                <a:ea typeface="宋体" panose="02010600030101010101" pitchFamily="2" charset="-122"/>
              </a:rPr>
              <a:t> = </a:t>
            </a:r>
            <a:r>
              <a:rPr lang="en-US" altLang="zh-CN" sz="2400" dirty="0" err="1">
                <a:ea typeface="宋体" panose="02010600030101010101" pitchFamily="2" charset="-122"/>
              </a:rPr>
              <a:t>findmax</a:t>
            </a:r>
            <a:r>
              <a:rPr lang="en-US" altLang="zh-CN" sz="2400" dirty="0">
                <a:ea typeface="宋体" panose="02010600030101010101" pitchFamily="2" charset="-122"/>
              </a:rPr>
              <a:t>;</a:t>
            </a:r>
          </a:p>
          <a:p>
            <a:pPr lvl="1" algn="l">
              <a:spcBef>
                <a:spcPct val="20000"/>
              </a:spcBef>
              <a:buClr>
                <a:schemeClr val="accent1"/>
              </a:buClr>
            </a:pPr>
            <a:r>
              <a:rPr lang="en-US" altLang="zh-CN" sz="2400" dirty="0" err="1">
                <a:ea typeface="宋体" panose="02010600030101010101" pitchFamily="2" charset="-122"/>
              </a:rPr>
              <a:t>int</a:t>
            </a:r>
            <a:r>
              <a:rPr lang="en-US" altLang="zh-CN" sz="2400" dirty="0">
                <a:ea typeface="宋体" panose="02010600030101010101" pitchFamily="2" charset="-122"/>
              </a:rPr>
              <a:t> max = </a:t>
            </a:r>
            <a:r>
              <a:rPr lang="en-US" altLang="zh-CN" sz="2400" dirty="0" err="1">
                <a:ea typeface="宋体" panose="02010600030101010101" pitchFamily="2" charset="-122"/>
              </a:rPr>
              <a:t>funptr</a:t>
            </a:r>
            <a:r>
              <a:rPr lang="en-US" altLang="zh-CN" sz="2400" dirty="0">
                <a:ea typeface="宋体" panose="02010600030101010101" pitchFamily="2" charset="-122"/>
              </a:rPr>
              <a:t>(3,5);</a:t>
            </a:r>
          </a:p>
        </p:txBody>
      </p:sp>
      <p:grpSp>
        <p:nvGrpSpPr>
          <p:cNvPr id="12" name="组合 11"/>
          <p:cNvGrpSpPr/>
          <p:nvPr/>
        </p:nvGrpSpPr>
        <p:grpSpPr>
          <a:xfrm>
            <a:off x="2351585" y="3630848"/>
            <a:ext cx="5526181" cy="391789"/>
            <a:chOff x="839748" y="4680014"/>
            <a:chExt cx="5526181" cy="391789"/>
          </a:xfrm>
        </p:grpSpPr>
        <p:sp>
          <p:nvSpPr>
            <p:cNvPr id="13" name="矩形 12"/>
            <p:cNvSpPr/>
            <p:nvPr/>
          </p:nvSpPr>
          <p:spPr>
            <a:xfrm>
              <a:off x="839748" y="4759836"/>
              <a:ext cx="2713502" cy="31196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4" name="直接箭头连接符 13"/>
            <p:cNvCxnSpPr/>
            <p:nvPr/>
          </p:nvCxnSpPr>
          <p:spPr>
            <a:xfrm flipH="1">
              <a:off x="3482568" y="4869160"/>
              <a:ext cx="813564" cy="912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96132" y="4680014"/>
              <a:ext cx="2069797" cy="369332"/>
            </a:xfrm>
            <a:prstGeom prst="rect">
              <a:avLst/>
            </a:prstGeom>
            <a:noFill/>
          </p:spPr>
          <p:txBody>
            <a:bodyPr wrap="none" rtlCol="0">
              <a:spAutoFit/>
            </a:bodyPr>
            <a:lstStyle/>
            <a:p>
              <a:r>
                <a:rPr lang="en-US" altLang="zh-CN" dirty="0">
                  <a:solidFill>
                    <a:prstClr val="black"/>
                  </a:solidFill>
                </a:rPr>
                <a:t>Declaring a function</a:t>
              </a:r>
              <a:endParaRPr lang="zh-CN" altLang="en-US" dirty="0">
                <a:solidFill>
                  <a:prstClr val="black"/>
                </a:solidFill>
              </a:endParaRPr>
            </a:p>
          </p:txBody>
        </p:sp>
      </p:grpSp>
      <p:grpSp>
        <p:nvGrpSpPr>
          <p:cNvPr id="16" name="组合 15"/>
          <p:cNvGrpSpPr/>
          <p:nvPr/>
        </p:nvGrpSpPr>
        <p:grpSpPr>
          <a:xfrm>
            <a:off x="2351585" y="4022637"/>
            <a:ext cx="6846889" cy="445429"/>
            <a:chOff x="839748" y="4626374"/>
            <a:chExt cx="6846889" cy="445429"/>
          </a:xfrm>
        </p:grpSpPr>
        <p:sp>
          <p:nvSpPr>
            <p:cNvPr id="17" name="矩形 16"/>
            <p:cNvSpPr/>
            <p:nvPr/>
          </p:nvSpPr>
          <p:spPr>
            <a:xfrm>
              <a:off x="839748" y="4759836"/>
              <a:ext cx="2952328" cy="31196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8" name="直接箭头连接符 17"/>
            <p:cNvCxnSpPr/>
            <p:nvPr/>
          </p:nvCxnSpPr>
          <p:spPr>
            <a:xfrm flipH="1">
              <a:off x="3482568" y="4759836"/>
              <a:ext cx="982161" cy="861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64729" y="4626374"/>
              <a:ext cx="3221908" cy="369332"/>
            </a:xfrm>
            <a:prstGeom prst="rect">
              <a:avLst/>
            </a:prstGeom>
            <a:noFill/>
          </p:spPr>
          <p:txBody>
            <a:bodyPr wrap="none" rtlCol="0">
              <a:spAutoFit/>
            </a:bodyPr>
            <a:lstStyle/>
            <a:p>
              <a:r>
                <a:rPr lang="en-US" altLang="zh-CN" dirty="0">
                  <a:solidFill>
                    <a:prstClr val="black"/>
                  </a:solidFill>
                </a:rPr>
                <a:t>Declaring a pointer to a function</a:t>
              </a:r>
              <a:endParaRPr lang="zh-CN" altLang="en-US" dirty="0">
                <a:solidFill>
                  <a:prstClr val="black"/>
                </a:solidFill>
              </a:endParaRPr>
            </a:p>
          </p:txBody>
        </p:sp>
      </p:grpSp>
      <p:grpSp>
        <p:nvGrpSpPr>
          <p:cNvPr id="21" name="组合 20"/>
          <p:cNvGrpSpPr/>
          <p:nvPr/>
        </p:nvGrpSpPr>
        <p:grpSpPr>
          <a:xfrm>
            <a:off x="2351584" y="4441985"/>
            <a:ext cx="8342274" cy="445429"/>
            <a:chOff x="839748" y="4626374"/>
            <a:chExt cx="8342274" cy="445429"/>
          </a:xfrm>
        </p:grpSpPr>
        <p:sp>
          <p:nvSpPr>
            <p:cNvPr id="22" name="矩形 21"/>
            <p:cNvSpPr/>
            <p:nvPr/>
          </p:nvSpPr>
          <p:spPr>
            <a:xfrm>
              <a:off x="839748" y="4759836"/>
              <a:ext cx="2952328" cy="31196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3" name="直接箭头连接符 22"/>
            <p:cNvCxnSpPr/>
            <p:nvPr/>
          </p:nvCxnSpPr>
          <p:spPr>
            <a:xfrm flipH="1">
              <a:off x="3482568" y="4759836"/>
              <a:ext cx="982161" cy="861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68140" y="4626374"/>
              <a:ext cx="4813882" cy="369332"/>
            </a:xfrm>
            <a:prstGeom prst="rect">
              <a:avLst/>
            </a:prstGeom>
            <a:noFill/>
          </p:spPr>
          <p:txBody>
            <a:bodyPr wrap="none" rtlCol="0">
              <a:spAutoFit/>
            </a:bodyPr>
            <a:lstStyle/>
            <a:p>
              <a:r>
                <a:rPr lang="en-US" altLang="zh-CN" dirty="0">
                  <a:solidFill>
                    <a:prstClr val="black"/>
                  </a:solidFill>
                </a:rPr>
                <a:t>Assigning the address of a function to the pointer</a:t>
              </a:r>
              <a:endParaRPr lang="zh-CN" altLang="en-US" dirty="0">
                <a:solidFill>
                  <a:prstClr val="black"/>
                </a:solidFill>
              </a:endParaRPr>
            </a:p>
          </p:txBody>
        </p:sp>
      </p:grpSp>
      <p:grpSp>
        <p:nvGrpSpPr>
          <p:cNvPr id="25" name="组合 24"/>
          <p:cNvGrpSpPr/>
          <p:nvPr/>
        </p:nvGrpSpPr>
        <p:grpSpPr>
          <a:xfrm>
            <a:off x="2351584" y="4886733"/>
            <a:ext cx="6995134" cy="445429"/>
            <a:chOff x="839748" y="4626374"/>
            <a:chExt cx="6995134" cy="445429"/>
          </a:xfrm>
        </p:grpSpPr>
        <p:sp>
          <p:nvSpPr>
            <p:cNvPr id="26" name="矩形 25"/>
            <p:cNvSpPr/>
            <p:nvPr/>
          </p:nvSpPr>
          <p:spPr>
            <a:xfrm>
              <a:off x="839748" y="4759836"/>
              <a:ext cx="2952328" cy="31196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7" name="直接箭头连接符 26"/>
            <p:cNvCxnSpPr/>
            <p:nvPr/>
          </p:nvCxnSpPr>
          <p:spPr>
            <a:xfrm flipH="1">
              <a:off x="3482568" y="4759836"/>
              <a:ext cx="982161" cy="861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464729" y="4626374"/>
              <a:ext cx="3370153" cy="369332"/>
            </a:xfrm>
            <a:prstGeom prst="rect">
              <a:avLst/>
            </a:prstGeom>
            <a:noFill/>
          </p:spPr>
          <p:txBody>
            <a:bodyPr wrap="none" rtlCol="0">
              <a:spAutoFit/>
            </a:bodyPr>
            <a:lstStyle/>
            <a:p>
              <a:r>
                <a:rPr lang="en-US" altLang="zh-CN" dirty="0">
                  <a:solidFill>
                    <a:prstClr val="black"/>
                  </a:solidFill>
                </a:rPr>
                <a:t>Calling the function by the pointer</a:t>
              </a:r>
              <a:endParaRPr lang="zh-CN" altLang="en-US" dirty="0">
                <a:solidFill>
                  <a:prstClr val="black"/>
                </a:solidFill>
              </a:endParaRPr>
            </a:p>
          </p:txBody>
        </p:sp>
      </p:grpSp>
      <p:sp>
        <p:nvSpPr>
          <p:cNvPr id="29" name="Content Placeholder 2"/>
          <p:cNvSpPr txBox="1"/>
          <p:nvPr/>
        </p:nvSpPr>
        <p:spPr>
          <a:xfrm>
            <a:off x="1498557" y="2471023"/>
            <a:ext cx="10021090" cy="7200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9220" lvl="1" indent="0">
              <a:spcBef>
                <a:spcPts val="1200"/>
              </a:spcBef>
              <a:buSzPct val="68000"/>
              <a:buNone/>
            </a:pPr>
            <a:r>
              <a:rPr lang="en-US" sz="2400" b="1" dirty="0">
                <a:solidFill>
                  <a:srgbClr val="FF0000"/>
                </a:solidFill>
              </a:rPr>
              <a:t>Note</a:t>
            </a:r>
            <a:r>
              <a:rPr lang="en-US" sz="2400" dirty="0">
                <a:solidFill>
                  <a:prstClr val="black"/>
                </a:solidFill>
              </a:rPr>
              <a:t>: Do not omit the () of the pointer when your declare a function pointer.</a:t>
            </a:r>
          </a:p>
          <a:p>
            <a:pPr marL="109220" lvl="1" indent="0">
              <a:spcBef>
                <a:spcPts val="1200"/>
              </a:spcBef>
              <a:buSzPct val="68000"/>
              <a:buNone/>
            </a:pPr>
            <a:r>
              <a:rPr lang="en-US" sz="2400" dirty="0">
                <a:solidFill>
                  <a:prstClr val="black"/>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125" y="1484784"/>
            <a:ext cx="5715000" cy="529590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p:nvPr/>
        </p:nvSpPr>
        <p:spPr>
          <a:xfrm>
            <a:off x="1524000" y="116632"/>
            <a:ext cx="9144000" cy="10081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9220" lvl="1" indent="0">
              <a:spcBef>
                <a:spcPts val="0"/>
              </a:spcBef>
              <a:buSzPct val="68000"/>
              <a:buNone/>
            </a:pPr>
            <a:r>
              <a:rPr lang="en-US" sz="2400" dirty="0">
                <a:solidFill>
                  <a:prstClr val="black"/>
                </a:solidFill>
              </a:rPr>
              <a:t> Example:</a:t>
            </a:r>
          </a:p>
          <a:p>
            <a:pPr marL="109220" lvl="1" indent="0">
              <a:spcBef>
                <a:spcPts val="0"/>
              </a:spcBef>
              <a:buSzPct val="68000"/>
              <a:buNone/>
            </a:pPr>
            <a:r>
              <a:rPr lang="en-US" altLang="zh-CN" sz="2400" dirty="0">
                <a:solidFill>
                  <a:prstClr val="black"/>
                </a:solidFill>
              </a:rPr>
              <a:t>Compute the definite integral, suppose</a:t>
            </a:r>
            <a:endParaRPr lang="zh-CN" altLang="zh-CN" sz="2400" dirty="0">
              <a:solidFill>
                <a:prstClr val="black"/>
              </a:solidFill>
            </a:endParaRPr>
          </a:p>
          <a:p>
            <a:pPr marL="109220" lvl="1" indent="0">
              <a:spcBef>
                <a:spcPts val="0"/>
              </a:spcBef>
              <a:buSzPct val="68000"/>
              <a:buNone/>
            </a:pPr>
            <a:r>
              <a:rPr lang="en-US" sz="2400" dirty="0">
                <a:solidFill>
                  <a:prstClr val="black"/>
                </a:solidFill>
              </a:rPr>
              <a:t>calculate the following definite integrals</a:t>
            </a:r>
          </a:p>
          <a:p>
            <a:pPr marL="109220" lvl="1" indent="0">
              <a:spcBef>
                <a:spcPts val="0"/>
              </a:spcBef>
              <a:buSzPct val="68000"/>
              <a:buNone/>
            </a:pPr>
            <a:r>
              <a:rPr lang="en-US" sz="2400" dirty="0">
                <a:solidFill>
                  <a:prstClr val="black"/>
                </a:solidFill>
              </a:rPr>
              <a:t>  </a:t>
            </a:r>
          </a:p>
        </p:txBody>
      </p:sp>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88" y="119336"/>
            <a:ext cx="3312368" cy="8679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112" y="930822"/>
            <a:ext cx="2429272" cy="63854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3071664" y="1775033"/>
            <a:ext cx="5163912" cy="793779"/>
            <a:chOff x="1991876" y="4250182"/>
            <a:chExt cx="5163912" cy="793779"/>
          </a:xfrm>
        </p:grpSpPr>
        <p:sp>
          <p:nvSpPr>
            <p:cNvPr id="13" name="矩形 12"/>
            <p:cNvSpPr/>
            <p:nvPr/>
          </p:nvSpPr>
          <p:spPr>
            <a:xfrm>
              <a:off x="1991876" y="4759836"/>
              <a:ext cx="2232248" cy="28412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4" name="直接箭头连接符 13"/>
            <p:cNvCxnSpPr/>
            <p:nvPr/>
          </p:nvCxnSpPr>
          <p:spPr>
            <a:xfrm flipH="1">
              <a:off x="3142483" y="4483884"/>
              <a:ext cx="813564" cy="27595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54527" y="4250182"/>
              <a:ext cx="3201261" cy="369332"/>
            </a:xfrm>
            <a:prstGeom prst="rect">
              <a:avLst/>
            </a:prstGeom>
            <a:noFill/>
          </p:spPr>
          <p:txBody>
            <a:bodyPr wrap="none" rtlCol="0">
              <a:spAutoFit/>
            </a:bodyPr>
            <a:lstStyle/>
            <a:p>
              <a:r>
                <a:rPr lang="en-US" altLang="zh-CN" dirty="0">
                  <a:solidFill>
                    <a:prstClr val="black"/>
                  </a:solidFill>
                </a:rPr>
                <a:t>function pointer as a parameter</a:t>
              </a:r>
              <a:endParaRPr lang="zh-CN" altLang="en-US" dirty="0">
                <a:solidFill>
                  <a:prstClr val="black"/>
                </a:solidFill>
              </a:endParaRPr>
            </a:p>
          </p:txBody>
        </p:sp>
      </p:grpSp>
      <p:grpSp>
        <p:nvGrpSpPr>
          <p:cNvPr id="18" name="组合 17"/>
          <p:cNvGrpSpPr/>
          <p:nvPr/>
        </p:nvGrpSpPr>
        <p:grpSpPr>
          <a:xfrm>
            <a:off x="2018365" y="3617934"/>
            <a:ext cx="5977325" cy="793779"/>
            <a:chOff x="786176" y="4250182"/>
            <a:chExt cx="5977325" cy="793779"/>
          </a:xfrm>
        </p:grpSpPr>
        <p:sp>
          <p:nvSpPr>
            <p:cNvPr id="19" name="矩形 18"/>
            <p:cNvSpPr/>
            <p:nvPr/>
          </p:nvSpPr>
          <p:spPr>
            <a:xfrm>
              <a:off x="786176" y="4759836"/>
              <a:ext cx="2763090" cy="28412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0" name="直接箭头连接符 19"/>
            <p:cNvCxnSpPr/>
            <p:nvPr/>
          </p:nvCxnSpPr>
          <p:spPr>
            <a:xfrm flipH="1">
              <a:off x="3142483" y="4483884"/>
              <a:ext cx="813564" cy="27595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54527" y="4250182"/>
              <a:ext cx="2808974" cy="369332"/>
            </a:xfrm>
            <a:prstGeom prst="rect">
              <a:avLst/>
            </a:prstGeom>
            <a:noFill/>
          </p:spPr>
          <p:txBody>
            <a:bodyPr wrap="none" rtlCol="0">
              <a:spAutoFit/>
            </a:bodyPr>
            <a:lstStyle/>
            <a:p>
              <a:r>
                <a:rPr lang="en-US" altLang="zh-CN" dirty="0">
                  <a:solidFill>
                    <a:prstClr val="black"/>
                  </a:solidFill>
                </a:rPr>
                <a:t>Declaring a function pointer</a:t>
              </a:r>
              <a:endParaRPr lang="zh-CN" altLang="en-US" dirty="0">
                <a:solidFill>
                  <a:prstClr val="black"/>
                </a:solidFill>
              </a:endParaRPr>
            </a:p>
          </p:txBody>
        </p:sp>
      </p:grpSp>
      <p:grpSp>
        <p:nvGrpSpPr>
          <p:cNvPr id="22" name="组合 21"/>
          <p:cNvGrpSpPr/>
          <p:nvPr/>
        </p:nvGrpSpPr>
        <p:grpSpPr>
          <a:xfrm>
            <a:off x="2170764" y="5064286"/>
            <a:ext cx="6705388" cy="380938"/>
            <a:chOff x="786176" y="4663023"/>
            <a:chExt cx="6705388" cy="380938"/>
          </a:xfrm>
        </p:grpSpPr>
        <p:sp>
          <p:nvSpPr>
            <p:cNvPr id="23" name="矩形 22"/>
            <p:cNvSpPr/>
            <p:nvPr/>
          </p:nvSpPr>
          <p:spPr>
            <a:xfrm>
              <a:off x="786176" y="4759836"/>
              <a:ext cx="1229145" cy="28412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4" name="直接箭头连接符 23"/>
            <p:cNvCxnSpPr/>
            <p:nvPr/>
          </p:nvCxnSpPr>
          <p:spPr>
            <a:xfrm flipH="1">
              <a:off x="1903100" y="4859295"/>
              <a:ext cx="720080" cy="882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23180" y="4663023"/>
              <a:ext cx="4868384" cy="369332"/>
            </a:xfrm>
            <a:prstGeom prst="rect">
              <a:avLst/>
            </a:prstGeom>
            <a:noFill/>
          </p:spPr>
          <p:txBody>
            <a:bodyPr wrap="none" rtlCol="0">
              <a:spAutoFit/>
            </a:bodyPr>
            <a:lstStyle/>
            <a:p>
              <a:r>
                <a:rPr lang="en-US" altLang="zh-CN" dirty="0">
                  <a:solidFill>
                    <a:prstClr val="black"/>
                  </a:solidFill>
                </a:rPr>
                <a:t>Assigning the address of function f2 to the pointer</a:t>
              </a:r>
              <a:endParaRPr lang="zh-CN" altLang="en-US" dirty="0">
                <a:solidFill>
                  <a:prstClr val="black"/>
                </a:solidFill>
              </a:endParaRPr>
            </a:p>
          </p:txBody>
        </p:sp>
      </p:grpSp>
      <p:grpSp>
        <p:nvGrpSpPr>
          <p:cNvPr id="28" name="组合 27"/>
          <p:cNvGrpSpPr/>
          <p:nvPr/>
        </p:nvGrpSpPr>
        <p:grpSpPr>
          <a:xfrm>
            <a:off x="3719736" y="5450822"/>
            <a:ext cx="4656728" cy="917652"/>
            <a:chOff x="2370352" y="4759836"/>
            <a:chExt cx="4656728" cy="917652"/>
          </a:xfrm>
        </p:grpSpPr>
        <p:sp>
          <p:nvSpPr>
            <p:cNvPr id="29" name="矩形 28"/>
            <p:cNvSpPr/>
            <p:nvPr/>
          </p:nvSpPr>
          <p:spPr>
            <a:xfrm>
              <a:off x="2370352" y="4759836"/>
              <a:ext cx="502535" cy="28412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30" name="直接箭头连接符 29"/>
            <p:cNvCxnSpPr/>
            <p:nvPr/>
          </p:nvCxnSpPr>
          <p:spPr>
            <a:xfrm flipH="1" flipV="1">
              <a:off x="2571609" y="5043961"/>
              <a:ext cx="708060" cy="44886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58072" y="5308156"/>
              <a:ext cx="3869008" cy="369332"/>
            </a:xfrm>
            <a:prstGeom prst="rect">
              <a:avLst/>
            </a:prstGeom>
            <a:noFill/>
          </p:spPr>
          <p:txBody>
            <a:bodyPr wrap="none" rtlCol="0">
              <a:spAutoFit/>
            </a:bodyPr>
            <a:lstStyle/>
            <a:p>
              <a:r>
                <a:rPr lang="en-US" altLang="zh-CN" dirty="0">
                  <a:solidFill>
                    <a:prstClr val="black"/>
                  </a:solidFill>
                </a:rPr>
                <a:t>Calling the function by function pointer</a:t>
              </a:r>
              <a:endParaRPr lang="zh-CN" altLang="en-US" dirty="0">
                <a:solidFill>
                  <a:prstClr val="black"/>
                </a:solidFill>
              </a:endParaRPr>
            </a:p>
          </p:txBody>
        </p:sp>
      </p:grpSp>
      <p:grpSp>
        <p:nvGrpSpPr>
          <p:cNvPr id="37" name="组合 36"/>
          <p:cNvGrpSpPr/>
          <p:nvPr/>
        </p:nvGrpSpPr>
        <p:grpSpPr>
          <a:xfrm>
            <a:off x="3719737" y="4227047"/>
            <a:ext cx="6056377" cy="715813"/>
            <a:chOff x="2370352" y="4328148"/>
            <a:chExt cx="6056377" cy="715813"/>
          </a:xfrm>
        </p:grpSpPr>
        <p:sp>
          <p:nvSpPr>
            <p:cNvPr id="38" name="矩形 37"/>
            <p:cNvSpPr/>
            <p:nvPr/>
          </p:nvSpPr>
          <p:spPr>
            <a:xfrm>
              <a:off x="2370352" y="4759836"/>
              <a:ext cx="306434" cy="28412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39" name="直接箭头连接符 38"/>
            <p:cNvCxnSpPr>
              <a:endCxn id="38" idx="0"/>
            </p:cNvCxnSpPr>
            <p:nvPr/>
          </p:nvCxnSpPr>
          <p:spPr>
            <a:xfrm flipH="1">
              <a:off x="2523569" y="4555727"/>
              <a:ext cx="2182170" cy="20410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11801" y="4328148"/>
              <a:ext cx="3714928" cy="369332"/>
            </a:xfrm>
            <a:prstGeom prst="rect">
              <a:avLst/>
            </a:prstGeom>
            <a:noFill/>
          </p:spPr>
          <p:txBody>
            <a:bodyPr wrap="none" rtlCol="0">
              <a:spAutoFit/>
            </a:bodyPr>
            <a:lstStyle/>
            <a:p>
              <a:r>
                <a:rPr lang="en-US" altLang="zh-CN" dirty="0">
                  <a:solidFill>
                    <a:prstClr val="black"/>
                  </a:solidFill>
                </a:rPr>
                <a:t>Calling the function by function name</a:t>
              </a:r>
              <a:endParaRPr lang="zh-CN" altLang="en-US" dirty="0">
                <a:solidFill>
                  <a:prstClr val="black"/>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12100" y="5218782"/>
            <a:ext cx="2400324" cy="1090538"/>
            <a:chOff x="6588224" y="5373216"/>
            <a:chExt cx="2159000" cy="884932"/>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5661248"/>
              <a:ext cx="21590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588224" y="5373216"/>
              <a:ext cx="826462" cy="299700"/>
            </a:xfrm>
            <a:prstGeom prst="rect">
              <a:avLst/>
            </a:prstGeom>
            <a:noFill/>
          </p:spPr>
          <p:txBody>
            <a:bodyPr wrap="none" rtlCol="0">
              <a:spAutoFit/>
            </a:bodyPr>
            <a:lstStyle/>
            <a:p>
              <a:r>
                <a:rPr lang="en-US" altLang="zh-CN" dirty="0"/>
                <a:t>Output:</a:t>
              </a:r>
              <a:endParaRPr lang="zh-CN" altLang="en-US" dirty="0"/>
            </a:p>
          </p:txBody>
        </p:sp>
      </p:gr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28" y="983084"/>
            <a:ext cx="6096000" cy="410210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0136" y="40816"/>
            <a:ext cx="3312368" cy="867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nvGraphicFramePr>
        <p:xfrm>
          <a:off x="4871864" y="2529006"/>
          <a:ext cx="762124" cy="505129"/>
        </p:xfrm>
        <a:graphic>
          <a:graphicData uri="http://schemas.openxmlformats.org/presentationml/2006/ole">
            <mc:AlternateContent xmlns:mc="http://schemas.openxmlformats.org/markup-compatibility/2006">
              <mc:Choice xmlns:v="urn:schemas-microsoft-com:vml" Requires="v">
                <p:oleObj spid="_x0000_s35916" name="Image" r:id="rId6" imgW="819150" imgH="542925" progId="Photoshop.Image.13">
                  <p:embed/>
                </p:oleObj>
              </mc:Choice>
              <mc:Fallback>
                <p:oleObj name="Image" r:id="rId6" imgW="819150" imgH="542925" progId="Photoshop.Image.13">
                  <p:embed/>
                  <p:pic>
                    <p:nvPicPr>
                      <p:cNvPr id="0" name="对象 3"/>
                      <p:cNvPicPr/>
                      <p:nvPr/>
                    </p:nvPicPr>
                    <p:blipFill>
                      <a:blip r:embed="rId7"/>
                      <a:stretch>
                        <a:fillRect/>
                      </a:stretch>
                    </p:blipFill>
                    <p:spPr>
                      <a:xfrm>
                        <a:off x="4871864" y="2529006"/>
                        <a:ext cx="762124" cy="505129"/>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5087888" y="3861048"/>
          <a:ext cx="1067296" cy="533648"/>
        </p:xfrm>
        <a:graphic>
          <a:graphicData uri="http://schemas.openxmlformats.org/presentationml/2006/ole">
            <mc:AlternateContent xmlns:mc="http://schemas.openxmlformats.org/markup-compatibility/2006">
              <mc:Choice xmlns:v="urn:schemas-microsoft-com:vml" Requires="v">
                <p:oleObj spid="_x0000_s35917" name="Image" r:id="rId8" imgW="1123950" imgH="561975" progId="Photoshop.Image.13">
                  <p:embed/>
                </p:oleObj>
              </mc:Choice>
              <mc:Fallback>
                <p:oleObj name="Image" r:id="rId8" imgW="1123950" imgH="561975" progId="Photoshop.Image.13">
                  <p:embed/>
                  <p:pic>
                    <p:nvPicPr>
                      <p:cNvPr id="0" name="对象 8"/>
                      <p:cNvPicPr/>
                      <p:nvPr/>
                    </p:nvPicPr>
                    <p:blipFill>
                      <a:blip r:embed="rId9"/>
                      <a:stretch>
                        <a:fillRect/>
                      </a:stretch>
                    </p:blipFill>
                    <p:spPr>
                      <a:xfrm>
                        <a:off x="5087888" y="3861048"/>
                        <a:ext cx="1067296" cy="533648"/>
                      </a:xfrm>
                      <a:prstGeom prst="rect">
                        <a:avLst/>
                      </a:prstGeom>
                    </p:spPr>
                  </p:pic>
                </p:oleObj>
              </mc:Fallback>
            </mc:AlternateContent>
          </a:graphicData>
        </a:graphic>
      </p:graphicFrame>
      <p:grpSp>
        <p:nvGrpSpPr>
          <p:cNvPr id="24" name="组合 23"/>
          <p:cNvGrpSpPr/>
          <p:nvPr/>
        </p:nvGrpSpPr>
        <p:grpSpPr>
          <a:xfrm>
            <a:off x="3071664" y="2636912"/>
            <a:ext cx="2304256" cy="792088"/>
            <a:chOff x="1547664" y="2636912"/>
            <a:chExt cx="2304256" cy="792088"/>
          </a:xfrm>
        </p:grpSpPr>
        <p:sp>
          <p:nvSpPr>
            <p:cNvPr id="5" name="矩形 4"/>
            <p:cNvSpPr/>
            <p:nvPr/>
          </p:nvSpPr>
          <p:spPr>
            <a:xfrm>
              <a:off x="1547664" y="3140968"/>
              <a:ext cx="936104"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563888" y="2636912"/>
              <a:ext cx="288032" cy="2880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2483768" y="2924944"/>
              <a:ext cx="1080120" cy="4202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999656" y="3978736"/>
            <a:ext cx="2952328" cy="746409"/>
            <a:chOff x="1475656" y="3978735"/>
            <a:chExt cx="2952328" cy="746409"/>
          </a:xfrm>
        </p:grpSpPr>
        <p:sp>
          <p:nvSpPr>
            <p:cNvPr id="12" name="矩形 11"/>
            <p:cNvSpPr/>
            <p:nvPr/>
          </p:nvSpPr>
          <p:spPr>
            <a:xfrm>
              <a:off x="1475656" y="4437112"/>
              <a:ext cx="1440160"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851920" y="3978735"/>
              <a:ext cx="576064" cy="2880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12" idx="3"/>
              <a:endCxn id="13" idx="3"/>
            </p:cNvCxnSpPr>
            <p:nvPr/>
          </p:nvCxnSpPr>
          <p:spPr>
            <a:xfrm flipV="1">
              <a:off x="2915816" y="4224586"/>
              <a:ext cx="1020467" cy="3565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639616" y="154113"/>
            <a:ext cx="7863348" cy="1667557"/>
            <a:chOff x="1115616" y="154112"/>
            <a:chExt cx="7863348" cy="1667557"/>
          </a:xfrm>
        </p:grpSpPr>
        <p:cxnSp>
          <p:nvCxnSpPr>
            <p:cNvPr id="19" name="直接箭头连接符 18"/>
            <p:cNvCxnSpPr>
              <a:endCxn id="23" idx="3"/>
            </p:cNvCxnSpPr>
            <p:nvPr/>
          </p:nvCxnSpPr>
          <p:spPr>
            <a:xfrm flipV="1">
              <a:off x="5229442" y="616312"/>
              <a:ext cx="2155132" cy="988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115616" y="1556792"/>
              <a:ext cx="4104456" cy="2648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111020" y="154112"/>
              <a:ext cx="1867944" cy="5415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Exercise 1</a:t>
            </a:r>
            <a:endParaRPr lang="zh-CN" altLang="en-US" dirty="0"/>
          </a:p>
        </p:txBody>
      </p:sp>
      <p:sp>
        <p:nvSpPr>
          <p:cNvPr id="3" name="内容占位符 2"/>
          <p:cNvSpPr>
            <a:spLocks noGrp="1"/>
          </p:cNvSpPr>
          <p:nvPr>
            <p:ph idx="1"/>
          </p:nvPr>
        </p:nvSpPr>
        <p:spPr>
          <a:xfrm>
            <a:off x="838200" y="1183559"/>
            <a:ext cx="11053879" cy="4258017"/>
          </a:xfrm>
        </p:spPr>
        <p:txBody>
          <a:bodyPr>
            <a:normAutofit fontScale="92500" lnSpcReduction="10000"/>
          </a:bodyPr>
          <a:lstStyle/>
          <a:p>
            <a:pPr marL="0" indent="0" algn="l">
              <a:buNone/>
            </a:pPr>
            <a:r>
              <a:rPr lang="en-US" altLang="zh-CN" sz="2400" b="0" i="0" dirty="0">
                <a:solidFill>
                  <a:srgbClr val="24292F"/>
                </a:solidFill>
                <a:effectLst/>
                <a:latin typeface="-apple-system"/>
              </a:rPr>
              <a:t>Define a default arguments function to display a square of any character.</a:t>
            </a:r>
          </a:p>
          <a:p>
            <a:pPr marL="0" indent="0" algn="l">
              <a:buNone/>
            </a:pPr>
            <a:r>
              <a:rPr lang="en-US" altLang="zh-CN" sz="2400" b="1" dirty="0">
                <a:solidFill>
                  <a:srgbClr val="24292F"/>
                </a:solidFill>
                <a:latin typeface="-apple-system"/>
              </a:rPr>
              <a:t>void </a:t>
            </a:r>
            <a:r>
              <a:rPr lang="en-US" altLang="zh-CN" sz="2400" b="1" dirty="0" err="1">
                <a:solidFill>
                  <a:srgbClr val="24292F"/>
                </a:solidFill>
                <a:latin typeface="-apple-system"/>
              </a:rPr>
              <a:t>displaySquare</a:t>
            </a:r>
            <a:r>
              <a:rPr lang="en-US" altLang="zh-CN" sz="2400" b="1" dirty="0">
                <a:solidFill>
                  <a:srgbClr val="24292F"/>
                </a:solidFill>
                <a:latin typeface="-apple-system"/>
              </a:rPr>
              <a:t>(int side, char </a:t>
            </a:r>
            <a:r>
              <a:rPr lang="en-US" altLang="zh-CN" sz="2400" b="1" dirty="0" err="1">
                <a:solidFill>
                  <a:srgbClr val="24292F"/>
                </a:solidFill>
                <a:latin typeface="-apple-system"/>
              </a:rPr>
              <a:t>filledCharacter</a:t>
            </a:r>
            <a:r>
              <a:rPr lang="en-US" altLang="zh-CN" sz="2400" b="1" dirty="0">
                <a:solidFill>
                  <a:srgbClr val="24292F"/>
                </a:solidFill>
                <a:latin typeface="-apple-system"/>
              </a:rPr>
              <a:t>);</a:t>
            </a:r>
          </a:p>
          <a:p>
            <a:pPr marL="0" indent="0" algn="l">
              <a:buNone/>
            </a:pPr>
            <a:r>
              <a:rPr lang="en-US" altLang="zh-CN" sz="2400" b="0" i="0" dirty="0">
                <a:solidFill>
                  <a:srgbClr val="24292F"/>
                </a:solidFill>
                <a:effectLst/>
                <a:latin typeface="-apple-system"/>
              </a:rPr>
              <a:t>For example, if </a:t>
            </a:r>
            <a:r>
              <a:rPr lang="en-US" altLang="zh-CN" sz="2400" b="1" i="1" dirty="0">
                <a:solidFill>
                  <a:srgbClr val="24292F"/>
                </a:solidFill>
                <a:effectLst/>
                <a:latin typeface="-apple-system"/>
              </a:rPr>
              <a:t>side </a:t>
            </a:r>
            <a:r>
              <a:rPr lang="en-US" altLang="zh-CN" sz="2400" b="0" i="0" dirty="0">
                <a:solidFill>
                  <a:srgbClr val="24292F"/>
                </a:solidFill>
                <a:effectLst/>
                <a:latin typeface="-apple-system"/>
              </a:rPr>
              <a:t>is 5, </a:t>
            </a:r>
            <a:r>
              <a:rPr lang="en-US" altLang="zh-CN" sz="2400" b="1" i="1" dirty="0" err="1">
                <a:solidFill>
                  <a:srgbClr val="24292F"/>
                </a:solidFill>
                <a:effectLst/>
                <a:latin typeface="-apple-system"/>
              </a:rPr>
              <a:t>filledCharacter</a:t>
            </a:r>
            <a:r>
              <a:rPr lang="en-US" altLang="zh-CN" sz="2400" b="0" i="0" dirty="0">
                <a:solidFill>
                  <a:srgbClr val="24292F"/>
                </a:solidFill>
                <a:effectLst/>
                <a:latin typeface="-apple-system"/>
              </a:rPr>
              <a:t> is ‘#’, the function displays as follows:</a:t>
            </a:r>
          </a:p>
          <a:p>
            <a:pPr marL="0" indent="0" algn="l">
              <a:buNone/>
            </a:pPr>
            <a:endParaRPr lang="en-US" altLang="zh-CN" sz="2400" dirty="0">
              <a:solidFill>
                <a:srgbClr val="24292F"/>
              </a:solidFill>
              <a:latin typeface="-apple-system"/>
            </a:endParaRPr>
          </a:p>
          <a:p>
            <a:pPr marL="0" indent="0" algn="l">
              <a:buNone/>
            </a:pPr>
            <a:endParaRPr lang="en-US" altLang="zh-CN" sz="2400" b="0" i="0" dirty="0">
              <a:solidFill>
                <a:srgbClr val="24292F"/>
              </a:solidFill>
              <a:effectLst/>
              <a:latin typeface="-apple-system"/>
            </a:endParaRPr>
          </a:p>
          <a:p>
            <a:pPr marL="0" indent="0" algn="l">
              <a:buNone/>
            </a:pPr>
            <a:endParaRPr lang="en-US" altLang="zh-CN" sz="2400" dirty="0">
              <a:solidFill>
                <a:srgbClr val="24292F"/>
              </a:solidFill>
              <a:latin typeface="-apple-system"/>
            </a:endParaRPr>
          </a:p>
          <a:p>
            <a:pPr marL="0" indent="0" algn="l">
              <a:buNone/>
            </a:pPr>
            <a:endParaRPr lang="en-US" altLang="zh-CN" sz="2400" b="0" i="0" dirty="0">
              <a:solidFill>
                <a:srgbClr val="24292F"/>
              </a:solidFill>
              <a:effectLst/>
              <a:latin typeface="-apple-system"/>
            </a:endParaRPr>
          </a:p>
          <a:p>
            <a:pPr marL="0" indent="0" algn="l">
              <a:buNone/>
            </a:pPr>
            <a:endParaRPr lang="en-US" altLang="zh-CN" sz="2400" b="0" i="0" dirty="0">
              <a:solidFill>
                <a:srgbClr val="24292F"/>
              </a:solidFill>
              <a:effectLst/>
              <a:latin typeface="-apple-system"/>
            </a:endParaRPr>
          </a:p>
          <a:p>
            <a:pPr marL="0" indent="0" algn="l">
              <a:buNone/>
            </a:pPr>
            <a:r>
              <a:rPr lang="en-US" altLang="zh-CN" sz="2400" b="0" i="0" dirty="0">
                <a:solidFill>
                  <a:srgbClr val="24292F"/>
                </a:solidFill>
                <a:effectLst/>
                <a:latin typeface="-apple-system"/>
              </a:rPr>
              <a:t>In default case, </a:t>
            </a:r>
            <a:r>
              <a:rPr lang="en-US" altLang="zh-CN" sz="2400" b="1" i="1" dirty="0">
                <a:solidFill>
                  <a:srgbClr val="24292F"/>
                </a:solidFill>
                <a:effectLst/>
                <a:latin typeface="-apple-system"/>
              </a:rPr>
              <a:t>side</a:t>
            </a:r>
            <a:r>
              <a:rPr lang="en-US" altLang="zh-CN" sz="2400" b="0" i="0" dirty="0">
                <a:solidFill>
                  <a:srgbClr val="24292F"/>
                </a:solidFill>
                <a:effectLst/>
                <a:latin typeface="-apple-system"/>
              </a:rPr>
              <a:t> is 4, </a:t>
            </a:r>
            <a:r>
              <a:rPr lang="en-US" altLang="zh-CN" sz="2400" b="1" i="1" dirty="0" err="1">
                <a:solidFill>
                  <a:srgbClr val="24292F"/>
                </a:solidFill>
                <a:effectLst/>
                <a:latin typeface="-apple-system"/>
              </a:rPr>
              <a:t>filledCharacter</a:t>
            </a:r>
            <a:r>
              <a:rPr lang="en-US" altLang="zh-CN" sz="2400" b="0" i="0" dirty="0">
                <a:solidFill>
                  <a:srgbClr val="24292F"/>
                </a:solidFill>
                <a:effectLst/>
                <a:latin typeface="-apple-system"/>
              </a:rPr>
              <a:t> is ‘*’.</a:t>
            </a:r>
          </a:p>
          <a:p>
            <a:pPr marL="0" indent="0" algn="l">
              <a:buNone/>
            </a:pPr>
            <a:r>
              <a:rPr lang="en-US" altLang="zh-CN" sz="2400" dirty="0">
                <a:solidFill>
                  <a:srgbClr val="24292F"/>
                </a:solidFill>
                <a:latin typeface="-apple-system"/>
              </a:rPr>
              <a:t>Write a test program to call the </a:t>
            </a:r>
            <a:r>
              <a:rPr lang="en-US" altLang="zh-CN" sz="2400" dirty="0" err="1">
                <a:solidFill>
                  <a:srgbClr val="24292F"/>
                </a:solidFill>
                <a:latin typeface="-apple-system"/>
              </a:rPr>
              <a:t>displaySquare</a:t>
            </a:r>
            <a:r>
              <a:rPr lang="en-US" altLang="zh-CN" sz="2400" dirty="0">
                <a:solidFill>
                  <a:srgbClr val="24292F"/>
                </a:solidFill>
                <a:latin typeface="-apple-system"/>
              </a:rPr>
              <a:t> function using default arguments and non-default arguments respectively and show the result.</a:t>
            </a:r>
            <a:endParaRPr lang="en-US" altLang="zh-CN" sz="2400" b="0" i="0" dirty="0">
              <a:solidFill>
                <a:srgbClr val="24292F"/>
              </a:solidFill>
              <a:effectLst/>
              <a:latin typeface="-apple-system"/>
            </a:endParaRPr>
          </a:p>
          <a:p>
            <a:pPr marL="0" indent="0" algn="l">
              <a:buNone/>
            </a:pPr>
            <a:endParaRPr lang="en-US" altLang="zh-CN" sz="2400" b="0" i="0" dirty="0">
              <a:solidFill>
                <a:srgbClr val="24292F"/>
              </a:solidFill>
              <a:effectLst/>
              <a:latin typeface="-apple-system"/>
            </a:endParaRPr>
          </a:p>
        </p:txBody>
      </p:sp>
      <p:pic>
        <p:nvPicPr>
          <p:cNvPr id="7" name="图片 6"/>
          <p:cNvPicPr>
            <a:picLocks noChangeAspect="1"/>
          </p:cNvPicPr>
          <p:nvPr/>
        </p:nvPicPr>
        <p:blipFill>
          <a:blip r:embed="rId2"/>
          <a:stretch>
            <a:fillRect/>
          </a:stretch>
        </p:blipFill>
        <p:spPr>
          <a:xfrm>
            <a:off x="1882588" y="2704928"/>
            <a:ext cx="753036" cy="1235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236228"/>
            <a:ext cx="10515600" cy="833631"/>
          </a:xfrm>
        </p:spPr>
        <p:txBody>
          <a:bodyPr/>
          <a:lstStyle/>
          <a:p>
            <a:r>
              <a:rPr lang="en-US" altLang="zh-CN" dirty="0">
                <a:sym typeface="+mn-ea"/>
              </a:rPr>
              <a:t>Exercise 2</a:t>
            </a:r>
            <a:endParaRPr lang="zh-CN" altLang="en-US" dirty="0"/>
          </a:p>
        </p:txBody>
      </p:sp>
      <p:sp>
        <p:nvSpPr>
          <p:cNvPr id="9" name="文本框 8"/>
          <p:cNvSpPr txBox="1"/>
          <p:nvPr/>
        </p:nvSpPr>
        <p:spPr>
          <a:xfrm>
            <a:off x="1075764" y="1207130"/>
            <a:ext cx="10040471" cy="1568450"/>
          </a:xfrm>
          <a:prstGeom prst="rect">
            <a:avLst/>
          </a:prstGeom>
          <a:noFill/>
        </p:spPr>
        <p:txBody>
          <a:bodyPr wrap="square">
            <a:spAutoFit/>
          </a:bodyPr>
          <a:lstStyle/>
          <a:p>
            <a:r>
              <a:rPr lang="en-US" altLang="zh-CN" sz="2400" dirty="0"/>
              <a:t>O</a:t>
            </a:r>
            <a:r>
              <a:rPr lang="zh-CN" altLang="en-US" sz="2400" dirty="0"/>
              <a:t>verload a function </a:t>
            </a:r>
            <a:r>
              <a:rPr lang="en-US" altLang="zh-CN" sz="2400" dirty="0"/>
              <a:t>int </a:t>
            </a:r>
            <a:r>
              <a:rPr lang="zh-CN" altLang="en-US" sz="2400" dirty="0">
                <a:sym typeface="+mn-ea"/>
              </a:rPr>
              <a:t>vabs(int * p, int n)</a:t>
            </a:r>
            <a:r>
              <a:rPr lang="en-US" altLang="zh-CN" sz="2400" dirty="0">
                <a:sym typeface="+mn-ea"/>
              </a:rPr>
              <a:t> </a:t>
            </a:r>
            <a:r>
              <a:rPr lang="zh-CN" altLang="en-US" sz="2400" dirty="0"/>
              <a:t>which can compute the absolute value for an array, the array can be int, float and double</a:t>
            </a:r>
            <a:r>
              <a:rPr lang="en-US" altLang="zh-CN" sz="2400" dirty="0"/>
              <a:t>.</a:t>
            </a:r>
          </a:p>
          <a:p>
            <a:endParaRPr lang="en-US" altLang="zh-CN" sz="2400" dirty="0"/>
          </a:p>
          <a:p>
            <a:r>
              <a:rPr lang="zh-CN" altLang="en-US" sz="2400" dirty="0"/>
              <a:t> </a:t>
            </a:r>
            <a:r>
              <a:rPr lang="en-US" altLang="zh-CN" sz="2400" dirty="0"/>
              <a:t>S</a:t>
            </a:r>
            <a:r>
              <a:rPr lang="zh-CN" altLang="en-US" sz="2400" dirty="0"/>
              <a:t>hould n be int or size_t</a:t>
            </a:r>
            <a:r>
              <a:rPr lang="en-US" altLang="zh-CN" sz="2400" dirty="0"/>
              <a:t>?</a:t>
            </a:r>
            <a:r>
              <a:rPr lang="zh-CN" altLang="en-US" sz="2400" dirty="0"/>
              <a:t> what's the difference</a:t>
            </a:r>
            <a:r>
              <a:rPr lang="en-US" altLang="zh-CN" sz="2400" dirty="0"/>
              <a:t>?</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3</a:t>
            </a:r>
          </a:p>
        </p:txBody>
      </p:sp>
      <p:sp>
        <p:nvSpPr>
          <p:cNvPr id="6" name="Content Placeholder 2"/>
          <p:cNvSpPr txBox="1"/>
          <p:nvPr/>
        </p:nvSpPr>
        <p:spPr>
          <a:xfrm>
            <a:off x="918019" y="1476562"/>
            <a:ext cx="10683238" cy="25960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220" lvl="1" indent="0">
              <a:spcBef>
                <a:spcPts val="1200"/>
              </a:spcBef>
              <a:buSzPct val="68000"/>
              <a:buFont typeface="Wingdings" panose="05000000000000000000" pitchFamily="2" charset="2"/>
              <a:buNone/>
            </a:pPr>
            <a:r>
              <a:rPr lang="en-US" altLang="zh-CN" dirty="0"/>
              <a:t>Write a program that uses a function template called </a:t>
            </a:r>
            <a:r>
              <a:rPr lang="en-US" altLang="zh-CN" b="1" i="1" dirty="0"/>
              <a:t>minimum</a:t>
            </a:r>
            <a:r>
              <a:rPr lang="en-US" altLang="zh-CN" dirty="0"/>
              <a:t> to determine the smaller of two arguments. Test the program using integer, character and floating-point number arguments.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i="0" dirty="0">
                <a:solidFill>
                  <a:srgbClr val="24292F"/>
                </a:solidFill>
                <a:effectLst/>
                <a:latin typeface="-apple-system"/>
              </a:rPr>
              <a:t>Functions</a:t>
            </a:r>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dirty="0">
                <a:sym typeface="+mn-ea"/>
              </a:rPr>
              <a:t>Function overloading</a:t>
            </a:r>
          </a:p>
          <a:p>
            <a:pPr marL="285750" indent="-285750">
              <a:buFont typeface="Arial" panose="020B0604020202020204" pitchFamily="34" charset="0"/>
              <a:buChar char="•"/>
            </a:pPr>
            <a:r>
              <a:rPr lang="en-US" altLang="zh-CN" dirty="0">
                <a:sym typeface="+mn-ea"/>
              </a:rPr>
              <a:t>Function template</a:t>
            </a:r>
          </a:p>
          <a:p>
            <a:pPr marL="285750" indent="-285750">
              <a:buFont typeface="Arial" panose="020B0604020202020204" pitchFamily="34" charset="0"/>
              <a:buChar char="•"/>
            </a:pPr>
            <a:r>
              <a:rPr lang="en-US" altLang="zh-CN" dirty="0">
                <a:sym typeface="+mn-ea"/>
              </a:rPr>
              <a:t>Recursive function</a:t>
            </a:r>
          </a:p>
          <a:p>
            <a:pPr marL="285750" indent="-285750">
              <a:buFont typeface="Arial" panose="020B0604020202020204" pitchFamily="34" charset="0"/>
              <a:buChar char="•"/>
            </a:pPr>
            <a:r>
              <a:rPr lang="en-US" altLang="zh-CN" dirty="0">
                <a:sym typeface="+mn-ea"/>
              </a:rPr>
              <a:t>Pointers to functions</a:t>
            </a:r>
          </a:p>
          <a:p>
            <a:pPr marL="0" indent="0">
              <a:buNone/>
            </a:pPr>
            <a:endParaRPr lang="en-US" altLang="zh-CN"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59488" y="310896"/>
            <a:ext cx="5976244" cy="1010982"/>
          </a:xfrm>
        </p:spPr>
        <p:txBody>
          <a:bodyPr>
            <a:noAutofit/>
          </a:bodyPr>
          <a:lstStyle/>
          <a:p>
            <a:r>
              <a:rPr lang="en-US" altLang="zh-CN" sz="4000" dirty="0"/>
              <a:t> Inline Function</a:t>
            </a:r>
          </a:p>
        </p:txBody>
      </p:sp>
      <p:sp>
        <p:nvSpPr>
          <p:cNvPr id="2" name="TextBox 1"/>
          <p:cNvSpPr txBox="1"/>
          <p:nvPr/>
        </p:nvSpPr>
        <p:spPr>
          <a:xfrm>
            <a:off x="623536" y="1442777"/>
            <a:ext cx="10660160" cy="1279889"/>
          </a:xfrm>
          <a:prstGeom prst="rect">
            <a:avLst/>
          </a:prstGeom>
          <a:noFill/>
        </p:spPr>
        <p:txBody>
          <a:bodyPr wrap="square" lIns="105843" tIns="52921" rIns="105843" bIns="52921" rtlCol="0">
            <a:spAutoFit/>
          </a:bodyPr>
          <a:lstStyle/>
          <a:p>
            <a:r>
              <a:rPr lang="en-US" altLang="zh-CN" sz="2540" dirty="0"/>
              <a:t>C++ provides </a:t>
            </a:r>
            <a:r>
              <a:rPr lang="en-US" altLang="zh-CN" sz="2540" b="1" dirty="0">
                <a:solidFill>
                  <a:srgbClr val="00B0F0"/>
                </a:solidFill>
              </a:rPr>
              <a:t>inline functions </a:t>
            </a:r>
            <a:r>
              <a:rPr lang="en-US" altLang="zh-CN" sz="2540" dirty="0"/>
              <a:t>to help reduce function-call overhead(to avoid a </a:t>
            </a:r>
          </a:p>
          <a:p>
            <a:r>
              <a:rPr lang="en-US" altLang="zh-CN" sz="2540" dirty="0"/>
              <a:t>function call). You should place the qualifier </a:t>
            </a:r>
            <a:r>
              <a:rPr lang="en-US" altLang="zh-CN" sz="2540" b="1" dirty="0">
                <a:solidFill>
                  <a:srgbClr val="00B0F0"/>
                </a:solidFill>
              </a:rPr>
              <a:t>inline</a:t>
            </a:r>
            <a:r>
              <a:rPr lang="en-US" altLang="zh-CN" sz="2540" dirty="0"/>
              <a:t> before return type in the </a:t>
            </a:r>
            <a:r>
              <a:rPr lang="en-US" altLang="zh-CN" sz="2540" b="1" dirty="0"/>
              <a:t>function prototype</a:t>
            </a:r>
            <a:r>
              <a:rPr lang="en-US" altLang="zh-CN" sz="2540" dirty="0"/>
              <a:t>.</a:t>
            </a:r>
            <a:endParaRPr lang="zh-CN" altLang="en-US" sz="2540" dirty="0"/>
          </a:p>
        </p:txBody>
      </p:sp>
      <p:sp>
        <p:nvSpPr>
          <p:cNvPr id="16" name="Title 1"/>
          <p:cNvSpPr txBox="1"/>
          <p:nvPr/>
        </p:nvSpPr>
        <p:spPr>
          <a:xfrm>
            <a:off x="1333938" y="3044514"/>
            <a:ext cx="5909544" cy="9456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Default Arguments</a:t>
            </a:r>
          </a:p>
        </p:txBody>
      </p:sp>
      <p:sp>
        <p:nvSpPr>
          <p:cNvPr id="17" name="TextBox 1"/>
          <p:cNvSpPr txBox="1"/>
          <p:nvPr/>
        </p:nvSpPr>
        <p:spPr>
          <a:xfrm>
            <a:off x="765920" y="3990144"/>
            <a:ext cx="10660160" cy="968650"/>
          </a:xfrm>
          <a:prstGeom prst="rect">
            <a:avLst/>
          </a:prstGeom>
          <a:noFill/>
        </p:spPr>
        <p:txBody>
          <a:bodyPr wrap="square" lIns="105843" tIns="52921" rIns="105843" bIns="52921" rtlCol="0">
            <a:spAutoFit/>
          </a:bodyPr>
          <a:lstStyle/>
          <a:p>
            <a:r>
              <a:rPr lang="en-US" altLang="zh-CN" sz="2800" dirty="0"/>
              <a:t>Default arguments must be specified in the </a:t>
            </a:r>
            <a:r>
              <a:rPr lang="en-US" altLang="zh-CN" sz="2800" b="1" dirty="0"/>
              <a:t>function prototype </a:t>
            </a:r>
            <a:r>
              <a:rPr lang="en-US" altLang="zh-CN" sz="2800" dirty="0"/>
              <a:t>and must be</a:t>
            </a:r>
            <a:r>
              <a:rPr lang="en-US" altLang="zh-CN" sz="2800" dirty="0">
                <a:solidFill>
                  <a:srgbClr val="00B0F0"/>
                </a:solidFill>
              </a:rPr>
              <a:t> </a:t>
            </a:r>
            <a:r>
              <a:rPr lang="en-US" altLang="zh-CN" sz="2800" b="1" dirty="0">
                <a:solidFill>
                  <a:srgbClr val="00B0F0"/>
                </a:solidFill>
              </a:rPr>
              <a:t>rightmost(trailing)</a:t>
            </a:r>
            <a:r>
              <a:rPr lang="en-US" altLang="zh-CN" sz="2800" dirty="0"/>
              <a:t>.</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387988" y="218347"/>
            <a:ext cx="6949189" cy="1071483"/>
          </a:xfrm>
        </p:spPr>
        <p:txBody>
          <a:bodyPr>
            <a:noAutofit/>
          </a:bodyPr>
          <a:lstStyle/>
          <a:p>
            <a:r>
              <a:rPr lang="en-US" altLang="zh-CN" sz="4000" dirty="0"/>
              <a:t> Function Overloading  in C++</a:t>
            </a:r>
          </a:p>
        </p:txBody>
      </p:sp>
      <p:sp>
        <p:nvSpPr>
          <p:cNvPr id="5" name="TextBox 4"/>
          <p:cNvSpPr txBox="1"/>
          <p:nvPr/>
        </p:nvSpPr>
        <p:spPr>
          <a:xfrm>
            <a:off x="652887" y="1533798"/>
            <a:ext cx="10789277" cy="1670894"/>
          </a:xfrm>
          <a:prstGeom prst="rect">
            <a:avLst/>
          </a:prstGeom>
          <a:noFill/>
        </p:spPr>
        <p:txBody>
          <a:bodyPr wrap="none" lIns="105843" tIns="52921" rIns="105843" bIns="52921" rtlCol="0">
            <a:spAutoFit/>
          </a:bodyPr>
          <a:lstStyle/>
          <a:p>
            <a:r>
              <a:rPr lang="en-US" altLang="zh-CN" sz="2540" dirty="0">
                <a:solidFill>
                  <a:srgbClr val="00B0F0"/>
                </a:solidFill>
              </a:rPr>
              <a:t>Function overloading </a:t>
            </a:r>
            <a:r>
              <a:rPr lang="en-US" altLang="zh-CN" sz="2540" dirty="0">
                <a:solidFill>
                  <a:prstClr val="black"/>
                </a:solidFill>
              </a:rPr>
              <a:t>is used to create several functions of  the same name that </a:t>
            </a:r>
          </a:p>
          <a:p>
            <a:r>
              <a:rPr lang="en-US" altLang="zh-CN" sz="2540" dirty="0">
                <a:solidFill>
                  <a:prstClr val="black"/>
                </a:solidFill>
              </a:rPr>
              <a:t>perform similar tasks, but of different data types. The C++ compiler selects the </a:t>
            </a:r>
          </a:p>
          <a:p>
            <a:r>
              <a:rPr lang="en-US" altLang="zh-CN" sz="2540" dirty="0">
                <a:solidFill>
                  <a:prstClr val="black"/>
                </a:solidFill>
              </a:rPr>
              <a:t>the proper function to call by examining the number, types and order of the </a:t>
            </a:r>
          </a:p>
          <a:p>
            <a:r>
              <a:rPr lang="en-US" altLang="zh-CN" sz="2540" dirty="0">
                <a:solidFill>
                  <a:prstClr val="black"/>
                </a:solidFill>
              </a:rPr>
              <a:t>arguments.</a:t>
            </a:r>
            <a:endParaRPr lang="zh-CN" altLang="en-US" sz="2540" dirty="0">
              <a:solidFill>
                <a:prstClr val="black"/>
              </a:solidFill>
            </a:endParaRPr>
          </a:p>
        </p:txBody>
      </p:sp>
      <p:sp>
        <p:nvSpPr>
          <p:cNvPr id="8" name="文本框 4"/>
          <p:cNvSpPr txBox="1"/>
          <p:nvPr/>
        </p:nvSpPr>
        <p:spPr>
          <a:xfrm>
            <a:off x="834596" y="3357474"/>
            <a:ext cx="3528187" cy="888885"/>
          </a:xfrm>
          <a:prstGeom prst="rect">
            <a:avLst/>
          </a:prstGeom>
          <a:noFill/>
        </p:spPr>
        <p:txBody>
          <a:bodyPr wrap="none" lIns="105843" tIns="52921" rIns="105843" bIns="52921" rtlCol="0">
            <a:spAutoFit/>
          </a:bodyPr>
          <a:lstStyle/>
          <a:p>
            <a:r>
              <a:rPr lang="en-US" altLang="zh-CN" sz="2540" dirty="0">
                <a:solidFill>
                  <a:srgbClr val="FF0000"/>
                </a:solidFill>
              </a:rPr>
              <a:t>1.</a:t>
            </a:r>
            <a:r>
              <a:rPr lang="zh-CN" altLang="en-US" sz="2540" dirty="0">
                <a:solidFill>
                  <a:srgbClr val="FF0000"/>
                </a:solidFill>
              </a:rPr>
              <a:t>the same fuction name</a:t>
            </a:r>
          </a:p>
          <a:p>
            <a:r>
              <a:rPr lang="en-US" altLang="zh-CN" sz="2540" dirty="0">
                <a:solidFill>
                  <a:srgbClr val="FF0000"/>
                </a:solidFill>
              </a:rPr>
              <a:t>2.different parameter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628" y="338243"/>
            <a:ext cx="5157502" cy="523220"/>
          </a:xfrm>
          <a:prstGeom prst="rect">
            <a:avLst/>
          </a:prstGeom>
          <a:noFill/>
        </p:spPr>
        <p:txBody>
          <a:bodyPr wrap="none" rtlCol="0">
            <a:spAutoFit/>
          </a:bodyPr>
          <a:lstStyle/>
          <a:p>
            <a:r>
              <a:rPr lang="en-US" altLang="zh-CN" sz="2800" b="1" dirty="0"/>
              <a:t>Three ways </a:t>
            </a:r>
            <a:r>
              <a:rPr lang="en-US" altLang="zh-CN" sz="2800" dirty="0"/>
              <a:t>to overload functions:</a:t>
            </a:r>
            <a:endParaRPr lang="zh-CN" altLang="en-US" sz="2800" dirty="0"/>
          </a:p>
        </p:txBody>
      </p:sp>
      <p:grpSp>
        <p:nvGrpSpPr>
          <p:cNvPr id="4" name="组合 3"/>
          <p:cNvGrpSpPr/>
          <p:nvPr/>
        </p:nvGrpSpPr>
        <p:grpSpPr>
          <a:xfrm>
            <a:off x="1376554" y="1005554"/>
            <a:ext cx="2934521" cy="1080200"/>
            <a:chOff x="422138" y="824438"/>
            <a:chExt cx="2934521" cy="1080200"/>
          </a:xfrm>
        </p:grpSpPr>
        <p:sp>
          <p:nvSpPr>
            <p:cNvPr id="3" name="TextBox 2"/>
            <p:cNvSpPr txBox="1"/>
            <p:nvPr/>
          </p:nvSpPr>
          <p:spPr>
            <a:xfrm>
              <a:off x="422138" y="824438"/>
              <a:ext cx="2934521" cy="400110"/>
            </a:xfrm>
            <a:prstGeom prst="rect">
              <a:avLst/>
            </a:prstGeom>
            <a:noFill/>
          </p:spPr>
          <p:txBody>
            <a:bodyPr wrap="none" rtlCol="0">
              <a:spAutoFit/>
            </a:bodyPr>
            <a:lstStyle/>
            <a:p>
              <a:r>
                <a:rPr lang="en-US" altLang="zh-CN" sz="2000" dirty="0">
                  <a:solidFill>
                    <a:srgbClr val="FF0000"/>
                  </a:solidFill>
                </a:rPr>
                <a:t>1.  Number of  parameters</a:t>
              </a:r>
              <a:endParaRPr lang="zh-CN" altLang="en-US" sz="2000" dirty="0">
                <a:solidFill>
                  <a:srgbClr val="FF0000"/>
                </a:solidFill>
              </a:endParaRPr>
            </a:p>
          </p:txBody>
        </p:sp>
        <p:sp>
          <p:nvSpPr>
            <p:cNvPr id="5" name="TextBox 4"/>
            <p:cNvSpPr txBox="1"/>
            <p:nvPr/>
          </p:nvSpPr>
          <p:spPr>
            <a:xfrm>
              <a:off x="914438" y="1196752"/>
              <a:ext cx="2217402" cy="707886"/>
            </a:xfrm>
            <a:prstGeom prst="rect">
              <a:avLst/>
            </a:prstGeom>
            <a:noFill/>
          </p:spPr>
          <p:txBody>
            <a:bodyPr wrap="none" rtlCol="0">
              <a:spAutoFit/>
            </a:bodyPr>
            <a:lstStyle/>
            <a:p>
              <a:r>
                <a:rPr lang="en-US" altLang="zh-CN" sz="2000" dirty="0" err="1"/>
                <a:t>int</a:t>
              </a:r>
              <a:r>
                <a:rPr lang="en-US" altLang="zh-CN" sz="2000" dirty="0"/>
                <a:t> add(</a:t>
              </a:r>
              <a:r>
                <a:rPr lang="en-US" altLang="zh-CN" sz="2000" dirty="0" err="1">
                  <a:solidFill>
                    <a:srgbClr val="00B0F0"/>
                  </a:solidFill>
                </a:rPr>
                <a:t>int</a:t>
              </a:r>
              <a:r>
                <a:rPr lang="en-US" altLang="zh-CN" sz="2000" dirty="0">
                  <a:solidFill>
                    <a:srgbClr val="00B0F0"/>
                  </a:solidFill>
                </a:rPr>
                <a:t>, </a:t>
              </a:r>
              <a:r>
                <a:rPr lang="en-US" altLang="zh-CN" sz="2000" dirty="0" err="1">
                  <a:solidFill>
                    <a:srgbClr val="00B0F0"/>
                  </a:solidFill>
                </a:rPr>
                <a:t>int</a:t>
              </a:r>
              <a:r>
                <a:rPr lang="en-US" altLang="zh-CN" sz="2000" dirty="0"/>
                <a:t>);</a:t>
              </a:r>
            </a:p>
            <a:p>
              <a:r>
                <a:rPr lang="en-US" altLang="zh-CN" sz="2000" dirty="0" err="1"/>
                <a:t>int</a:t>
              </a:r>
              <a:r>
                <a:rPr lang="en-US" altLang="zh-CN" sz="2000" dirty="0"/>
                <a:t> add(</a:t>
              </a:r>
              <a:r>
                <a:rPr lang="en-US" altLang="zh-CN" sz="2000" dirty="0" err="1">
                  <a:solidFill>
                    <a:srgbClr val="00B0F0"/>
                  </a:solidFill>
                </a:rPr>
                <a:t>int</a:t>
              </a:r>
              <a:r>
                <a:rPr lang="en-US" altLang="zh-CN" sz="2000" dirty="0">
                  <a:solidFill>
                    <a:srgbClr val="00B0F0"/>
                  </a:solidFill>
                </a:rPr>
                <a:t>, </a:t>
              </a:r>
              <a:r>
                <a:rPr lang="en-US" altLang="zh-CN" sz="2000" dirty="0" err="1">
                  <a:solidFill>
                    <a:srgbClr val="00B0F0"/>
                  </a:solidFill>
                </a:rPr>
                <a:t>int</a:t>
              </a:r>
              <a:r>
                <a:rPr lang="en-US" altLang="zh-CN" sz="2000" dirty="0">
                  <a:solidFill>
                    <a:srgbClr val="00B0F0"/>
                  </a:solidFill>
                </a:rPr>
                <a:t>, </a:t>
              </a:r>
              <a:r>
                <a:rPr lang="en-US" altLang="zh-CN" sz="2000" dirty="0" err="1">
                  <a:solidFill>
                    <a:srgbClr val="00B0F0"/>
                  </a:solidFill>
                </a:rPr>
                <a:t>int</a:t>
              </a:r>
              <a:r>
                <a:rPr lang="en-US" altLang="zh-CN" sz="2000" dirty="0"/>
                <a:t>);</a:t>
              </a:r>
              <a:endParaRPr lang="zh-CN" altLang="en-US" sz="2000" dirty="0"/>
            </a:p>
          </p:txBody>
        </p:sp>
      </p:grpSp>
      <p:grpSp>
        <p:nvGrpSpPr>
          <p:cNvPr id="12" name="组合 11"/>
          <p:cNvGrpSpPr/>
          <p:nvPr/>
        </p:nvGrpSpPr>
        <p:grpSpPr>
          <a:xfrm>
            <a:off x="1351594" y="2051996"/>
            <a:ext cx="3026791" cy="1148787"/>
            <a:chOff x="395536" y="2051995"/>
            <a:chExt cx="3026791" cy="1148787"/>
          </a:xfrm>
        </p:grpSpPr>
        <p:sp>
          <p:nvSpPr>
            <p:cNvPr id="6" name="TextBox 5"/>
            <p:cNvSpPr txBox="1"/>
            <p:nvPr/>
          </p:nvSpPr>
          <p:spPr>
            <a:xfrm>
              <a:off x="395536" y="2051995"/>
              <a:ext cx="3026791" cy="400110"/>
            </a:xfrm>
            <a:prstGeom prst="rect">
              <a:avLst/>
            </a:prstGeom>
            <a:noFill/>
          </p:spPr>
          <p:txBody>
            <a:bodyPr wrap="none" rtlCol="0">
              <a:spAutoFit/>
            </a:bodyPr>
            <a:lstStyle/>
            <a:p>
              <a:r>
                <a:rPr lang="en-US" altLang="zh-CN" sz="2000" dirty="0">
                  <a:solidFill>
                    <a:srgbClr val="FF0000"/>
                  </a:solidFill>
                </a:rPr>
                <a:t>2.  Data type of parameters</a:t>
              </a:r>
              <a:endParaRPr lang="zh-CN" altLang="en-US" sz="2000" dirty="0">
                <a:solidFill>
                  <a:srgbClr val="FF0000"/>
                </a:solidFill>
              </a:endParaRPr>
            </a:p>
          </p:txBody>
        </p:sp>
        <p:sp>
          <p:nvSpPr>
            <p:cNvPr id="7" name="TextBox 6"/>
            <p:cNvSpPr txBox="1"/>
            <p:nvPr/>
          </p:nvSpPr>
          <p:spPr>
            <a:xfrm>
              <a:off x="924763" y="2492896"/>
              <a:ext cx="2481064" cy="707886"/>
            </a:xfrm>
            <a:prstGeom prst="rect">
              <a:avLst/>
            </a:prstGeom>
            <a:noFill/>
          </p:spPr>
          <p:txBody>
            <a:bodyPr wrap="none" rtlCol="0">
              <a:spAutoFit/>
            </a:bodyPr>
            <a:lstStyle/>
            <a:p>
              <a:r>
                <a:rPr lang="en-US" altLang="zh-CN" sz="2000" dirty="0" err="1"/>
                <a:t>int</a:t>
              </a:r>
              <a:r>
                <a:rPr lang="en-US" altLang="zh-CN" sz="2000" dirty="0"/>
                <a:t>  add(</a:t>
              </a:r>
              <a:r>
                <a:rPr lang="en-US" altLang="zh-CN" sz="2000" dirty="0" err="1">
                  <a:solidFill>
                    <a:srgbClr val="00B0F0"/>
                  </a:solidFill>
                </a:rPr>
                <a:t>int</a:t>
              </a:r>
              <a:r>
                <a:rPr lang="en-US" altLang="zh-CN" sz="2000" dirty="0">
                  <a:solidFill>
                    <a:srgbClr val="00B0F0"/>
                  </a:solidFill>
                </a:rPr>
                <a:t>, </a:t>
              </a:r>
              <a:r>
                <a:rPr lang="en-US" altLang="zh-CN" sz="2000" dirty="0" err="1">
                  <a:solidFill>
                    <a:srgbClr val="00B0F0"/>
                  </a:solidFill>
                </a:rPr>
                <a:t>int</a:t>
              </a:r>
              <a:r>
                <a:rPr lang="en-US" altLang="zh-CN" sz="2000" dirty="0"/>
                <a:t>);</a:t>
              </a:r>
            </a:p>
            <a:p>
              <a:r>
                <a:rPr lang="en-US" altLang="zh-CN" sz="2000" dirty="0"/>
                <a:t>float  add(</a:t>
              </a:r>
              <a:r>
                <a:rPr lang="en-US" altLang="zh-CN" sz="2000" dirty="0">
                  <a:solidFill>
                    <a:srgbClr val="00B0F0"/>
                  </a:solidFill>
                </a:rPr>
                <a:t>float, float</a:t>
              </a:r>
              <a:r>
                <a:rPr lang="en-US" altLang="zh-CN" sz="2000" dirty="0"/>
                <a:t>);</a:t>
              </a:r>
              <a:endParaRPr lang="zh-CN" altLang="en-US" sz="2000" dirty="0"/>
            </a:p>
          </p:txBody>
        </p:sp>
      </p:grpSp>
      <p:grpSp>
        <p:nvGrpSpPr>
          <p:cNvPr id="13" name="组合 12"/>
          <p:cNvGrpSpPr/>
          <p:nvPr/>
        </p:nvGrpSpPr>
        <p:grpSpPr>
          <a:xfrm>
            <a:off x="1247154" y="3207733"/>
            <a:ext cx="4406976" cy="1077218"/>
            <a:chOff x="323528" y="3184974"/>
            <a:chExt cx="4406976" cy="1077218"/>
          </a:xfrm>
        </p:grpSpPr>
        <p:sp>
          <p:nvSpPr>
            <p:cNvPr id="8" name="TextBox 7"/>
            <p:cNvSpPr txBox="1"/>
            <p:nvPr/>
          </p:nvSpPr>
          <p:spPr>
            <a:xfrm>
              <a:off x="323528" y="3184974"/>
              <a:ext cx="4406976" cy="400110"/>
            </a:xfrm>
            <a:prstGeom prst="rect">
              <a:avLst/>
            </a:prstGeom>
            <a:noFill/>
          </p:spPr>
          <p:txBody>
            <a:bodyPr wrap="none" rtlCol="0">
              <a:spAutoFit/>
            </a:bodyPr>
            <a:lstStyle/>
            <a:p>
              <a:r>
                <a:rPr lang="en-US" altLang="zh-CN" sz="2000" dirty="0">
                  <a:solidFill>
                    <a:srgbClr val="FF0000"/>
                  </a:solidFill>
                </a:rPr>
                <a:t>3.  Sequence of  data type of parameters</a:t>
              </a:r>
              <a:endParaRPr lang="zh-CN" altLang="en-US" sz="2000" dirty="0">
                <a:solidFill>
                  <a:srgbClr val="FF0000"/>
                </a:solidFill>
              </a:endParaRPr>
            </a:p>
          </p:txBody>
        </p:sp>
        <p:sp>
          <p:nvSpPr>
            <p:cNvPr id="9" name="TextBox 8"/>
            <p:cNvSpPr txBox="1"/>
            <p:nvPr/>
          </p:nvSpPr>
          <p:spPr>
            <a:xfrm>
              <a:off x="818087" y="3554306"/>
              <a:ext cx="2279085" cy="707886"/>
            </a:xfrm>
            <a:prstGeom prst="rect">
              <a:avLst/>
            </a:prstGeom>
            <a:noFill/>
          </p:spPr>
          <p:txBody>
            <a:bodyPr wrap="none" rtlCol="0">
              <a:spAutoFit/>
            </a:bodyPr>
            <a:lstStyle/>
            <a:p>
              <a:r>
                <a:rPr lang="en-US" altLang="zh-CN" sz="2000" dirty="0"/>
                <a:t>float  add(</a:t>
              </a:r>
              <a:r>
                <a:rPr lang="en-US" altLang="zh-CN" sz="2000" dirty="0">
                  <a:solidFill>
                    <a:srgbClr val="00B0F0"/>
                  </a:solidFill>
                </a:rPr>
                <a:t>float, </a:t>
              </a:r>
              <a:r>
                <a:rPr lang="en-US" altLang="zh-CN" sz="2000" dirty="0" err="1">
                  <a:solidFill>
                    <a:srgbClr val="00B0F0"/>
                  </a:solidFill>
                </a:rPr>
                <a:t>int</a:t>
              </a:r>
              <a:r>
                <a:rPr lang="en-US" altLang="zh-CN" sz="2000" dirty="0"/>
                <a:t>);</a:t>
              </a:r>
            </a:p>
            <a:p>
              <a:r>
                <a:rPr lang="en-US" altLang="zh-CN" sz="2000" dirty="0"/>
                <a:t>float  add(</a:t>
              </a:r>
              <a:r>
                <a:rPr lang="en-US" altLang="zh-CN" sz="2000" dirty="0" err="1">
                  <a:solidFill>
                    <a:srgbClr val="00B0F0"/>
                  </a:solidFill>
                </a:rPr>
                <a:t>int</a:t>
              </a:r>
              <a:r>
                <a:rPr lang="en-US" altLang="zh-CN" sz="2000" dirty="0">
                  <a:solidFill>
                    <a:srgbClr val="00B0F0"/>
                  </a:solidFill>
                </a:rPr>
                <a:t>, float</a:t>
              </a:r>
              <a:r>
                <a:rPr lang="en-US" altLang="zh-CN" sz="2000" dirty="0"/>
                <a:t>);</a:t>
              </a:r>
              <a:endParaRPr lang="zh-CN" altLang="en-US" sz="2000" dirty="0"/>
            </a:p>
          </p:txBody>
        </p:sp>
      </p:grpSp>
      <p:grpSp>
        <p:nvGrpSpPr>
          <p:cNvPr id="14" name="组合 13"/>
          <p:cNvGrpSpPr/>
          <p:nvPr/>
        </p:nvGrpSpPr>
        <p:grpSpPr>
          <a:xfrm>
            <a:off x="995482" y="4614330"/>
            <a:ext cx="11017224" cy="1422722"/>
            <a:chOff x="234585" y="4581128"/>
            <a:chExt cx="11017224" cy="1422722"/>
          </a:xfrm>
        </p:grpSpPr>
        <p:sp>
          <p:nvSpPr>
            <p:cNvPr id="10" name="TextBox 9"/>
            <p:cNvSpPr txBox="1"/>
            <p:nvPr/>
          </p:nvSpPr>
          <p:spPr>
            <a:xfrm>
              <a:off x="234585" y="4581128"/>
              <a:ext cx="11017224" cy="707886"/>
            </a:xfrm>
            <a:prstGeom prst="rect">
              <a:avLst/>
            </a:prstGeom>
            <a:noFill/>
          </p:spPr>
          <p:txBody>
            <a:bodyPr wrap="square" rtlCol="0">
              <a:spAutoFit/>
            </a:bodyPr>
            <a:lstStyle/>
            <a:p>
              <a:r>
                <a:rPr lang="en-US" altLang="zh-CN" sz="2000" dirty="0">
                  <a:solidFill>
                    <a:srgbClr val="FF0000"/>
                  </a:solidFill>
                </a:rPr>
                <a:t>Note:</a:t>
              </a:r>
              <a:r>
                <a:rPr lang="en-US" altLang="zh-CN" sz="2000" dirty="0"/>
                <a:t> The same function signature but different return type is not a valid function overloading example. This will throw compilation error.</a:t>
              </a:r>
              <a:endParaRPr lang="zh-CN" altLang="en-US" sz="2000" dirty="0"/>
            </a:p>
          </p:txBody>
        </p:sp>
        <p:sp>
          <p:nvSpPr>
            <p:cNvPr id="11" name="TextBox 10"/>
            <p:cNvSpPr txBox="1"/>
            <p:nvPr/>
          </p:nvSpPr>
          <p:spPr>
            <a:xfrm>
              <a:off x="987712" y="5295964"/>
              <a:ext cx="2134815" cy="707886"/>
            </a:xfrm>
            <a:prstGeom prst="rect">
              <a:avLst/>
            </a:prstGeom>
            <a:noFill/>
          </p:spPr>
          <p:txBody>
            <a:bodyPr wrap="none" rtlCol="0">
              <a:spAutoFit/>
            </a:bodyPr>
            <a:lstStyle/>
            <a:p>
              <a:r>
                <a:rPr lang="en-US" altLang="zh-CN" sz="2000" dirty="0" err="1">
                  <a:solidFill>
                    <a:srgbClr val="FF0000"/>
                  </a:solidFill>
                </a:rPr>
                <a:t>int</a:t>
              </a:r>
              <a:r>
                <a:rPr lang="en-US" altLang="zh-CN" sz="2000" dirty="0"/>
                <a:t>     add(</a:t>
              </a:r>
              <a:r>
                <a:rPr lang="en-US" altLang="zh-CN" sz="2000" dirty="0" err="1"/>
                <a:t>int</a:t>
              </a:r>
              <a:r>
                <a:rPr lang="en-US" altLang="zh-CN" sz="2000" dirty="0"/>
                <a:t>,  </a:t>
              </a:r>
              <a:r>
                <a:rPr lang="en-US" altLang="zh-CN" sz="2000" dirty="0" err="1"/>
                <a:t>int</a:t>
              </a:r>
              <a:r>
                <a:rPr lang="en-US" altLang="zh-CN" sz="2000" dirty="0"/>
                <a:t>);</a:t>
              </a:r>
            </a:p>
            <a:p>
              <a:r>
                <a:rPr lang="en-US" altLang="zh-CN" sz="2000" dirty="0">
                  <a:solidFill>
                    <a:srgbClr val="FF0000"/>
                  </a:solidFill>
                </a:rPr>
                <a:t>float</a:t>
              </a:r>
              <a:r>
                <a:rPr lang="en-US" altLang="zh-CN" sz="2000" dirty="0"/>
                <a:t>  add(</a:t>
              </a:r>
              <a:r>
                <a:rPr lang="en-US" altLang="zh-CN" sz="2000" dirty="0" err="1"/>
                <a:t>int</a:t>
              </a:r>
              <a:r>
                <a:rPr lang="en-US" altLang="zh-CN" sz="2000" dirty="0"/>
                <a:t>,  </a:t>
              </a:r>
              <a:r>
                <a:rPr lang="en-US" altLang="zh-CN" sz="2000" dirty="0" err="1"/>
                <a:t>int</a:t>
              </a:r>
              <a:r>
                <a:rPr lang="en-US" altLang="zh-CN" sz="2000" dirty="0"/>
                <a:t>);</a:t>
              </a:r>
              <a:endParaRPr lang="zh-CN" altLang="en-US" sz="2000" dirty="0"/>
            </a:p>
          </p:txBody>
        </p:sp>
      </p:grpSp>
      <p:sp>
        <p:nvSpPr>
          <p:cNvPr id="16" name="文本框 15"/>
          <p:cNvSpPr txBox="1"/>
          <p:nvPr/>
        </p:nvSpPr>
        <p:spPr>
          <a:xfrm>
            <a:off x="5916706" y="1313332"/>
            <a:ext cx="6096000" cy="1477328"/>
          </a:xfrm>
          <a:prstGeom prst="rect">
            <a:avLst/>
          </a:prstGeom>
          <a:noFill/>
        </p:spPr>
        <p:txBody>
          <a:bodyPr wrap="square">
            <a:spAutoFit/>
          </a:bodyPr>
          <a:lstStyle/>
          <a:p>
            <a:r>
              <a:rPr lang="en-US" altLang="zh-CN" dirty="0"/>
              <a:t>A function with default arguments omitted might be called identically to another overloaded function, which causes a compilation error.</a:t>
            </a:r>
          </a:p>
          <a:p>
            <a:r>
              <a:rPr lang="en-US" altLang="zh-CN" dirty="0"/>
              <a:t>Use caution when overloading functions with default parameters, because this may cause ambiguity.</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26837" y="2717130"/>
            <a:ext cx="10897307" cy="4044811"/>
            <a:chOff x="362184" y="2993874"/>
            <a:chExt cx="12007218" cy="4456783"/>
          </a:xfrm>
        </p:grpSpPr>
        <p:graphicFrame>
          <p:nvGraphicFramePr>
            <p:cNvPr id="5" name="对象 4"/>
            <p:cNvGraphicFramePr>
              <a:graphicFrameLocks noChangeAspect="1"/>
            </p:cNvGraphicFramePr>
            <p:nvPr/>
          </p:nvGraphicFramePr>
          <p:xfrm>
            <a:off x="7184826" y="3462692"/>
            <a:ext cx="5184576" cy="3839877"/>
          </p:xfrm>
          <a:graphic>
            <a:graphicData uri="http://schemas.openxmlformats.org/presentationml/2006/ole">
              <mc:AlternateContent xmlns:mc="http://schemas.openxmlformats.org/markup-compatibility/2006">
                <mc:Choice xmlns:v="urn:schemas-microsoft-com:vml" Requires="v">
                  <p:oleObj spid="_x0000_s40010" name="Image" r:id="rId4" imgW="4991100" imgH="3695700" progId="Photoshop.Image.13">
                    <p:embed/>
                  </p:oleObj>
                </mc:Choice>
                <mc:Fallback>
                  <p:oleObj name="Image" r:id="rId4" imgW="4991100" imgH="3695700" progId="Photoshop.Image.13">
                    <p:embed/>
                    <p:pic>
                      <p:nvPicPr>
                        <p:cNvPr id="0" name="对象 4"/>
                        <p:cNvPicPr/>
                        <p:nvPr/>
                      </p:nvPicPr>
                      <p:blipFill>
                        <a:blip r:embed="rId5"/>
                        <a:stretch>
                          <a:fillRect/>
                        </a:stretch>
                      </p:blipFill>
                      <p:spPr>
                        <a:xfrm>
                          <a:off x="7184826" y="3462692"/>
                          <a:ext cx="5184576" cy="3839877"/>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362184" y="2993874"/>
            <a:ext cx="5377242" cy="4456783"/>
          </p:xfrm>
          <a:graphic>
            <a:graphicData uri="http://schemas.openxmlformats.org/presentationml/2006/ole">
              <mc:AlternateContent xmlns:mc="http://schemas.openxmlformats.org/markup-compatibility/2006">
                <mc:Choice xmlns:v="urn:schemas-microsoft-com:vml" Requires="v">
                  <p:oleObj spid="_x0000_s40011" name="Image" r:id="rId6" imgW="5676900" imgH="4705350" progId="Photoshop.Image.13">
                    <p:embed/>
                  </p:oleObj>
                </mc:Choice>
                <mc:Fallback>
                  <p:oleObj name="Image" r:id="rId6" imgW="5676900" imgH="4705350" progId="Photoshop.Image.13">
                    <p:embed/>
                    <p:pic>
                      <p:nvPicPr>
                        <p:cNvPr id="0" name="对象 2"/>
                        <p:cNvPicPr/>
                        <p:nvPr/>
                      </p:nvPicPr>
                      <p:blipFill>
                        <a:blip r:embed="rId7"/>
                        <a:stretch>
                          <a:fillRect/>
                        </a:stretch>
                      </p:blipFill>
                      <p:spPr>
                        <a:xfrm>
                          <a:off x="362184" y="2993874"/>
                          <a:ext cx="5377242" cy="4456783"/>
                        </a:xfrm>
                        <a:prstGeom prst="rect">
                          <a:avLst/>
                        </a:prstGeom>
                      </p:spPr>
                    </p:pic>
                  </p:oleObj>
                </mc:Fallback>
              </mc:AlternateContent>
            </a:graphicData>
          </a:graphic>
        </p:graphicFrame>
      </p:grpSp>
      <p:sp>
        <p:nvSpPr>
          <p:cNvPr id="10" name="Title 1"/>
          <p:cNvSpPr>
            <a:spLocks noGrp="1"/>
          </p:cNvSpPr>
          <p:nvPr>
            <p:ph type="title"/>
          </p:nvPr>
        </p:nvSpPr>
        <p:spPr>
          <a:xfrm>
            <a:off x="1441776" y="135612"/>
            <a:ext cx="5836848" cy="1038303"/>
          </a:xfrm>
        </p:spPr>
        <p:txBody>
          <a:bodyPr>
            <a:noAutofit/>
          </a:bodyPr>
          <a:lstStyle/>
          <a:p>
            <a:r>
              <a:rPr lang="en-US" altLang="zh-CN" sz="4000" dirty="0"/>
              <a:t>Function Templates</a:t>
            </a:r>
          </a:p>
        </p:txBody>
      </p:sp>
      <p:sp>
        <p:nvSpPr>
          <p:cNvPr id="4" name="文本框 1"/>
          <p:cNvSpPr txBox="1"/>
          <p:nvPr/>
        </p:nvSpPr>
        <p:spPr>
          <a:xfrm>
            <a:off x="1027293" y="945632"/>
            <a:ext cx="10736123" cy="1569660"/>
          </a:xfrm>
          <a:prstGeom prst="rect">
            <a:avLst/>
          </a:prstGeom>
          <a:noFill/>
        </p:spPr>
        <p:txBody>
          <a:bodyPr wrap="square" rtlCol="0" anchor="t">
            <a:spAutoFit/>
          </a:bodyPr>
          <a:lstStyle/>
          <a:p>
            <a:r>
              <a:rPr lang="en-US" altLang="zh-CN" sz="2400" dirty="0">
                <a:solidFill>
                  <a:prstClr val="black"/>
                </a:solidFill>
              </a:rPr>
              <a:t>Overloaded functions are normally used to perform similar operations that involve different program logic on different data types. If the program logic and operations are identical for each data type, overloading may be performed more compactly and conveniently by using </a:t>
            </a:r>
            <a:r>
              <a:rPr lang="en-US" altLang="zh-CN" sz="2400" dirty="0">
                <a:solidFill>
                  <a:srgbClr val="00B0F0"/>
                </a:solidFill>
              </a:rPr>
              <a:t>function templates</a:t>
            </a:r>
            <a:r>
              <a:rPr lang="en-US" altLang="zh-CN" sz="2400" dirty="0">
                <a:solidFill>
                  <a:prstClr val="black"/>
                </a:solidFill>
              </a:rPr>
              <a:t>. </a:t>
            </a:r>
            <a:endParaRPr lang="zh-CN" altLang="en-US" sz="2400" dirty="0">
              <a:solidFill>
                <a:prstClr val="black"/>
              </a:solidFill>
            </a:endParaRPr>
          </a:p>
        </p:txBody>
      </p:sp>
      <p:grpSp>
        <p:nvGrpSpPr>
          <p:cNvPr id="2" name="组合 1"/>
          <p:cNvGrpSpPr/>
          <p:nvPr/>
        </p:nvGrpSpPr>
        <p:grpSpPr>
          <a:xfrm>
            <a:off x="410394" y="2329436"/>
            <a:ext cx="10989135" cy="1465575"/>
            <a:chOff x="612168" y="2626122"/>
            <a:chExt cx="12108396" cy="1614846"/>
          </a:xfrm>
        </p:grpSpPr>
        <p:grpSp>
          <p:nvGrpSpPr>
            <p:cNvPr id="22" name="组合 21"/>
            <p:cNvGrpSpPr/>
            <p:nvPr/>
          </p:nvGrpSpPr>
          <p:grpSpPr>
            <a:xfrm>
              <a:off x="612168" y="2954084"/>
              <a:ext cx="10657184" cy="1286884"/>
              <a:chOff x="612168" y="2954084"/>
              <a:chExt cx="10657184" cy="1286884"/>
            </a:xfrm>
          </p:grpSpPr>
          <p:sp>
            <p:nvSpPr>
              <p:cNvPr id="15" name="矩形 14"/>
              <p:cNvSpPr/>
              <p:nvPr/>
            </p:nvSpPr>
            <p:spPr>
              <a:xfrm>
                <a:off x="612168" y="3192918"/>
                <a:ext cx="5079574" cy="338436"/>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16" name="矩形 15"/>
              <p:cNvSpPr/>
              <p:nvPr/>
            </p:nvSpPr>
            <p:spPr>
              <a:xfrm>
                <a:off x="7452928" y="3981694"/>
                <a:ext cx="3816424" cy="25927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7" name="直接连接符 16"/>
              <p:cNvCxnSpPr>
                <a:endCxn id="21" idx="1"/>
              </p:cNvCxnSpPr>
              <p:nvPr/>
            </p:nvCxnSpPr>
            <p:spPr>
              <a:xfrm flipV="1">
                <a:off x="5691742" y="2954084"/>
                <a:ext cx="2002579" cy="3645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1" idx="1"/>
              </p:cNvCxnSpPr>
              <p:nvPr/>
            </p:nvCxnSpPr>
            <p:spPr>
              <a:xfrm flipH="1">
                <a:off x="7598994" y="2954084"/>
                <a:ext cx="95327" cy="10276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7694320" y="2626122"/>
              <a:ext cx="5026244" cy="655922"/>
            </a:xfrm>
            <a:prstGeom prst="rect">
              <a:avLst/>
            </a:prstGeom>
            <a:noFill/>
          </p:spPr>
          <p:txBody>
            <a:bodyPr wrap="none" rtlCol="0">
              <a:spAutoFit/>
            </a:bodyPr>
            <a:lstStyle/>
            <a:p>
              <a:r>
                <a:rPr lang="en-US" altLang="zh-CN" sz="1635" dirty="0"/>
                <a:t>These two functions are overloaded functions</a:t>
              </a:r>
            </a:p>
            <a:p>
              <a:r>
                <a:rPr lang="en-US" altLang="zh-CN" sz="1635" dirty="0"/>
                <a:t>that involve different logic and different data types.</a:t>
              </a:r>
              <a:endParaRPr lang="zh-CN" altLang="en-US" sz="1635"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1782781" y="2868135"/>
          <a:ext cx="3273398" cy="1094975"/>
        </p:xfrm>
        <a:graphic>
          <a:graphicData uri="http://schemas.openxmlformats.org/presentationml/2006/ole">
            <mc:AlternateContent xmlns:mc="http://schemas.openxmlformats.org/markup-compatibility/2006">
              <mc:Choice xmlns:v="urn:schemas-microsoft-com:vml" Requires="v">
                <p:oleObj spid="_x0000_s41034" name="Image" r:id="rId4" imgW="2705100" imgH="904875" progId="Photoshop.Image.13">
                  <p:embed/>
                </p:oleObj>
              </mc:Choice>
              <mc:Fallback>
                <p:oleObj name="Image" r:id="rId4" imgW="2705100" imgH="904875" progId="Photoshop.Image.13">
                  <p:embed/>
                  <p:pic>
                    <p:nvPicPr>
                      <p:cNvPr id="0" name="对象 2"/>
                      <p:cNvPicPr/>
                      <p:nvPr/>
                    </p:nvPicPr>
                    <p:blipFill>
                      <a:blip r:embed="rId5"/>
                      <a:stretch>
                        <a:fillRect/>
                      </a:stretch>
                    </p:blipFill>
                    <p:spPr>
                      <a:xfrm>
                        <a:off x="1782781" y="2868135"/>
                        <a:ext cx="3273398" cy="1094975"/>
                      </a:xfrm>
                      <a:prstGeom prst="rect">
                        <a:avLst/>
                      </a:prstGeom>
                    </p:spPr>
                  </p:pic>
                </p:oleObj>
              </mc:Fallback>
            </mc:AlternateContent>
          </a:graphicData>
        </a:graphic>
      </p:graphicFrame>
      <p:graphicFrame>
        <p:nvGraphicFramePr>
          <p:cNvPr id="2" name="对象 1"/>
          <p:cNvGraphicFramePr>
            <a:graphicFrameLocks noChangeAspect="1"/>
          </p:cNvGraphicFramePr>
          <p:nvPr/>
        </p:nvGraphicFramePr>
        <p:xfrm>
          <a:off x="1857543" y="1318500"/>
          <a:ext cx="2996773" cy="1210235"/>
        </p:xfrm>
        <a:graphic>
          <a:graphicData uri="http://schemas.openxmlformats.org/presentationml/2006/ole">
            <mc:AlternateContent xmlns:mc="http://schemas.openxmlformats.org/markup-compatibility/2006">
              <mc:Choice xmlns:v="urn:schemas-microsoft-com:vml" Requires="v">
                <p:oleObj spid="_x0000_s41035" name="Image" r:id="rId6" imgW="2476500" imgH="1000125" progId="Photoshop.Image.13">
                  <p:embed/>
                </p:oleObj>
              </mc:Choice>
              <mc:Fallback>
                <p:oleObj name="Image" r:id="rId6" imgW="2476500" imgH="1000125" progId="Photoshop.Image.13">
                  <p:embed/>
                  <p:pic>
                    <p:nvPicPr>
                      <p:cNvPr id="0" name="对象 1"/>
                      <p:cNvPicPr/>
                      <p:nvPr/>
                    </p:nvPicPr>
                    <p:blipFill>
                      <a:blip r:embed="rId7"/>
                      <a:stretch>
                        <a:fillRect/>
                      </a:stretch>
                    </p:blipFill>
                    <p:spPr>
                      <a:xfrm>
                        <a:off x="1857543" y="1318500"/>
                        <a:ext cx="2996773" cy="1210235"/>
                      </a:xfrm>
                      <a:prstGeom prst="rect">
                        <a:avLst/>
                      </a:prstGeom>
                    </p:spPr>
                  </p:pic>
                </p:oleObj>
              </mc:Fallback>
            </mc:AlternateContent>
          </a:graphicData>
        </a:graphic>
      </p:graphicFrame>
      <p:sp>
        <p:nvSpPr>
          <p:cNvPr id="4" name="文本框 1"/>
          <p:cNvSpPr txBox="1"/>
          <p:nvPr/>
        </p:nvSpPr>
        <p:spPr>
          <a:xfrm>
            <a:off x="1145635" y="948041"/>
            <a:ext cx="9067527" cy="371640"/>
          </a:xfrm>
          <a:prstGeom prst="rect">
            <a:avLst/>
          </a:prstGeom>
          <a:noFill/>
        </p:spPr>
        <p:txBody>
          <a:bodyPr wrap="square" rtlCol="0" anchor="t">
            <a:spAutoFit/>
          </a:bodyPr>
          <a:lstStyle/>
          <a:p>
            <a:r>
              <a:rPr lang="en-US" altLang="zh-CN" sz="1815" dirty="0"/>
              <a:t>1. W</a:t>
            </a:r>
            <a:r>
              <a:rPr lang="zh-CN" altLang="en-US" sz="1815" dirty="0"/>
              <a:t>rite a function to calculate the maximum of two </a:t>
            </a:r>
            <a:r>
              <a:rPr lang="en-US" altLang="zh-CN" sz="1815" dirty="0"/>
              <a:t>integers .</a:t>
            </a:r>
            <a:endParaRPr lang="zh-CN" altLang="en-US" sz="1815" dirty="0"/>
          </a:p>
        </p:txBody>
      </p:sp>
      <p:sp>
        <p:nvSpPr>
          <p:cNvPr id="5" name="文本框 3"/>
          <p:cNvSpPr txBox="1"/>
          <p:nvPr/>
        </p:nvSpPr>
        <p:spPr>
          <a:xfrm>
            <a:off x="1022311" y="2505605"/>
            <a:ext cx="7409245" cy="343812"/>
          </a:xfrm>
          <a:prstGeom prst="rect">
            <a:avLst/>
          </a:prstGeom>
          <a:noFill/>
        </p:spPr>
        <p:txBody>
          <a:bodyPr wrap="square" rtlCol="0" anchor="t">
            <a:spAutoFit/>
          </a:bodyPr>
          <a:lstStyle/>
          <a:p>
            <a:r>
              <a:rPr lang="en-US" altLang="zh-CN" sz="1635" dirty="0"/>
              <a:t>2. W</a:t>
            </a:r>
            <a:r>
              <a:rPr lang="zh-CN" altLang="en-US" sz="1635" dirty="0"/>
              <a:t>rite a function to calculate the maximum of two </a:t>
            </a:r>
            <a:r>
              <a:rPr lang="en-US" altLang="zh-CN" sz="1635" dirty="0"/>
              <a:t>double</a:t>
            </a:r>
            <a:r>
              <a:rPr lang="zh-CN" altLang="en-US" sz="1635" dirty="0"/>
              <a:t>s</a:t>
            </a:r>
            <a:r>
              <a:rPr lang="en-US" altLang="zh-CN" sz="1635" dirty="0"/>
              <a:t>.</a:t>
            </a:r>
          </a:p>
        </p:txBody>
      </p:sp>
      <p:sp>
        <p:nvSpPr>
          <p:cNvPr id="6" name="文本框 5"/>
          <p:cNvSpPr txBox="1"/>
          <p:nvPr/>
        </p:nvSpPr>
        <p:spPr>
          <a:xfrm>
            <a:off x="345042" y="4030284"/>
            <a:ext cx="11501917" cy="343812"/>
          </a:xfrm>
          <a:prstGeom prst="rect">
            <a:avLst/>
          </a:prstGeom>
          <a:noFill/>
        </p:spPr>
        <p:txBody>
          <a:bodyPr wrap="square" rtlCol="0" anchor="t">
            <a:spAutoFit/>
          </a:bodyPr>
          <a:lstStyle/>
          <a:p>
            <a:r>
              <a:rPr lang="zh-CN" altLang="en-US" sz="1635" dirty="0"/>
              <a:t>Note that the code for the implementation of </a:t>
            </a:r>
            <a:r>
              <a:rPr lang="zh-CN" altLang="en-US" sz="1635" dirty="0">
                <a:solidFill>
                  <a:srgbClr val="FF0000"/>
                </a:solidFill>
              </a:rPr>
              <a:t>the double version of max() is exactly the same as for the int version of max()</a:t>
            </a:r>
            <a:r>
              <a:rPr lang="zh-CN" altLang="en-US" sz="1635" dirty="0"/>
              <a:t>! </a:t>
            </a:r>
            <a:r>
              <a:rPr lang="en-US" altLang="zh-CN" sz="1635" dirty="0"/>
              <a:t>!</a:t>
            </a:r>
          </a:p>
        </p:txBody>
      </p:sp>
      <p:sp>
        <p:nvSpPr>
          <p:cNvPr id="11" name="文本框 2"/>
          <p:cNvSpPr txBox="1"/>
          <p:nvPr/>
        </p:nvSpPr>
        <p:spPr>
          <a:xfrm>
            <a:off x="423996" y="4838204"/>
            <a:ext cx="6339863" cy="371640"/>
          </a:xfrm>
          <a:prstGeom prst="rect">
            <a:avLst/>
          </a:prstGeom>
          <a:noFill/>
        </p:spPr>
        <p:txBody>
          <a:bodyPr wrap="square" rtlCol="0" anchor="t">
            <a:spAutoFit/>
          </a:bodyPr>
          <a:lstStyle/>
          <a:p>
            <a:r>
              <a:rPr lang="en-US" altLang="zh-CN" sz="1815" b="1" dirty="0"/>
              <a:t>The syntax of </a:t>
            </a:r>
            <a:r>
              <a:rPr lang="zh-CN" altLang="en-US" sz="1815" b="1" dirty="0"/>
              <a:t> template</a:t>
            </a:r>
            <a:r>
              <a:rPr lang="en-US" altLang="zh-CN" sz="1815" b="1" dirty="0"/>
              <a:t>s</a:t>
            </a:r>
            <a:r>
              <a:rPr lang="en-US" altLang="zh-CN" sz="1635" dirty="0"/>
              <a:t>:</a:t>
            </a:r>
            <a:endParaRPr lang="zh-CN" altLang="en-US" sz="1635" dirty="0"/>
          </a:p>
        </p:txBody>
      </p:sp>
      <p:sp>
        <p:nvSpPr>
          <p:cNvPr id="12" name="文本框 4"/>
          <p:cNvSpPr txBox="1"/>
          <p:nvPr/>
        </p:nvSpPr>
        <p:spPr>
          <a:xfrm>
            <a:off x="7468388" y="5062796"/>
            <a:ext cx="4509274" cy="1488869"/>
          </a:xfrm>
          <a:prstGeom prst="rect">
            <a:avLst/>
          </a:prstGeom>
          <a:noFill/>
        </p:spPr>
        <p:txBody>
          <a:bodyPr wrap="square" rtlCol="0" anchor="t">
            <a:spAutoFit/>
          </a:bodyPr>
          <a:lstStyle/>
          <a:p>
            <a:pPr marL="259080" indent="-259080">
              <a:buFont typeface="Wingdings" panose="05000000000000000000" charset="0"/>
              <a:buChar char="l"/>
            </a:pPr>
            <a:r>
              <a:rPr lang="en-US" altLang="zh-CN" sz="1815" dirty="0"/>
              <a:t>S</a:t>
            </a:r>
            <a:r>
              <a:rPr lang="zh-CN" altLang="en-US" sz="1815" dirty="0"/>
              <a:t>tarts with the keyword </a:t>
            </a:r>
            <a:r>
              <a:rPr lang="zh-CN" altLang="en-US" sz="1815" b="1" dirty="0">
                <a:solidFill>
                  <a:srgbClr val="FF0000"/>
                </a:solidFill>
              </a:rPr>
              <a:t>template</a:t>
            </a:r>
          </a:p>
          <a:p>
            <a:pPr marL="259080" indent="-259080">
              <a:buFont typeface="Wingdings" panose="05000000000000000000" charset="0"/>
              <a:buChar char="l"/>
            </a:pPr>
            <a:r>
              <a:rPr lang="zh-CN" altLang="en-US" sz="1815" dirty="0"/>
              <a:t>You can also use keyword </a:t>
            </a:r>
            <a:r>
              <a:rPr lang="en-US" altLang="zh-CN" sz="1815" b="1" dirty="0"/>
              <a:t>class </a:t>
            </a:r>
            <a:r>
              <a:rPr lang="zh-CN" altLang="en-US" sz="1815" dirty="0"/>
              <a:t>instead of </a:t>
            </a:r>
            <a:r>
              <a:rPr lang="en-US" altLang="zh-CN" sz="1815" b="1" dirty="0" err="1">
                <a:solidFill>
                  <a:srgbClr val="FF0000"/>
                </a:solidFill>
              </a:rPr>
              <a:t>typename</a:t>
            </a:r>
            <a:endParaRPr lang="en-US" altLang="zh-CN" sz="1815" b="1" dirty="0">
              <a:solidFill>
                <a:srgbClr val="FF0000"/>
              </a:solidFill>
            </a:endParaRPr>
          </a:p>
          <a:p>
            <a:pPr marL="259080" indent="-259080">
              <a:buFont typeface="Wingdings" panose="05000000000000000000" charset="0"/>
              <a:buChar char="l"/>
            </a:pPr>
            <a:r>
              <a:rPr lang="en-US" altLang="zh-CN" sz="1815" b="1" dirty="0">
                <a:solidFill>
                  <a:srgbClr val="FF0000"/>
                </a:solidFill>
              </a:rPr>
              <a:t>T</a:t>
            </a:r>
            <a:r>
              <a:rPr lang="en-US" altLang="zh-CN" sz="1815" b="1" dirty="0"/>
              <a:t> </a:t>
            </a:r>
            <a:r>
              <a:rPr lang="en-US" altLang="zh-CN" sz="1815" dirty="0"/>
              <a:t>is a template argument that accepts different data types</a:t>
            </a: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992" y="5337562"/>
            <a:ext cx="6956915" cy="1097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758082" y="1337743"/>
            <a:ext cx="8314030" cy="1765700"/>
            <a:chOff x="1829018" y="1473994"/>
            <a:chExt cx="9160829" cy="1945540"/>
          </a:xfrm>
        </p:grpSpPr>
        <p:grpSp>
          <p:nvGrpSpPr>
            <p:cNvPr id="15" name="组合 14"/>
            <p:cNvGrpSpPr/>
            <p:nvPr/>
          </p:nvGrpSpPr>
          <p:grpSpPr>
            <a:xfrm>
              <a:off x="1829018" y="1473994"/>
              <a:ext cx="4485258" cy="1945540"/>
              <a:chOff x="1829018" y="1473994"/>
              <a:chExt cx="4485258" cy="1945540"/>
            </a:xfrm>
          </p:grpSpPr>
          <p:sp>
            <p:nvSpPr>
              <p:cNvPr id="16" name="矩形 15"/>
              <p:cNvSpPr/>
              <p:nvPr/>
            </p:nvSpPr>
            <p:spPr>
              <a:xfrm>
                <a:off x="2072258" y="1473994"/>
                <a:ext cx="2583496" cy="360040"/>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17" name="矩形 16"/>
              <p:cNvSpPr/>
              <p:nvPr/>
            </p:nvSpPr>
            <p:spPr>
              <a:xfrm>
                <a:off x="1829018" y="3160260"/>
                <a:ext cx="3606800" cy="25927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8" name="直接连接符 17"/>
              <p:cNvCxnSpPr/>
              <p:nvPr/>
            </p:nvCxnSpPr>
            <p:spPr>
              <a:xfrm>
                <a:off x="4509409" y="1654014"/>
                <a:ext cx="1804866" cy="32403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5240610" y="1978050"/>
                <a:ext cx="1073666" cy="13335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6280047" y="1502022"/>
              <a:ext cx="4709800" cy="933015"/>
            </a:xfrm>
            <a:prstGeom prst="rect">
              <a:avLst/>
            </a:prstGeom>
            <a:noFill/>
          </p:spPr>
          <p:txBody>
            <a:bodyPr wrap="none" rtlCol="0">
              <a:spAutoFit/>
            </a:bodyPr>
            <a:lstStyle/>
            <a:p>
              <a:r>
                <a:rPr lang="en-US" altLang="zh-CN" sz="1635" dirty="0"/>
                <a:t>These two functions are overloaded functions</a:t>
              </a:r>
            </a:p>
            <a:p>
              <a:r>
                <a:rPr lang="en-US" altLang="zh-CN" sz="1635" dirty="0"/>
                <a:t>Their program logic and operations are identical</a:t>
              </a:r>
            </a:p>
            <a:p>
              <a:r>
                <a:rPr lang="en-US" altLang="zh-CN" sz="1635" dirty="0"/>
                <a:t>for each data type .</a:t>
              </a:r>
              <a:endParaRPr lang="zh-CN" altLang="en-US" sz="1635" dirty="0"/>
            </a:p>
          </p:txBody>
        </p:sp>
      </p:grpSp>
      <p:sp>
        <p:nvSpPr>
          <p:cNvPr id="8" name="TextBox 7"/>
          <p:cNvSpPr txBox="1"/>
          <p:nvPr/>
        </p:nvSpPr>
        <p:spPr>
          <a:xfrm>
            <a:off x="1508099" y="395830"/>
            <a:ext cx="4289572" cy="483337"/>
          </a:xfrm>
          <a:prstGeom prst="rect">
            <a:avLst/>
          </a:prstGeom>
          <a:noFill/>
        </p:spPr>
        <p:txBody>
          <a:bodyPr wrap="none" rtlCol="0">
            <a:spAutoFit/>
          </a:bodyPr>
          <a:lstStyle/>
          <a:p>
            <a:r>
              <a:rPr lang="en-US" altLang="zh-CN" sz="2540" dirty="0"/>
              <a:t>Example for function template:</a:t>
            </a:r>
            <a:endParaRPr lang="zh-CN" altLang="en-US" sz="25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nvGraphicFramePr>
        <p:xfrm>
          <a:off x="273385" y="1076335"/>
          <a:ext cx="6568408" cy="3711388"/>
        </p:xfrm>
        <a:graphic>
          <a:graphicData uri="http://schemas.openxmlformats.org/presentationml/2006/ole">
            <mc:AlternateContent xmlns:mc="http://schemas.openxmlformats.org/markup-compatibility/2006">
              <mc:Choice xmlns:v="urn:schemas-microsoft-com:vml" Requires="v">
                <p:oleObj spid="_x0000_s42163" name="Image" r:id="rId3" imgW="5429250" imgH="3067050" progId="Photoshop.Image.13">
                  <p:embed/>
                </p:oleObj>
              </mc:Choice>
              <mc:Fallback>
                <p:oleObj name="Image" r:id="rId3" imgW="5429250" imgH="3067050" progId="Photoshop.Image.13">
                  <p:embed/>
                  <p:pic>
                    <p:nvPicPr>
                      <p:cNvPr id="0" name="对象 11"/>
                      <p:cNvPicPr/>
                      <p:nvPr/>
                    </p:nvPicPr>
                    <p:blipFill>
                      <a:blip r:embed="rId4"/>
                      <a:stretch>
                        <a:fillRect/>
                      </a:stretch>
                    </p:blipFill>
                    <p:spPr>
                      <a:xfrm>
                        <a:off x="273385" y="1076335"/>
                        <a:ext cx="6568408" cy="3711388"/>
                      </a:xfrm>
                      <a:prstGeom prst="rect">
                        <a:avLst/>
                      </a:prstGeom>
                    </p:spPr>
                  </p:pic>
                </p:oleObj>
              </mc:Fallback>
            </mc:AlternateContent>
          </a:graphicData>
        </a:graphic>
      </p:graphicFrame>
      <p:sp>
        <p:nvSpPr>
          <p:cNvPr id="11" name="文本框 13"/>
          <p:cNvSpPr txBox="1"/>
          <p:nvPr/>
        </p:nvSpPr>
        <p:spPr>
          <a:xfrm>
            <a:off x="2303929" y="569978"/>
            <a:ext cx="5437935" cy="343940"/>
          </a:xfrm>
          <a:prstGeom prst="rect">
            <a:avLst/>
          </a:prstGeom>
          <a:noFill/>
        </p:spPr>
        <p:txBody>
          <a:bodyPr wrap="square" rtlCol="0">
            <a:spAutoFit/>
          </a:bodyPr>
          <a:lstStyle/>
          <a:p>
            <a:r>
              <a:rPr lang="en-US" altLang="zh-CN" sz="1635" dirty="0"/>
              <a:t>compile internally generates and adds right code respectively.</a:t>
            </a:r>
          </a:p>
        </p:txBody>
      </p:sp>
      <p:grpSp>
        <p:nvGrpSpPr>
          <p:cNvPr id="30" name="组合 29"/>
          <p:cNvGrpSpPr/>
          <p:nvPr/>
        </p:nvGrpSpPr>
        <p:grpSpPr>
          <a:xfrm>
            <a:off x="3254284" y="1027682"/>
            <a:ext cx="7346041" cy="2410100"/>
            <a:chOff x="3477611" y="1132353"/>
            <a:chExt cx="8094249" cy="2655573"/>
          </a:xfrm>
        </p:grpSpPr>
        <p:cxnSp>
          <p:nvCxnSpPr>
            <p:cNvPr id="10" name="曲线连接符 9"/>
            <p:cNvCxnSpPr/>
            <p:nvPr/>
          </p:nvCxnSpPr>
          <p:spPr>
            <a:xfrm flipV="1">
              <a:off x="4973913" y="1857514"/>
              <a:ext cx="3448347" cy="1649612"/>
            </a:xfrm>
            <a:prstGeom prst="curved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477611" y="3445666"/>
              <a:ext cx="1496302" cy="3422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aphicFrame>
          <p:nvGraphicFramePr>
            <p:cNvPr id="17" name="对象 16"/>
            <p:cNvGraphicFramePr>
              <a:graphicFrameLocks noChangeAspect="1"/>
            </p:cNvGraphicFramePr>
            <p:nvPr/>
          </p:nvGraphicFramePr>
          <p:xfrm>
            <a:off x="8422260" y="1132353"/>
            <a:ext cx="3149600" cy="1257300"/>
          </p:xfrm>
          <a:graphic>
            <a:graphicData uri="http://schemas.openxmlformats.org/presentationml/2006/ole">
              <mc:AlternateContent xmlns:mc="http://schemas.openxmlformats.org/markup-compatibility/2006">
                <mc:Choice xmlns:v="urn:schemas-microsoft-com:vml" Requires="v">
                  <p:oleObj spid="_x0000_s42164" name="Image" r:id="rId5" imgW="2362200" imgH="942975" progId="Photoshop.Image.13">
                    <p:embed/>
                  </p:oleObj>
                </mc:Choice>
                <mc:Fallback>
                  <p:oleObj name="Image" r:id="rId5" imgW="2362200" imgH="942975" progId="Photoshop.Image.13">
                    <p:embed/>
                    <p:pic>
                      <p:nvPicPr>
                        <p:cNvPr id="0" name="对象 16"/>
                        <p:cNvPicPr/>
                        <p:nvPr/>
                      </p:nvPicPr>
                      <p:blipFill>
                        <a:blip r:embed="rId6"/>
                        <a:stretch>
                          <a:fillRect/>
                        </a:stretch>
                      </p:blipFill>
                      <p:spPr>
                        <a:xfrm>
                          <a:off x="8422260" y="1132353"/>
                          <a:ext cx="3149600" cy="1257300"/>
                        </a:xfrm>
                        <a:prstGeom prst="rect">
                          <a:avLst/>
                        </a:prstGeom>
                      </p:spPr>
                    </p:pic>
                  </p:oleObj>
                </mc:Fallback>
              </mc:AlternateContent>
            </a:graphicData>
          </a:graphic>
        </p:graphicFrame>
      </p:grpSp>
      <p:grpSp>
        <p:nvGrpSpPr>
          <p:cNvPr id="4096" name="组合 4095"/>
          <p:cNvGrpSpPr/>
          <p:nvPr/>
        </p:nvGrpSpPr>
        <p:grpSpPr>
          <a:xfrm>
            <a:off x="3529228" y="3725265"/>
            <a:ext cx="7415437" cy="1314255"/>
            <a:chOff x="3780559" y="4104690"/>
            <a:chExt cx="8170713" cy="1448114"/>
          </a:xfrm>
        </p:grpSpPr>
        <p:cxnSp>
          <p:nvCxnSpPr>
            <p:cNvPr id="8" name="曲线连接符 7"/>
            <p:cNvCxnSpPr/>
            <p:nvPr/>
          </p:nvCxnSpPr>
          <p:spPr>
            <a:xfrm>
              <a:off x="5888682" y="4327743"/>
              <a:ext cx="2533578" cy="602761"/>
            </a:xfrm>
            <a:prstGeom prst="curvedConnector3">
              <a:avLst>
                <a:gd name="adj1" fmla="val 50000"/>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780559" y="4104690"/>
              <a:ext cx="2300378" cy="287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aphicFrame>
          <p:nvGraphicFramePr>
            <p:cNvPr id="20" name="对象 19"/>
            <p:cNvGraphicFramePr>
              <a:graphicFrameLocks noChangeAspect="1"/>
            </p:cNvGraphicFramePr>
            <p:nvPr/>
          </p:nvGraphicFramePr>
          <p:xfrm>
            <a:off x="8422260" y="4308204"/>
            <a:ext cx="3529012" cy="1244600"/>
          </p:xfrm>
          <a:graphic>
            <a:graphicData uri="http://schemas.openxmlformats.org/presentationml/2006/ole">
              <mc:AlternateContent xmlns:mc="http://schemas.openxmlformats.org/markup-compatibility/2006">
                <mc:Choice xmlns:v="urn:schemas-microsoft-com:vml" Requires="v">
                  <p:oleObj spid="_x0000_s42165" name="Image" r:id="rId7" imgW="2647950" imgH="933450" progId="Photoshop.Image.13">
                    <p:embed/>
                  </p:oleObj>
                </mc:Choice>
                <mc:Fallback>
                  <p:oleObj name="Image" r:id="rId7" imgW="2647950" imgH="933450" progId="Photoshop.Image.13">
                    <p:embed/>
                    <p:pic>
                      <p:nvPicPr>
                        <p:cNvPr id="0" name="对象 19"/>
                        <p:cNvPicPr/>
                        <p:nvPr/>
                      </p:nvPicPr>
                      <p:blipFill>
                        <a:blip r:embed="rId8"/>
                        <a:stretch>
                          <a:fillRect/>
                        </a:stretch>
                      </p:blipFill>
                      <p:spPr>
                        <a:xfrm>
                          <a:off x="8422260" y="4308204"/>
                          <a:ext cx="3529012" cy="1244600"/>
                        </a:xfrm>
                        <a:prstGeom prst="rect">
                          <a:avLst/>
                        </a:prstGeom>
                      </p:spPr>
                    </p:pic>
                  </p:oleObj>
                </mc:Fallback>
              </mc:AlternateContent>
            </a:graphicData>
          </a:graphic>
        </p:graphicFrame>
      </p:grpSp>
      <p:grpSp>
        <p:nvGrpSpPr>
          <p:cNvPr id="31" name="组合 30"/>
          <p:cNvGrpSpPr/>
          <p:nvPr/>
        </p:nvGrpSpPr>
        <p:grpSpPr>
          <a:xfrm>
            <a:off x="3254284" y="2596961"/>
            <a:ext cx="7358647" cy="1106508"/>
            <a:chOff x="3477611" y="2861466"/>
            <a:chExt cx="8108139" cy="1219208"/>
          </a:xfrm>
        </p:grpSpPr>
        <p:cxnSp>
          <p:nvCxnSpPr>
            <p:cNvPr id="9" name="直接箭头连接符 8"/>
            <p:cNvCxnSpPr>
              <a:endCxn id="25" idx="1"/>
            </p:cNvCxnSpPr>
            <p:nvPr/>
          </p:nvCxnSpPr>
          <p:spPr>
            <a:xfrm flipV="1">
              <a:off x="5610396" y="3445666"/>
              <a:ext cx="2774954" cy="47660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477611" y="3818778"/>
              <a:ext cx="2224638" cy="26189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aphicFrame>
          <p:nvGraphicFramePr>
            <p:cNvPr id="25" name="对象 24"/>
            <p:cNvGraphicFramePr>
              <a:graphicFrameLocks noChangeAspect="1"/>
            </p:cNvGraphicFramePr>
            <p:nvPr/>
          </p:nvGraphicFramePr>
          <p:xfrm>
            <a:off x="8385350" y="2861466"/>
            <a:ext cx="3200400" cy="1168400"/>
          </p:xfrm>
          <a:graphic>
            <a:graphicData uri="http://schemas.openxmlformats.org/presentationml/2006/ole">
              <mc:AlternateContent xmlns:mc="http://schemas.openxmlformats.org/markup-compatibility/2006">
                <mc:Choice xmlns:v="urn:schemas-microsoft-com:vml" Requires="v">
                  <p:oleObj spid="_x0000_s42166" name="Image" r:id="rId9" imgW="2400300" imgH="876300" progId="Photoshop.Image.13">
                    <p:embed/>
                  </p:oleObj>
                </mc:Choice>
                <mc:Fallback>
                  <p:oleObj name="Image" r:id="rId9" imgW="2400300" imgH="876300" progId="Photoshop.Image.13">
                    <p:embed/>
                    <p:pic>
                      <p:nvPicPr>
                        <p:cNvPr id="0" name="对象 24"/>
                        <p:cNvPicPr/>
                        <p:nvPr/>
                      </p:nvPicPr>
                      <p:blipFill>
                        <a:blip r:embed="rId10"/>
                        <a:stretch>
                          <a:fillRect/>
                        </a:stretch>
                      </p:blipFill>
                      <p:spPr>
                        <a:xfrm>
                          <a:off x="8385350" y="2861466"/>
                          <a:ext cx="3200400" cy="1168400"/>
                        </a:xfrm>
                        <a:prstGeom prst="rect">
                          <a:avLst/>
                        </a:prstGeom>
                      </p:spPr>
                    </p:pic>
                  </p:oleObj>
                </mc:Fallback>
              </mc:AlternateContent>
            </a:graphicData>
          </a:graphic>
        </p:graphicFrame>
      </p:grpSp>
      <p:grpSp>
        <p:nvGrpSpPr>
          <p:cNvPr id="29" name="组合 28"/>
          <p:cNvGrpSpPr/>
          <p:nvPr/>
        </p:nvGrpSpPr>
        <p:grpSpPr>
          <a:xfrm>
            <a:off x="2521248" y="5338765"/>
            <a:ext cx="3421213" cy="885800"/>
            <a:chOff x="2669915" y="5882528"/>
            <a:chExt cx="3769670" cy="976020"/>
          </a:xfrm>
        </p:grpSpPr>
        <p:sp>
          <p:nvSpPr>
            <p:cNvPr id="7" name="文本框 10"/>
            <p:cNvSpPr txBox="1"/>
            <p:nvPr/>
          </p:nvSpPr>
          <p:spPr>
            <a:xfrm>
              <a:off x="2669915" y="6042660"/>
              <a:ext cx="1365250" cy="471029"/>
            </a:xfrm>
            <a:prstGeom prst="rect">
              <a:avLst/>
            </a:prstGeom>
            <a:noFill/>
          </p:spPr>
          <p:txBody>
            <a:bodyPr wrap="square" rtlCol="0">
              <a:spAutoFit/>
            </a:bodyPr>
            <a:lstStyle/>
            <a:p>
              <a:r>
                <a:rPr lang="en-US" altLang="zh-CN" sz="2180" dirty="0"/>
                <a:t>output:</a:t>
              </a:r>
            </a:p>
          </p:txBody>
        </p:sp>
        <p:graphicFrame>
          <p:nvGraphicFramePr>
            <p:cNvPr id="28" name="对象 27"/>
            <p:cNvGraphicFramePr>
              <a:graphicFrameLocks noChangeAspect="1"/>
            </p:cNvGraphicFramePr>
            <p:nvPr/>
          </p:nvGraphicFramePr>
          <p:xfrm>
            <a:off x="3830950" y="5882528"/>
            <a:ext cx="2608635" cy="976020"/>
          </p:xfrm>
          <a:graphic>
            <a:graphicData uri="http://schemas.openxmlformats.org/presentationml/2006/ole">
              <mc:AlternateContent xmlns:mc="http://schemas.openxmlformats.org/markup-compatibility/2006">
                <mc:Choice xmlns:v="urn:schemas-microsoft-com:vml" Requires="v">
                  <p:oleObj spid="_x0000_s42167" name="Image" r:id="rId11" imgW="1400175" imgH="523875" progId="Photoshop.Image.13">
                    <p:embed/>
                  </p:oleObj>
                </mc:Choice>
                <mc:Fallback>
                  <p:oleObj name="Image" r:id="rId11" imgW="1400175" imgH="523875" progId="Photoshop.Image.13">
                    <p:embed/>
                    <p:pic>
                      <p:nvPicPr>
                        <p:cNvPr id="0" name="对象 27"/>
                        <p:cNvPicPr/>
                        <p:nvPr/>
                      </p:nvPicPr>
                      <p:blipFill>
                        <a:blip r:embed="rId12"/>
                        <a:stretch>
                          <a:fillRect/>
                        </a:stretch>
                      </p:blipFill>
                      <p:spPr>
                        <a:xfrm>
                          <a:off x="3830950" y="5882528"/>
                          <a:ext cx="2608635" cy="976020"/>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0030" y="1237970"/>
            <a:ext cx="10316775" cy="888885"/>
          </a:xfrm>
          <a:prstGeom prst="rect">
            <a:avLst/>
          </a:prstGeom>
          <a:noFill/>
        </p:spPr>
        <p:txBody>
          <a:bodyPr wrap="none" lIns="105843" tIns="52921" rIns="105843" bIns="52921"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540" b="0" i="0" u="none" strike="noStrike" kern="1200" cap="none" spc="0" normalizeH="0" baseline="0" noProof="0" dirty="0">
                <a:ln>
                  <a:noFill/>
                </a:ln>
                <a:effectLst/>
                <a:uLnTx/>
                <a:uFillTx/>
                <a:latin typeface="Calibri" panose="020F0502020204030204"/>
                <a:ea typeface="宋体" panose="02010600030101010101" pitchFamily="2" charset="-122"/>
                <a:cs typeface="+mn-cs"/>
              </a:rPr>
              <a:t>When you declare or define a function template,</a:t>
            </a:r>
            <a:r>
              <a:rPr kumimoji="0" lang="en-US" altLang="zh-CN" sz="2540" b="0" i="0" u="none" strike="noStrike" kern="1200" cap="none" spc="0" normalizeH="0" noProof="0" dirty="0">
                <a:ln>
                  <a:noFill/>
                </a:ln>
                <a:effectLst/>
                <a:uLnTx/>
                <a:uFillTx/>
                <a:latin typeface="Calibri" panose="020F0502020204030204"/>
                <a:ea typeface="宋体" panose="02010600030101010101" pitchFamily="2" charset="-122"/>
                <a:cs typeface="+mn-cs"/>
              </a:rPr>
              <a:t> </a:t>
            </a:r>
            <a:r>
              <a:rPr kumimoji="0" lang="en-US" altLang="zh-CN" sz="2540" b="1" i="0" u="none" strike="noStrike" kern="1200" cap="none" spc="0" normalizeH="0" noProof="0" dirty="0">
                <a:ln>
                  <a:noFill/>
                </a:ln>
                <a:effectLst/>
                <a:uLnTx/>
                <a:uFillTx/>
                <a:latin typeface="Calibri" panose="020F0502020204030204"/>
                <a:ea typeface="宋体" panose="02010600030101010101" pitchFamily="2" charset="-122"/>
                <a:cs typeface="+mn-cs"/>
              </a:rPr>
              <a:t>template &lt;</a:t>
            </a:r>
            <a:r>
              <a:rPr kumimoji="0" lang="en-US" altLang="zh-CN" sz="2540" b="1" i="0" u="none" strike="noStrike" kern="1200" cap="none" spc="0" normalizeH="0" noProof="0" dirty="0" err="1">
                <a:ln>
                  <a:noFill/>
                </a:ln>
                <a:effectLst/>
                <a:uLnTx/>
                <a:uFillTx/>
                <a:latin typeface="Calibri" panose="020F0502020204030204"/>
                <a:ea typeface="宋体" panose="02010600030101010101" pitchFamily="2" charset="-122"/>
                <a:cs typeface="+mn-cs"/>
              </a:rPr>
              <a:t>typename</a:t>
            </a:r>
            <a:r>
              <a:rPr kumimoji="0" lang="en-US" altLang="zh-CN" sz="2540" b="1" i="0" u="none" strike="noStrike" kern="1200" cap="none" spc="0" normalizeH="0" noProof="0" dirty="0">
                <a:ln>
                  <a:noFill/>
                </a:ln>
                <a:effectLst/>
                <a:uLnTx/>
                <a:uFillTx/>
                <a:latin typeface="Calibri" panose="020F0502020204030204"/>
                <a:ea typeface="宋体" panose="02010600030101010101" pitchFamily="2" charset="-122"/>
                <a:cs typeface="+mn-cs"/>
              </a:rPr>
              <a:t> T&gt; </a:t>
            </a:r>
            <a:r>
              <a:rPr kumimoji="0" lang="en-US" altLang="zh-CN" sz="2540" b="0" i="0" u="none" strike="noStrike" kern="1200" cap="none" spc="0" normalizeH="0" noProof="0" dirty="0">
                <a:ln>
                  <a:noFill/>
                </a:ln>
                <a:effectLst/>
                <a:uLnTx/>
                <a:uFillTx/>
                <a:latin typeface="Calibri" panose="020F0502020204030204"/>
                <a:ea typeface="宋体" panose="02010600030101010101" pitchFamily="2" charset="-122"/>
                <a:cs typeface="+mn-cs"/>
              </a:rPr>
              <a:t>or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540" b="1" i="0" u="none" strike="noStrike" kern="1200" cap="none" spc="0" normalizeH="0" noProof="0" dirty="0">
                <a:ln>
                  <a:noFill/>
                </a:ln>
                <a:effectLst/>
                <a:uLnTx/>
                <a:uFillTx/>
                <a:latin typeface="Calibri" panose="020F0502020204030204"/>
                <a:ea typeface="宋体" panose="02010600030101010101" pitchFamily="2" charset="-122"/>
                <a:cs typeface="+mn-cs"/>
              </a:rPr>
              <a:t>template</a:t>
            </a:r>
            <a:r>
              <a:rPr kumimoji="0" lang="en-US" altLang="zh-CN" sz="2540" b="1" i="0" u="none" strike="noStrike" kern="1200" cap="none" spc="0" normalizeH="0" baseline="0" noProof="0" dirty="0">
                <a:ln>
                  <a:noFill/>
                </a:ln>
                <a:effectLst/>
                <a:uLnTx/>
                <a:uFillTx/>
                <a:latin typeface="Calibri" panose="020F0502020204030204"/>
                <a:ea typeface="宋体" panose="02010600030101010101" pitchFamily="2" charset="-122"/>
                <a:cs typeface="+mn-cs"/>
              </a:rPr>
              <a:t> &lt;class T&gt; </a:t>
            </a:r>
            <a:r>
              <a:rPr kumimoji="0" lang="en-US" altLang="zh-CN" sz="2540" b="0" i="0" u="none" strike="noStrike" kern="1200" cap="none" spc="0" normalizeH="0" baseline="0" noProof="0" dirty="0">
                <a:ln>
                  <a:noFill/>
                </a:ln>
                <a:effectLst/>
                <a:uLnTx/>
                <a:uFillTx/>
                <a:latin typeface="Calibri" panose="020F0502020204030204"/>
                <a:ea typeface="宋体" panose="02010600030101010101" pitchFamily="2" charset="-122"/>
                <a:cs typeface="+mn-cs"/>
              </a:rPr>
              <a:t>can not be omitted.</a:t>
            </a:r>
            <a:endParaRPr kumimoji="0" lang="zh-CN" altLang="en-US" sz="2540" b="0" i="0" u="none" strike="noStrike" kern="1200" cap="none" spc="0" normalizeH="0" baseline="0" noProof="0" dirty="0">
              <a:ln>
                <a:noFill/>
              </a:ln>
              <a:effectLst/>
              <a:uLnTx/>
              <a:uFillTx/>
              <a:latin typeface="Calibri" panose="020F0502020204030204"/>
              <a:ea typeface="宋体" panose="02010600030101010101" pitchFamily="2" charset="-122"/>
              <a:cs typeface="+mn-cs"/>
            </a:endParaRPr>
          </a:p>
        </p:txBody>
      </p:sp>
      <p:sp>
        <p:nvSpPr>
          <p:cNvPr id="7" name="TextBox 4"/>
          <p:cNvSpPr txBox="1"/>
          <p:nvPr/>
        </p:nvSpPr>
        <p:spPr>
          <a:xfrm>
            <a:off x="876388" y="2378539"/>
            <a:ext cx="10680655" cy="888885"/>
          </a:xfrm>
          <a:prstGeom prst="rect">
            <a:avLst/>
          </a:prstGeom>
          <a:noFill/>
        </p:spPr>
        <p:txBody>
          <a:bodyPr wrap="square" lIns="105843" tIns="52921" rIns="105843" bIns="52921"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540" b="0" i="0" u="none" strike="noStrike" kern="1200" cap="none" spc="0" normalizeH="0" baseline="0" noProof="0" dirty="0">
                <a:ln>
                  <a:noFill/>
                </a:ln>
                <a:effectLst/>
                <a:uLnTx/>
                <a:uFillTx/>
                <a:latin typeface="Calibri" panose="020F0502020204030204"/>
                <a:ea typeface="宋体" panose="02010600030101010101" pitchFamily="2" charset="-122"/>
                <a:cs typeface="+mn-cs"/>
              </a:rPr>
              <a:t>When you declare or define several function templates, every function must include</a:t>
            </a:r>
            <a:r>
              <a:rPr kumimoji="0" lang="en-US" altLang="zh-CN" sz="2540" b="0" i="0" u="none" strike="noStrike" kern="1200" cap="none" spc="0" normalizeH="0" noProof="0" dirty="0">
                <a:ln>
                  <a:noFill/>
                </a:ln>
                <a:effectLst/>
                <a:uLnTx/>
                <a:uFillTx/>
                <a:latin typeface="Calibri" panose="020F0502020204030204"/>
                <a:ea typeface="宋体" panose="02010600030101010101" pitchFamily="2" charset="-122"/>
                <a:cs typeface="+mn-cs"/>
              </a:rPr>
              <a:t> </a:t>
            </a:r>
            <a:r>
              <a:rPr kumimoji="0" lang="en-US" altLang="zh-CN" sz="2540" b="1" i="0" u="none" strike="noStrike" kern="1200" cap="none" spc="0" normalizeH="0" noProof="0" dirty="0">
                <a:ln>
                  <a:noFill/>
                </a:ln>
                <a:effectLst/>
                <a:uLnTx/>
                <a:uFillTx/>
                <a:latin typeface="Calibri" panose="020F0502020204030204"/>
                <a:ea typeface="宋体" panose="02010600030101010101" pitchFamily="2" charset="-122"/>
                <a:cs typeface="+mn-cs"/>
              </a:rPr>
              <a:t>template &lt;</a:t>
            </a:r>
            <a:r>
              <a:rPr kumimoji="0" lang="en-US" altLang="zh-CN" sz="2540" b="1" i="0" u="none" strike="noStrike" kern="1200" cap="none" spc="0" normalizeH="0" noProof="0" dirty="0" err="1">
                <a:ln>
                  <a:noFill/>
                </a:ln>
                <a:effectLst/>
                <a:uLnTx/>
                <a:uFillTx/>
                <a:latin typeface="Calibri" panose="020F0502020204030204"/>
                <a:ea typeface="宋体" panose="02010600030101010101" pitchFamily="2" charset="-122"/>
                <a:cs typeface="+mn-cs"/>
              </a:rPr>
              <a:t>typename</a:t>
            </a:r>
            <a:r>
              <a:rPr kumimoji="0" lang="en-US" altLang="zh-CN" sz="2540" b="1" i="0" u="none" strike="noStrike" kern="1200" cap="none" spc="0" normalizeH="0" noProof="0" dirty="0">
                <a:ln>
                  <a:noFill/>
                </a:ln>
                <a:effectLst/>
                <a:uLnTx/>
                <a:uFillTx/>
                <a:latin typeface="Calibri" panose="020F0502020204030204"/>
                <a:ea typeface="宋体" panose="02010600030101010101" pitchFamily="2" charset="-122"/>
                <a:cs typeface="+mn-cs"/>
              </a:rPr>
              <a:t> T&gt; </a:t>
            </a:r>
            <a:r>
              <a:rPr kumimoji="0" lang="en-US" altLang="zh-CN" sz="2540" b="0" i="0" u="none" strike="noStrike" kern="1200" cap="none" spc="0" normalizeH="0" noProof="0" dirty="0">
                <a:ln>
                  <a:noFill/>
                </a:ln>
                <a:effectLst/>
                <a:uLnTx/>
                <a:uFillTx/>
                <a:latin typeface="Calibri" panose="020F0502020204030204"/>
                <a:ea typeface="宋体" panose="02010600030101010101" pitchFamily="2" charset="-122"/>
                <a:cs typeface="+mn-cs"/>
              </a:rPr>
              <a:t>or  </a:t>
            </a:r>
            <a:r>
              <a:rPr kumimoji="0" lang="en-US" altLang="zh-CN" sz="2540" b="1" i="0" u="none" strike="noStrike" kern="1200" cap="none" spc="0" normalizeH="0" noProof="0" dirty="0">
                <a:ln>
                  <a:noFill/>
                </a:ln>
                <a:effectLst/>
                <a:uLnTx/>
                <a:uFillTx/>
                <a:latin typeface="Calibri" panose="020F0502020204030204"/>
                <a:ea typeface="宋体" panose="02010600030101010101" pitchFamily="2" charset="-122"/>
                <a:cs typeface="+mn-cs"/>
              </a:rPr>
              <a:t>template</a:t>
            </a:r>
            <a:r>
              <a:rPr kumimoji="0" lang="en-US" altLang="zh-CN" sz="2540" b="1" i="0" u="none" strike="noStrike" kern="1200" cap="none" spc="0" normalizeH="0" baseline="0" noProof="0" dirty="0">
                <a:ln>
                  <a:noFill/>
                </a:ln>
                <a:effectLst/>
                <a:uLnTx/>
                <a:uFillTx/>
                <a:latin typeface="Calibri" panose="020F0502020204030204"/>
                <a:ea typeface="宋体" panose="02010600030101010101" pitchFamily="2" charset="-122"/>
                <a:cs typeface="+mn-cs"/>
              </a:rPr>
              <a:t> &lt;class T&gt; </a:t>
            </a:r>
            <a:r>
              <a:rPr kumimoji="0" lang="en-US" altLang="zh-CN" sz="2540" b="0" i="0" u="none" strike="noStrike" kern="1200" cap="none" spc="0" normalizeH="0" baseline="0" noProof="0" dirty="0">
                <a:ln>
                  <a:noFill/>
                </a:ln>
                <a:effectLst/>
                <a:uLnTx/>
                <a:uFillTx/>
                <a:latin typeface="Calibri" panose="020F0502020204030204"/>
                <a:ea typeface="宋体" panose="02010600030101010101" pitchFamily="2" charset="-122"/>
                <a:cs typeface="+mn-cs"/>
              </a:rPr>
              <a:t>before</a:t>
            </a:r>
            <a:r>
              <a:rPr kumimoji="0" lang="en-US" altLang="zh-CN" sz="2540" b="0" i="0" u="none" strike="noStrike" kern="1200" cap="none" spc="0" normalizeH="0" noProof="0" dirty="0">
                <a:ln>
                  <a:noFill/>
                </a:ln>
                <a:effectLst/>
                <a:uLnTx/>
                <a:uFillTx/>
                <a:latin typeface="Calibri" panose="020F0502020204030204"/>
                <a:ea typeface="宋体" panose="02010600030101010101" pitchFamily="2" charset="-122"/>
                <a:cs typeface="+mn-cs"/>
              </a:rPr>
              <a:t> function header</a:t>
            </a:r>
            <a:r>
              <a:rPr kumimoji="0" lang="en-US" altLang="zh-CN" sz="2540" b="0" i="0" u="none" strike="noStrike" kern="1200" cap="none" spc="0" normalizeH="0" baseline="0" noProof="0" dirty="0">
                <a:ln>
                  <a:noFill/>
                </a:ln>
                <a:effectLst/>
                <a:uLnTx/>
                <a:uFillTx/>
                <a:latin typeface="Calibri" panose="020F0502020204030204"/>
                <a:ea typeface="宋体" panose="02010600030101010101" pitchFamily="2" charset="-122"/>
                <a:cs typeface="+mn-cs"/>
              </a:rPr>
              <a:t>.</a:t>
            </a:r>
            <a:endParaRPr kumimoji="0" lang="zh-CN" altLang="en-US" sz="2540" b="0" i="0" u="none" strike="noStrike" kern="1200" cap="none" spc="0" normalizeH="0" baseline="0" noProof="0" dirty="0">
              <a:ln>
                <a:noFill/>
              </a:ln>
              <a:effectLst/>
              <a:uLnTx/>
              <a:uFillTx/>
              <a:latin typeface="Calibri" panose="020F0502020204030204"/>
              <a:ea typeface="宋体" panose="02010600030101010101" pitchFamily="2" charset="-122"/>
              <a:cs typeface="+mn-cs"/>
            </a:endParaRPr>
          </a:p>
        </p:txBody>
      </p:sp>
      <p:sp>
        <p:nvSpPr>
          <p:cNvPr id="9" name="TextBox 4"/>
          <p:cNvSpPr txBox="1"/>
          <p:nvPr/>
        </p:nvSpPr>
        <p:spPr>
          <a:xfrm>
            <a:off x="876388" y="3658428"/>
            <a:ext cx="5941732" cy="497880"/>
          </a:xfrm>
          <a:prstGeom prst="rect">
            <a:avLst/>
          </a:prstGeom>
          <a:noFill/>
        </p:spPr>
        <p:txBody>
          <a:bodyPr wrap="none" lIns="105843" tIns="52921" rIns="105843" bIns="52921"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540" b="0" i="0" u="none" strike="noStrike" kern="1200" cap="none" spc="0" normalizeH="0" baseline="0" noProof="0" dirty="0">
                <a:ln>
                  <a:noFill/>
                </a:ln>
                <a:effectLst/>
                <a:uLnTx/>
                <a:uFillTx/>
                <a:latin typeface="Calibri" panose="020F0502020204030204"/>
                <a:ea typeface="宋体" panose="02010600030101010101" pitchFamily="2" charset="-122"/>
                <a:cs typeface="+mn-cs"/>
              </a:rPr>
              <a:t>Template functions can also</a:t>
            </a:r>
            <a:r>
              <a:rPr kumimoji="0" lang="en-US" altLang="zh-CN" sz="2540" b="0" i="0" u="none" strike="noStrike" kern="1200" cap="none" spc="0" normalizeH="0" noProof="0" dirty="0">
                <a:ln>
                  <a:noFill/>
                </a:ln>
                <a:effectLst/>
                <a:uLnTx/>
                <a:uFillTx/>
                <a:latin typeface="Calibri" panose="020F0502020204030204"/>
                <a:ea typeface="宋体" panose="02010600030101010101" pitchFamily="2" charset="-122"/>
                <a:cs typeface="+mn-cs"/>
              </a:rPr>
              <a:t> be overloaded.</a:t>
            </a:r>
            <a:endParaRPr kumimoji="0" lang="zh-CN" altLang="en-US" sz="2540" b="0" i="0" u="none" strike="noStrike" kern="1200" cap="none" spc="0" normalizeH="0" baseline="0" noProof="0" dirty="0">
              <a:ln>
                <a:noFill/>
              </a:ln>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1035</Words>
  <Application>Microsoft Office PowerPoint</Application>
  <PresentationFormat>宽屏</PresentationFormat>
  <Paragraphs>131</Paragraphs>
  <Slides>19</Slides>
  <Notes>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8" baseType="lpstr">
      <vt:lpstr>-apple-system</vt:lpstr>
      <vt:lpstr>等线</vt:lpstr>
      <vt:lpstr>Arial</vt:lpstr>
      <vt:lpstr>Calibri</vt:lpstr>
      <vt:lpstr>Franklin Gothic Demi</vt:lpstr>
      <vt:lpstr>Franklin Gothic Medium</vt:lpstr>
      <vt:lpstr>Wingdings</vt:lpstr>
      <vt:lpstr>Office 主题</vt:lpstr>
      <vt:lpstr>Image</vt:lpstr>
      <vt:lpstr>C/C++ Program Design</vt:lpstr>
      <vt:lpstr>Functions</vt:lpstr>
      <vt:lpstr> Inline Function</vt:lpstr>
      <vt:lpstr> Function Overloading  in C++</vt:lpstr>
      <vt:lpstr>PowerPoint 演示文稿</vt:lpstr>
      <vt:lpstr>Function Templates</vt:lpstr>
      <vt:lpstr>PowerPoint 演示文稿</vt:lpstr>
      <vt:lpstr>PowerPoint 演示文稿</vt:lpstr>
      <vt:lpstr>PowerPoint 演示文稿</vt:lpstr>
      <vt:lpstr>PowerPoint 演示文稿</vt:lpstr>
      <vt:lpstr>Recursive function</vt:lpstr>
      <vt:lpstr>PowerPoint 演示文稿</vt:lpstr>
      <vt:lpstr>PowerPoint 演示文稿</vt:lpstr>
      <vt:lpstr>Pointers to Functions(Function Pointer)</vt:lpstr>
      <vt:lpstr>PowerPoint 演示文稿</vt:lpstr>
      <vt:lpstr>PowerPoint 演示文稿</vt:lpstr>
      <vt:lpstr>Exercise 1</vt:lpstr>
      <vt:lpstr>Exercise 2</vt:lpstr>
      <vt:lpstr>Exercise 3</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506</cp:revision>
  <dcterms:created xsi:type="dcterms:W3CDTF">2020-09-05T08:11:00Z</dcterms:created>
  <dcterms:modified xsi:type="dcterms:W3CDTF">2021-10-23T10:34:01Z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2052-11.1.0.10938</vt:lpwstr>
  </property>
</Properties>
</file>