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311" r:id="rId4"/>
    <p:sldId id="568" r:id="rId5"/>
    <p:sldId id="569" r:id="rId6"/>
    <p:sldId id="567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8" r:id="rId15"/>
    <p:sldId id="577" r:id="rId16"/>
    <p:sldId id="580" r:id="rId17"/>
    <p:sldId id="579" r:id="rId18"/>
    <p:sldId id="5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Implicit instantiation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1112321" y="2206645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DA145B-5AE7-3646-A475-0213E4F2788C}"/>
              </a:ext>
            </a:extLst>
          </p:cNvPr>
          <p:cNvSpPr/>
          <p:nvPr/>
        </p:nvSpPr>
        <p:spPr>
          <a:xfrm>
            <a:off x="1471845" y="6393724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E88D-1417-E042-B8E0-C2A5964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7F26-85D9-2F41-8B67-12B342E0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 have a function template: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en-US" altLang="zh-CN" dirty="0"/>
          </a:p>
          <a:p>
            <a:r>
              <a:rPr kumimoji="1" lang="en-US" altLang="zh-CN" dirty="0"/>
              <a:t>If the input type is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kumimoji="1" lang="en-US" altLang="zh-CN" dirty="0"/>
          </a:p>
          <a:p>
            <a:r>
              <a:rPr kumimoji="1" lang="en" altLang="zh-CN" dirty="0"/>
              <a:t>But no + operator for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</a:p>
          <a:p>
            <a:r>
              <a:rPr kumimoji="1" lang="en" altLang="zh-CN" dirty="0"/>
              <a:t>We need to give a special definition for this case.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3F8B7-5254-AB45-BEE5-8E861A18542A}"/>
              </a:ext>
            </a:extLst>
          </p:cNvPr>
          <p:cNvSpPr/>
          <p:nvPr/>
        </p:nvSpPr>
        <p:spPr>
          <a:xfrm>
            <a:off x="1471845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A3FA7B-F981-F845-9BC4-4D3911E06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 Pointers and 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EB09EAB-B70D-3341-8AE0-92363C5AE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F04F-0845-8947-B3B1-9F969F4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2F55-C055-5F4D-9693-005A08E6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1052847"/>
            <a:ext cx="11053879" cy="1151510"/>
          </a:xfrm>
        </p:spPr>
        <p:txBody>
          <a:bodyPr/>
          <a:lstStyle/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a pointer, a function pointer.</a:t>
            </a:r>
          </a:p>
          <a:p>
            <a:r>
              <a:rPr kumimoji="1" lang="en-US" altLang="zh-CN" dirty="0"/>
              <a:t>The function should have two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parameters, and returns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17ECF-8070-514A-8302-BE1D3FB82D2C}"/>
              </a:ext>
            </a:extLst>
          </p:cNvPr>
          <p:cNvSpPr/>
          <p:nvPr/>
        </p:nvSpPr>
        <p:spPr>
          <a:xfrm>
            <a:off x="1038726" y="3429000"/>
            <a:ext cx="918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len1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len2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F1DC4-7923-6C4A-BF9D-4DAF533F115D}"/>
              </a:ext>
            </a:extLst>
          </p:cNvPr>
          <p:cNvSpPr/>
          <p:nvPr/>
        </p:nvSpPr>
        <p:spPr>
          <a:xfrm>
            <a:off x="1038726" y="20548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3C025E-4CA1-CE48-8CFC-F767E7935EC4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0104-6D4C-9849-BA9D-E02701A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FFEC-434D-1445-86FE-8DC8F41C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95"/>
          </a:xfrm>
        </p:spPr>
        <p:txBody>
          <a:bodyPr/>
          <a:lstStyle/>
          <a:p>
            <a:r>
              <a:rPr kumimoji="1" lang="en-US" altLang="zh-CN" dirty="0"/>
              <a:t>A function pointer can be an argument and pass to a function.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50575D-B6C5-5748-BE16-210D5D7F805A}"/>
              </a:ext>
            </a:extLst>
          </p:cNvPr>
          <p:cNvSpPr/>
          <p:nvPr/>
        </p:nvSpPr>
        <p:spPr>
          <a:xfrm>
            <a:off x="990601" y="1961690"/>
            <a:ext cx="8021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&lt;</a:t>
            </a:r>
            <a:r>
              <a:rPr lang="en" altLang="zh-CN" sz="2800" dirty="0" err="1">
                <a:solidFill>
                  <a:srgbClr val="0000FF"/>
                </a:solidFill>
                <a:latin typeface="DejaVuSansMono"/>
              </a:rPr>
              <a:t>stdlib.h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&gt;</a:t>
            </a:r>
          </a:p>
          <a:p>
            <a:endParaRPr lang="en" altLang="zh-CN" sz="2800" dirty="0">
              <a:solidFill>
                <a:srgbClr val="0000FF"/>
              </a:solidFill>
              <a:latin typeface="DejaVuSansMono"/>
            </a:endParaRPr>
          </a:p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qsort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count,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size,</a:t>
            </a:r>
            <a:br>
              <a:rPr lang="en" altLang="zh-CN" sz="2800" dirty="0"/>
            </a:b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          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comp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)(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32AF67-280F-1840-8799-B9D27610BCF3}"/>
              </a:ext>
            </a:extLst>
          </p:cNvPr>
          <p:cNvSpPr txBox="1">
            <a:spLocks/>
          </p:cNvSpPr>
          <p:nvPr/>
        </p:nvSpPr>
        <p:spPr>
          <a:xfrm>
            <a:off x="886324" y="4094919"/>
            <a:ext cx="8462213" cy="217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sort some customized types, such as 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Person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1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9942-1EB5-9640-AEA5-184B48D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references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06E08-69BF-F549-8723-9D28CF7CC880}"/>
              </a:ext>
            </a:extLst>
          </p:cNvPr>
          <p:cNvSpPr/>
          <p:nvPr/>
        </p:nvSpPr>
        <p:spPr>
          <a:xfrm>
            <a:off x="575943" y="2069432"/>
            <a:ext cx="1157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y)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 function reference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91D2F-3811-A04A-804B-6F8FFE9FD6CB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C212878-D21A-2C41-9159-EEB51A3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3C36B7-720F-D545-A742-4A92884D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885C73-794A-2840-8E49-6A063301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68E-8C5F-0A46-BE94-CDDDD47A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AB40F-F51A-B047-AEFE-3C9E815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A simple example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4D4BE-E74D-6745-A8C1-3FB879B38638}"/>
              </a:ext>
            </a:extLst>
          </p:cNvPr>
          <p:cNvSpPr/>
          <p:nvPr/>
        </p:nvSpPr>
        <p:spPr>
          <a:xfrm>
            <a:off x="1147880" y="1856631"/>
            <a:ext cx="7960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the recursive function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"Entering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function calls itself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"--------------------------"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"Leaving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3771DB-0275-784E-A3A9-C5EB82BDC1A2}"/>
              </a:ext>
            </a:extLst>
          </p:cNvPr>
          <p:cNvSpPr/>
          <p:nvPr/>
        </p:nvSpPr>
        <p:spPr>
          <a:xfrm>
            <a:off x="1712477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67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8FD8-C901-3144-9A5C-EFCCC85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326A-4B7F-CA4F-8483-7EBE2AEF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Pros.</a:t>
            </a:r>
          </a:p>
          <a:p>
            <a:pPr lvl="1"/>
            <a:r>
              <a:rPr kumimoji="1" lang="en-US" altLang="zh-CN" dirty="0"/>
              <a:t>Good at tree traversal</a:t>
            </a:r>
          </a:p>
          <a:p>
            <a:pPr lvl="1"/>
            <a:r>
              <a:rPr kumimoji="1" lang="en-US" altLang="zh-CN" dirty="0"/>
              <a:t>Less lines of source code</a:t>
            </a:r>
          </a:p>
          <a:p>
            <a:r>
              <a:rPr kumimoji="1" lang="en-US" altLang="zh-CN" dirty="0"/>
              <a:t>Cons.</a:t>
            </a:r>
          </a:p>
          <a:p>
            <a:pPr lvl="1"/>
            <a:r>
              <a:rPr kumimoji="1" lang="en-US" altLang="zh-CN" dirty="0"/>
              <a:t>Consume more stack memory</a:t>
            </a:r>
          </a:p>
          <a:p>
            <a:pPr lvl="1"/>
            <a:r>
              <a:rPr kumimoji="1" lang="en-US" altLang="zh-CN" dirty="0"/>
              <a:t>May be slow.</a:t>
            </a:r>
          </a:p>
          <a:p>
            <a:pPr lvl="1"/>
            <a:r>
              <a:rPr kumimoji="1" lang="en-US" altLang="zh-CN" dirty="0"/>
              <a:t>Difficult to implement and debug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Default Arguments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993E-9AE1-914F-8CE5-8B5530F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5689-A06C-E942-B19D-2500C746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50" y="1097852"/>
            <a:ext cx="10253354" cy="1511208"/>
          </a:xfrm>
        </p:spPr>
        <p:txBody>
          <a:bodyPr/>
          <a:lstStyle/>
          <a:p>
            <a:r>
              <a:rPr kumimoji="1" lang="en-US" altLang="zh-CN" dirty="0"/>
              <a:t>A feature in C++ (not C).</a:t>
            </a:r>
          </a:p>
          <a:p>
            <a:r>
              <a:rPr kumimoji="1" lang="en" altLang="zh-CN" dirty="0"/>
              <a:t>To call a function without providing one or more trailing arguments.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3B602-B06E-AD44-AA8B-DB2587D72DDA}"/>
              </a:ext>
            </a:extLst>
          </p:cNvPr>
          <p:cNvSpPr/>
          <p:nvPr/>
        </p:nvSpPr>
        <p:spPr>
          <a:xfrm>
            <a:off x="1245851" y="20132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sqrt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AB9CF-541B-FF4B-B15A-4ACAEE35C442}"/>
              </a:ext>
            </a:extLst>
          </p:cNvPr>
          <p:cNvSpPr/>
          <p:nvPr/>
        </p:nvSpPr>
        <p:spPr>
          <a:xfrm>
            <a:off x="2255616" y="64578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C131E-AFA3-8A47-96F0-88F8527FE152}"/>
              </a:ext>
            </a:extLst>
          </p:cNvPr>
          <p:cNvSpPr/>
          <p:nvPr/>
        </p:nvSpPr>
        <p:spPr>
          <a:xfrm>
            <a:off x="7850108" y="2013218"/>
            <a:ext cx="3653584" cy="84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Parameter-list of a function </a:t>
            </a:r>
            <a:r>
              <a:rPr lang="en" altLang="zh-CN" sz="2400" dirty="0">
                <a:solidFill>
                  <a:srgbClr val="FF0000"/>
                </a:solidFill>
              </a:rPr>
              <a:t>declaration</a:t>
            </a:r>
            <a:r>
              <a:rPr lang="en" altLang="zh-CN" sz="2400" dirty="0"/>
              <a:t>.</a:t>
            </a:r>
            <a:endParaRPr lang="zh-CN" altLang="en-US" sz="2400" dirty="0"/>
          </a:p>
        </p:txBody>
      </p:sp>
      <p:sp>
        <p:nvSpPr>
          <p:cNvPr id="7" name="左箭头 6">
            <a:extLst>
              <a:ext uri="{FF2B5EF4-FFF2-40B4-BE49-F238E27FC236}">
                <a16:creationId xmlns:a16="http://schemas.microsoft.com/office/drawing/2014/main" id="{F49000C5-570F-864E-9243-12C7EFC7029D}"/>
              </a:ext>
            </a:extLst>
          </p:cNvPr>
          <p:cNvSpPr/>
          <p:nvPr/>
        </p:nvSpPr>
        <p:spPr>
          <a:xfrm>
            <a:off x="6691846" y="2360431"/>
            <a:ext cx="1300010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40BE08-B9A9-3A4A-BFD2-D57B4BEDE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Overloading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CE5706-A0E3-854E-88F8-892D4505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6E10-E01E-6D41-B359-9973B5D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to overload?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84AB-6DA8-1145-874C-A684ABD3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6619505" cy="573057"/>
          </a:xfrm>
        </p:spPr>
        <p:txBody>
          <a:bodyPr/>
          <a:lstStyle/>
          <a:p>
            <a:r>
              <a:rPr kumimoji="1" lang="en-US" altLang="zh-CN" dirty="0"/>
              <a:t>C99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67D8B4-3D20-CF48-96EF-33A0D5206419}"/>
              </a:ext>
            </a:extLst>
          </p:cNvPr>
          <p:cNvSpPr/>
          <p:nvPr/>
        </p:nvSpPr>
        <p:spPr>
          <a:xfrm>
            <a:off x="104107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4B58EC-B522-6841-A5B4-C9609F7FF358}"/>
              </a:ext>
            </a:extLst>
          </p:cNvPr>
          <p:cNvSpPr txBox="1">
            <a:spLocks/>
          </p:cNvSpPr>
          <p:nvPr/>
        </p:nvSpPr>
        <p:spPr>
          <a:xfrm>
            <a:off x="838199" y="3783208"/>
            <a:ext cx="661950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C++11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ABE4-1CCE-034C-B9BD-B03F3FB8C783}"/>
              </a:ext>
            </a:extLst>
          </p:cNvPr>
          <p:cNvSpPr/>
          <p:nvPr/>
        </p:nvSpPr>
        <p:spPr>
          <a:xfrm>
            <a:off x="10410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784B235-25C9-9149-96B3-2C183C19624C}"/>
              </a:ext>
            </a:extLst>
          </p:cNvPr>
          <p:cNvSpPr txBox="1">
            <a:spLocks/>
          </p:cNvSpPr>
          <p:nvPr/>
        </p:nvSpPr>
        <p:spPr>
          <a:xfrm>
            <a:off x="5545211" y="1352805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Which one do you prefer?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C7C0-3B47-B044-9205-3321B521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E4CF-680D-A047-88D5-FAF4D82B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84"/>
            <a:ext cx="11053879" cy="138057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Which function to choose?  The compiler will perform name lookup.</a:t>
            </a:r>
          </a:p>
          <a:p>
            <a:r>
              <a:rPr lang="en" altLang="zh-CN" dirty="0"/>
              <a:t>Argument-dependent lookup, also known as ADL.</a:t>
            </a:r>
          </a:p>
          <a:p>
            <a:r>
              <a:rPr kumimoji="1" lang="en" altLang="zh-CN" dirty="0"/>
              <a:t>The return type will not be considered in name lookup.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94814-D3D7-4747-AB71-23DD2ECC1D89}"/>
              </a:ext>
            </a:extLst>
          </p:cNvPr>
          <p:cNvSpPr/>
          <p:nvPr/>
        </p:nvSpPr>
        <p:spPr>
          <a:xfrm>
            <a:off x="1174597" y="2375068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7A1172-2841-2641-84E1-0B80898046A8}"/>
              </a:ext>
            </a:extLst>
          </p:cNvPr>
          <p:cNvSpPr/>
          <p:nvPr/>
        </p:nvSpPr>
        <p:spPr>
          <a:xfrm>
            <a:off x="345502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3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26B60-CC94-0544-BF8D-08DCFAB25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1B2D1C-C6F6-204B-A47D-548095B3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74CD-C7E4-5E4C-BAEA-BD5C438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53E6-1A28-9141-81B0-8D824F6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39311"/>
          </a:xfrm>
        </p:spPr>
        <p:txBody>
          <a:bodyPr/>
          <a:lstStyle/>
          <a:p>
            <a:r>
              <a:rPr kumimoji="1" lang="en-US" altLang="zh-CN" dirty="0"/>
              <a:t>The definitions of some overloaded functions may be similar.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8C2A8-41B7-5B48-9149-2F402C9D74B5}"/>
              </a:ext>
            </a:extLst>
          </p:cNvPr>
          <p:cNvSpPr/>
          <p:nvPr/>
        </p:nvSpPr>
        <p:spPr>
          <a:xfrm>
            <a:off x="948967" y="2066306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705BC1B5-A069-5C49-A512-6601EBF7C2AF}"/>
              </a:ext>
            </a:extLst>
          </p:cNvPr>
          <p:cNvSpPr/>
          <p:nvPr/>
        </p:nvSpPr>
        <p:spPr>
          <a:xfrm rot="19516908">
            <a:off x="7494338" y="2108798"/>
            <a:ext cx="1874925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instantiation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372215"/>
          </a:xfrm>
        </p:spPr>
        <p:txBody>
          <a:bodyPr>
            <a:normAutofit fontScale="77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601682" y="2363190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25127</TotalTime>
  <Words>1201</Words>
  <Application>Microsoft Macintosh PowerPoint</Application>
  <PresentationFormat>宽屏</PresentationFormat>
  <Paragraphs>182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Default Arguments</vt:lpstr>
      <vt:lpstr>Default arguments</vt:lpstr>
      <vt:lpstr>Function Overloading</vt:lpstr>
      <vt:lpstr>Why to overload?</vt:lpstr>
      <vt:lpstr>Function overloading</vt:lpstr>
      <vt:lpstr>Function Templates</vt:lpstr>
      <vt:lpstr>Why function templates</vt:lpstr>
      <vt:lpstr>Explicit instantiation</vt:lpstr>
      <vt:lpstr>Implicit instantiation</vt:lpstr>
      <vt:lpstr>Function template specialization</vt:lpstr>
      <vt:lpstr>Function Pointers and References</vt:lpstr>
      <vt:lpstr>Function pointers</vt:lpstr>
      <vt:lpstr>Function pointers</vt:lpstr>
      <vt:lpstr>Function references</vt:lpstr>
      <vt:lpstr>Recursive Functions</vt:lpstr>
      <vt:lpstr>Recursive Functions</vt:lpstr>
      <vt:lpstr>Recursive Functions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1117</cp:revision>
  <dcterms:created xsi:type="dcterms:W3CDTF">2020-09-05T08:11:12Z</dcterms:created>
  <dcterms:modified xsi:type="dcterms:W3CDTF">2021-10-24T15:10:01Z</dcterms:modified>
  <cp:category/>
</cp:coreProperties>
</file>