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96" r:id="rId11"/>
    <p:sldId id="297" r:id="rId12"/>
    <p:sldId id="298" r:id="rId13"/>
    <p:sldId id="299" r:id="rId14"/>
    <p:sldId id="286" r:id="rId15"/>
    <p:sldId id="300" r:id="rId16"/>
    <p:sldId id="302" r:id="rId17"/>
    <p:sldId id="301" r:id="rId18"/>
    <p:sldId id="303" r:id="rId19"/>
    <p:sldId id="304" r:id="rId20"/>
    <p:sldId id="305" r:id="rId21"/>
    <p:sldId id="289" r:id="rId22"/>
    <p:sldId id="306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</a:p>
          <a:p>
            <a:r>
              <a:rPr kumimoji="1" lang="en-US" altLang="zh-CN" dirty="0"/>
              <a:t>This kind of strings can be declared as follows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'g’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971254" y="4761564"/>
            <a:ext cx="740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Returns the number of characters, the first NULL will not be included.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name1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name2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name3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s5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L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s9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latin typeface="Courier" pitchFamily="2" charset="0"/>
              </a:rPr>
              <a:t>u</a:t>
            </a:r>
            <a:r>
              <a:rPr lang="en" altLang="zh-CN" sz="2000" dirty="0" err="1">
                <a:solidFill>
                  <a:srgbClr val="008000"/>
                </a:solidFill>
                <a:latin typeface="Courier" pitchFamily="2" charset="0"/>
              </a:rPr>
              <a:t>”ABCD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s6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1977"/>
              </p:ext>
            </p:extLst>
          </p:nvPr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936325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lvl="1"/>
            <a:r>
              <a:rPr kumimoji="1" lang="en" altLang="zh-CN" dirty="0"/>
              <a:t>Safer one: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838199" y="553100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Null-terminated strings are easy to be out of bound, and to cause problems.</a:t>
            </a:r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838199" y="369238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93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Structures, Unions and 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3617-FA6B-1947-BEF4-A59E0F8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D6A9-4509-DB42-B11E-BFD975B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9264446" cy="1534192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is a type consisting of a sequence of members.</a:t>
            </a:r>
          </a:p>
          <a:p>
            <a:r>
              <a:rPr kumimoji="1" lang="en-US" altLang="zh-CN" dirty="0"/>
              <a:t>The members are allocated in an ordered sequence.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9CB30-922D-8B4F-8049-C7542CC6DEEF}"/>
              </a:ext>
            </a:extLst>
          </p:cNvPr>
          <p:cNvSpPr/>
          <p:nvPr/>
        </p:nvSpPr>
        <p:spPr>
          <a:xfrm>
            <a:off x="1126402" y="2603365"/>
            <a:ext cx="5609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3DB977-17E9-1046-995A-C9B66FD77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23987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AF4C4D7-2E7B-CD43-949D-DA34D0DA93E7}"/>
              </a:ext>
            </a:extLst>
          </p:cNvPr>
          <p:cNvSpPr/>
          <p:nvPr/>
        </p:nvSpPr>
        <p:spPr>
          <a:xfrm>
            <a:off x="541486" y="220325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2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0291-0B6E-394D-AC76-A00763A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padding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F4890-22A1-ED4A-8A0E-DE0F256C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540"/>
          </a:xfrm>
        </p:spPr>
        <p:txBody>
          <a:bodyPr/>
          <a:lstStyle/>
          <a:p>
            <a:r>
              <a:rPr kumimoji="1" lang="en" altLang="zh-CN" dirty="0"/>
              <a:t>In order to align the data in memory</a:t>
            </a:r>
            <a:r>
              <a:rPr kumimoji="1" lang="en-US" altLang="zh-CN" dirty="0"/>
              <a:t>, some empty bytes will be padded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4F48D-56B6-6D49-964D-AE2B8A1CC142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5119D-92D3-6549-A9FE-709D356C4DE5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9FCBFB-2B1A-2B4B-9D8B-94ACBE07EB8C}"/>
              </a:ext>
            </a:extLst>
          </p:cNvPr>
          <p:cNvSpPr/>
          <p:nvPr/>
        </p:nvSpPr>
        <p:spPr>
          <a:xfrm>
            <a:off x="643048" y="2052553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847731-3286-DC4D-8658-315BF97E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8057"/>
              </p:ext>
            </p:extLst>
          </p:nvPr>
        </p:nvGraphicFramePr>
        <p:xfrm>
          <a:off x="3756177" y="1809440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in C and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in C++ are identical except for several features.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needed in C++!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declaration is similar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declaration.</a:t>
            </a:r>
          </a:p>
          <a:p>
            <a:r>
              <a:rPr lang="en" altLang="zh-CN" dirty="0"/>
              <a:t>The storage of members overlaps/shared.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is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3048" y="4766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72A7-58BB-2049-97F2-9C32085C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27A9-2E23-1F40-89A6-23EDE5C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7" y="1272130"/>
            <a:ext cx="10829545" cy="553100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r>
              <a:rPr kumimoji="1" lang="en-US" altLang="zh-CN" dirty="0"/>
              <a:t> makes a new type.</a:t>
            </a:r>
          </a:p>
          <a:p>
            <a:r>
              <a:rPr kumimoji="1" lang="en-US" altLang="zh-CN" dirty="0"/>
              <a:t>It provides an alternative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for creating symbolic constants.</a:t>
            </a:r>
          </a:p>
          <a:p>
            <a:r>
              <a:rPr kumimoji="1" lang="en-US" altLang="zh-CN" dirty="0"/>
              <a:t>Its members are integers, but they cannot be operands in arithmetic expressions.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WHITE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BLACK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GREEN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YELLOW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"We have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pens."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with struct, union and </a:t>
            </a:r>
            <a:r>
              <a:rPr kumimoji="1" lang="en-US" altLang="zh-CN" dirty="0" err="1"/>
              <a:t>enum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538279" y="16032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538279" y="1130555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096000" y="16032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538279" y="57274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29E9DF-CE75-AD4E-B7A9-7AC82936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E2719AE-1D10-D749-A7C5-AE7E7FE1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F4F6-E2AF-7342-AADB-DC4316A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2A55-4057-2646-BE2A-27FF5051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149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can create an alias for a type.</a:t>
            </a:r>
          </a:p>
          <a:p>
            <a:r>
              <a:rPr kumimoji="1" lang="en" altLang="zh-CN" dirty="0"/>
              <a:t>It can be used to replace a possibly complex type name.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EB6030-F422-B742-994E-725D7E66849F}"/>
              </a:ext>
            </a:extLst>
          </p:cNvPr>
          <p:cNvSpPr/>
          <p:nvPr/>
        </p:nvSpPr>
        <p:spPr>
          <a:xfrm>
            <a:off x="1146048" y="2588295"/>
            <a:ext cx="830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A960C-403E-E44C-BFB6-ECB03F42878C}"/>
              </a:ext>
            </a:extLst>
          </p:cNvPr>
          <p:cNvSpPr/>
          <p:nvPr/>
        </p:nvSpPr>
        <p:spPr>
          <a:xfrm>
            <a:off x="1146048" y="53541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25D20-7C1C-F34A-AA5C-47182C3806B6}"/>
              </a:ext>
            </a:extLst>
          </p:cNvPr>
          <p:cNvSpPr/>
          <p:nvPr/>
        </p:nvSpPr>
        <p:spPr>
          <a:xfrm>
            <a:off x="668593" y="21904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C6F67-83D0-1E4A-8510-50D5A48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usages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9DE95-0483-DB4A-9FB0-B84E1941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46941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02481-888B-1845-AA73-76C189C3FB1F}"/>
              </a:ext>
            </a:extLst>
          </p:cNvPr>
          <p:cNvSpPr/>
          <p:nvPr/>
        </p:nvSpPr>
        <p:spPr>
          <a:xfrm>
            <a:off x="838199" y="20945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</a:t>
            </a:r>
            <a:r>
              <a:rPr lang="en" altLang="zh-CN" sz="2400" dirty="0" err="1">
                <a:solidFill>
                  <a:srgbClr val="AF00DB"/>
                </a:solidFill>
                <a:latin typeface="Courier" pitchFamily="2" charset="0"/>
              </a:rPr>
              <a:t>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EEA86-BA47-F343-83F5-D2706487DBFF}"/>
              </a:ext>
            </a:extLst>
          </p:cNvPr>
          <p:cNvSpPr/>
          <p:nvPr/>
        </p:nvSpPr>
        <p:spPr>
          <a:xfrm>
            <a:off x="668593" y="177989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_uint8_t.h</a:t>
            </a:r>
            <a:endParaRPr lang="zh-CN" altLang="en-US" sz="2000" dirty="0">
              <a:solidFill>
                <a:srgbClr val="0000CC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EDD25-F0CD-A848-8E58-9D1D0A72958A}"/>
              </a:ext>
            </a:extLst>
          </p:cNvPr>
          <p:cNvSpPr/>
          <p:nvPr/>
        </p:nvSpPr>
        <p:spPr>
          <a:xfrm>
            <a:off x="1825751" y="45615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</a:p>
          <a:p>
            <a:r>
              <a:rPr kumimoji="1" lang="en-US" altLang="zh-CN" dirty="0"/>
              <a:t>Fixed number of objects (The array size cannot be changed)</a:t>
            </a:r>
          </a:p>
          <a:p>
            <a:r>
              <a:rPr kumimoji="1" lang="en-US" altLang="zh-CN" dirty="0"/>
              <a:t>Its element type can be any fundamental type (int, float, boo,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955962" y="2668683"/>
            <a:ext cx="10210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</a:rPr>
              <a:t>int</a:t>
            </a:r>
            <a:r>
              <a:rPr lang="en" altLang="zh-CN" sz="2400" dirty="0"/>
              <a:t> </a:t>
            </a:r>
            <a:r>
              <a:rPr lang="en" altLang="zh-CN" sz="2400" dirty="0" err="1"/>
              <a:t>num_array</a:t>
            </a:r>
            <a:r>
              <a:rPr lang="en" altLang="zh-CN" sz="2400" dirty="0">
                <a:solidFill>
                  <a:srgbClr val="008000"/>
                </a:solidFill>
              </a:rPr>
              <a:t>[ ]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0080"/>
                </a:solidFill>
              </a:rPr>
              <a:t>=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8000"/>
                </a:solidFill>
              </a:rPr>
              <a:t>{</a:t>
            </a:r>
            <a:r>
              <a:rPr lang="en" altLang="zh-CN" sz="2400" dirty="0">
                <a:solidFill>
                  <a:srgbClr val="000080"/>
                </a:solidFill>
              </a:rPr>
              <a:t>1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2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3, 4</a:t>
            </a:r>
            <a:r>
              <a:rPr lang="en" altLang="zh-CN" sz="2400" dirty="0">
                <a:solidFill>
                  <a:srgbClr val="008000"/>
                </a:solidFill>
              </a:rPr>
              <a:t>}</a:t>
            </a:r>
            <a:r>
              <a:rPr lang="en" altLang="zh-CN" sz="2400" dirty="0">
                <a:solidFill>
                  <a:srgbClr val="008080"/>
                </a:solidFill>
              </a:rPr>
              <a:t>;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909090"/>
                </a:solidFill>
              </a:rPr>
              <a:t>// the type of </a:t>
            </a:r>
            <a:r>
              <a:rPr lang="en" altLang="zh-CN" sz="2400" dirty="0" err="1">
                <a:solidFill>
                  <a:srgbClr val="909090"/>
                </a:solidFill>
              </a:rPr>
              <a:t>num_array</a:t>
            </a:r>
            <a:r>
              <a:rPr lang="en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4335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8554"/>
              </p:ext>
            </p:extLst>
          </p:nvPr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999959"/>
              </p:ext>
            </p:extLst>
          </p:nvPr>
        </p:nvGraphicFramePr>
        <p:xfrm>
          <a:off x="7086333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9A39A4-F2CC-EC41-83AF-E41CAF097B04}"/>
              </a:ext>
            </a:extLst>
          </p:cNvPr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4C67B-1FF0-7B43-B085-156CE5341421}"/>
              </a:ext>
            </a:extLst>
          </p:cNvPr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FCFB9-0936-1143-AB6C-1BD9F3185F9C}"/>
              </a:ext>
            </a:extLst>
          </p:cNvPr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19228</TotalTime>
  <Words>2141</Words>
  <Application>Microsoft Macintosh PowerPoint</Application>
  <PresentationFormat>宽屏</PresentationFormat>
  <Paragraphs>459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Structures, Unions and Enumerations</vt:lpstr>
      <vt:lpstr>struct</vt:lpstr>
      <vt:lpstr>Structure padding</vt:lpstr>
      <vt:lpstr>struct in C and C++</vt:lpstr>
      <vt:lpstr>union</vt:lpstr>
      <vt:lpstr>enum</vt:lpstr>
      <vt:lpstr>An example with struct, union and enum</vt:lpstr>
      <vt:lpstr>typedef</vt:lpstr>
      <vt:lpstr>typedef</vt:lpstr>
      <vt:lpstr>Typical typedef usages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721</cp:revision>
  <dcterms:created xsi:type="dcterms:W3CDTF">2020-09-05T08:11:12Z</dcterms:created>
  <dcterms:modified xsi:type="dcterms:W3CDTF">2021-09-26T11:33:19Z</dcterms:modified>
  <cp:category/>
</cp:coreProperties>
</file>