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85" r:id="rId9"/>
    <p:sldId id="260" r:id="rId10"/>
    <p:sldId id="265" r:id="rId11"/>
    <p:sldId id="268" r:id="rId12"/>
    <p:sldId id="269" r:id="rId13"/>
    <p:sldId id="270" r:id="rId14"/>
    <p:sldId id="271" r:id="rId15"/>
    <p:sldId id="287" r:id="rId16"/>
    <p:sldId id="266" r:id="rId17"/>
    <p:sldId id="282" r:id="rId18"/>
    <p:sldId id="267" r:id="rId19"/>
    <p:sldId id="278" r:id="rId20"/>
    <p:sldId id="273" r:id="rId21"/>
    <p:sldId id="274" r:id="rId22"/>
    <p:sldId id="276" r:id="rId23"/>
    <p:sldId id="277" r:id="rId24"/>
    <p:sldId id="279" r:id="rId25"/>
    <p:sldId id="280" r:id="rId26"/>
    <p:sldId id="281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36A3-AD1C-4CFD-BD40-F4F62AFEF488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BA5C-0D2B-4B46-8A96-C0B698A2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8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BA5C-0D2B-4B46-8A96-C0B698A21D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FE81-92C6-45A5-A768-1A8F5CC0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B49DC-D8F6-4087-82B3-1CEFF1614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61F2-CB03-49E3-B366-B4AE5C77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DC95-8C59-4886-B748-BDC9D02D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4D629-4138-4E29-8642-A600703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71F0-9CAC-44A4-A764-987B87E8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A3B61-59C4-4472-9EA7-7DE7ECB4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6BCC1-067F-455D-983F-7E6F01C8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091A-FC49-41E4-9748-45DC9329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F804E-76F8-45D3-B7C4-7D38F52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DAFFD-ADA1-4377-B3F0-40FF6E8B3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05C47-D030-4B2A-B1DA-B16F148D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6F52-DEC5-472F-A2D1-F0A882E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2153B-6C95-46B1-925A-3A22497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5C8C1-9494-4994-9C7C-B60BDD16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733A-40CC-4651-A3E7-381639E9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B0316-16F1-4F40-946C-FD3E4402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E1F74-4D1B-4EF9-8D53-615600C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F3FB2-A8F3-427D-850A-876DB2D0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D39C4-DC1A-451D-8E1D-8CBFE9F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2A944-AC9D-44A4-B154-C642CF9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98625-68D8-42B2-80DA-2C7E9975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26C2B-89D8-49D4-8E60-D3C821EA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B86E5-6069-49D9-B010-182CBE5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B77F1-67F6-4CCF-8C1F-60708909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D422-C6D9-43E7-8824-E288FEE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E445-FD0D-4DB9-B432-7841A5D17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871C8-3D6F-4F4E-97B5-483891A7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B56A0-B643-4ADF-A90E-12D067A0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AE3EB-0943-41A3-BA88-C4548DD2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FF941-5FD8-4295-A285-5BF02405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986E-C4F4-4B3C-85B5-ACDB036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349F0-C11B-4EB8-A450-0E563D90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0B9D0-9E28-4900-9E5D-BD2E8BCC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0870F-88F1-4589-9BC3-2C4408EF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327B1D-2B4B-43CB-986A-D01B62A0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F9782-34D4-431D-A1B9-4C6F4357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D1EB7-8DE2-4708-8F77-D4919861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A35FAD-245D-46E7-AE4E-F0D03FAE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721F-54B1-4CCC-8959-2768B46F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FFE7F-4CF8-4C10-BFC7-8EC0203E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47F62-E1B4-49B2-8765-94D3D1A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B31AB-6DC6-4EFF-915A-3A071829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9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47CAD-EB60-4030-A856-0F99D7B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3D5E6-1AF1-4640-A1DC-38D28EA3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56FE-44A2-4DEE-BC92-0A94FE5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CFBEC-4BA6-4C2D-891A-ED799FF0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87819-902F-4F9C-9D53-294B7B4C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C3069-C57C-46C3-9554-080331D2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E3DF5-6F67-4ED8-8EB0-8E1F3120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90862-249D-45E5-9F33-92C1265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E637B-7530-4C90-B3E7-048037D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3CB5-F3EA-4A9A-ABBD-244397F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583FC-A239-45E2-B1E5-D181BE81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4C6F9-CD6E-47C3-A8B5-7007F962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DB3B5-55A1-4CCB-A0C3-5911DD5D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260A2-8492-4EB1-8E45-4F692BAF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2E550-6258-407D-A823-9FB94B67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DA991-B052-4506-BAEB-D99B6E52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36BAB-867B-471F-95E0-EC78B746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761C2-0C0A-425E-89C6-1A58BEC1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494A-48D2-4A2A-A31C-4C311A8F6AC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2E54B-6DC6-4824-9D2E-4EC412633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AC766-CF89-4815-B057-1FF0CE80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0284-5BC2-4F69-8752-1C784FC8E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一种利用</a:t>
            </a:r>
            <a:r>
              <a:rPr lang="en-US" altLang="zh-CN" dirty="0" err="1"/>
              <a:t>Redex</a:t>
            </a:r>
            <a:r>
              <a:rPr lang="zh-CN" altLang="en-US" dirty="0"/>
              <a:t>实现的</a:t>
            </a:r>
            <a:br>
              <a:rPr lang="en-US" altLang="zh-CN" dirty="0"/>
            </a:br>
            <a:r>
              <a:rPr lang="zh-CN" altLang="en-US" dirty="0"/>
              <a:t>轻量级重组糖方法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4BCD9-7003-428C-84CA-8DA9DC90B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报告人：杨子毅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指导老师：胡振江 教授</a:t>
            </a:r>
          </a:p>
        </p:txBody>
      </p:sp>
    </p:spTree>
    <p:extLst>
      <p:ext uri="{BB962C8B-B14F-4D97-AF65-F5344CB8AC3E}">
        <p14:creationId xmlns:p14="http://schemas.microsoft.com/office/powerpoint/2010/main" val="52432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A3FA-BABD-40E7-8F12-680785D8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但实际上有一些糖可以重组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baseline</a:t>
            </a:r>
            <a:r>
              <a:rPr lang="zh-CN" altLang="en-US" dirty="0"/>
              <a:t>的系列工作之一）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37A592-75A7-4ADE-AD83-754BF0F1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89" y="1934528"/>
            <a:ext cx="8434822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2810-57A1-41B5-9278-E85183C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重组糖的三个重要性质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87BB3-0C83-4EC5-848D-2490E5A7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仿真性：求值序列需要和在</a:t>
            </a:r>
            <a:r>
              <a:rPr lang="en-US" altLang="zh-CN" dirty="0" err="1"/>
              <a:t>CoreLang</a:t>
            </a:r>
            <a:r>
              <a:rPr lang="en-US" altLang="zh-CN" dirty="0"/>
              <a:t> </a:t>
            </a:r>
            <a:r>
              <a:rPr lang="zh-CN" altLang="en-US" dirty="0"/>
              <a:t>上的求值顺序相同，即存在</a:t>
            </a:r>
            <a:r>
              <a:rPr lang="en-US" altLang="zh-CN" dirty="0" err="1"/>
              <a:t>CoreLang</a:t>
            </a:r>
            <a:r>
              <a:rPr lang="zh-CN" altLang="en-US" dirty="0"/>
              <a:t>上的求值序列中的部分中间过程与该序列中的元素对应</a:t>
            </a:r>
            <a:endParaRPr lang="en-US" altLang="zh-CN" dirty="0"/>
          </a:p>
          <a:p>
            <a:r>
              <a:rPr lang="zh-CN" altLang="en-US" dirty="0"/>
              <a:t>抽象性：求值序列中只存在</a:t>
            </a:r>
            <a:r>
              <a:rPr lang="en-US" altLang="zh-CN" dirty="0" err="1"/>
              <a:t>SurfLang</a:t>
            </a:r>
            <a:r>
              <a:rPr lang="en-US" altLang="zh-CN" dirty="0"/>
              <a:t> </a:t>
            </a:r>
            <a:r>
              <a:rPr lang="zh-CN" altLang="en-US" dirty="0"/>
              <a:t>中存在的术语，没有引入</a:t>
            </a:r>
            <a:r>
              <a:rPr lang="en-US" altLang="zh-CN" dirty="0" err="1"/>
              <a:t>CoreLang</a:t>
            </a:r>
            <a:r>
              <a:rPr lang="zh-CN" altLang="en-US" dirty="0"/>
              <a:t>中的术语。</a:t>
            </a:r>
            <a:endParaRPr lang="en-US" altLang="zh-CN" dirty="0"/>
          </a:p>
          <a:p>
            <a:r>
              <a:rPr lang="zh-CN" altLang="en-US" dirty="0"/>
              <a:t>覆盖性：在求值序列中没有跳过一些中间过程。</a:t>
            </a:r>
          </a:p>
        </p:txBody>
      </p:sp>
    </p:spTree>
    <p:extLst>
      <p:ext uri="{BB962C8B-B14F-4D97-AF65-F5344CB8AC3E}">
        <p14:creationId xmlns:p14="http://schemas.microsoft.com/office/powerpoint/2010/main" val="179356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4F67-173A-4767-87F4-A329B5CD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626D3E-B7C4-40A7-9A82-957B33B1F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880" y="1690688"/>
            <a:ext cx="7000240" cy="43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C5C5F-8D89-4BAB-8DF0-256A66DD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E00E82-39DE-4FEC-9267-591BD9846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648" y="1564640"/>
            <a:ext cx="7336703" cy="46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8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07400-B42E-4A31-95BC-1EE267B4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E6F315-0462-498A-9883-D090EDC4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301" y="1690688"/>
            <a:ext cx="8157398" cy="46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2021-75B9-42BC-B933-9B5DDDD0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FDAC0-B034-42D3-81B0-15FFC95A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0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05DBC-8514-4CE4-A811-E1DC2F36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我们的工作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FD94B0-B975-4A4D-84A1-F9DCDC74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659"/>
            <a:ext cx="10515600" cy="3919269"/>
          </a:xfrm>
        </p:spPr>
      </p:pic>
    </p:spTree>
    <p:extLst>
      <p:ext uri="{BB962C8B-B14F-4D97-AF65-F5344CB8AC3E}">
        <p14:creationId xmlns:p14="http://schemas.microsoft.com/office/powerpoint/2010/main" val="156022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8E74-FDE5-4A8B-B57C-00EF2D36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94F4C-D752-479C-B982-6B67E0ED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语法糖不需要完全展开，就可以得到重组糖序列</a:t>
            </a:r>
            <a:endParaRPr lang="en-US" altLang="zh-CN" dirty="0"/>
          </a:p>
          <a:p>
            <a:r>
              <a:rPr lang="zh-CN" altLang="en-US" dirty="0"/>
              <a:t>将内部语言定义为</a:t>
            </a:r>
            <a:r>
              <a:rPr lang="en-US" altLang="zh-CN" dirty="0" err="1"/>
              <a:t>CoreLang</a:t>
            </a:r>
            <a:r>
              <a:rPr lang="zh-CN" altLang="en-US" dirty="0"/>
              <a:t>，求值规则用规约规则表示。</a:t>
            </a:r>
            <a:endParaRPr lang="en-US" altLang="zh-CN" dirty="0"/>
          </a:p>
          <a:p>
            <a:r>
              <a:rPr lang="zh-CN" altLang="en-US" dirty="0"/>
              <a:t>领域特定语言定义为</a:t>
            </a:r>
            <a:r>
              <a:rPr lang="en-US" altLang="zh-CN" dirty="0" err="1"/>
              <a:t>SurfLang</a:t>
            </a:r>
            <a:r>
              <a:rPr lang="zh-CN" altLang="en-US" dirty="0"/>
              <a:t>，到内部语言的语法糖映射也用规约规则表示。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PLT </a:t>
            </a:r>
            <a:r>
              <a:rPr lang="en-US" altLang="zh-CN" dirty="0" err="1"/>
              <a:t>Redex</a:t>
            </a:r>
            <a:r>
              <a:rPr lang="zh-CN" altLang="en-US" dirty="0"/>
              <a:t>（以归纳语义为基础的语义工程工具）构造了一套轻量级重组糖的工具</a:t>
            </a:r>
          </a:p>
        </p:txBody>
      </p:sp>
    </p:spTree>
    <p:extLst>
      <p:ext uri="{BB962C8B-B14F-4D97-AF65-F5344CB8AC3E}">
        <p14:creationId xmlns:p14="http://schemas.microsoft.com/office/powerpoint/2010/main" val="257840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E9315-81DA-4D83-955F-4232B679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将表达式分为</a:t>
            </a:r>
            <a:r>
              <a:rPr lang="en-US" altLang="zh-CN" dirty="0" err="1"/>
              <a:t>Coreexp</a:t>
            </a:r>
            <a:r>
              <a:rPr lang="zh-CN" altLang="en-US" dirty="0"/>
              <a:t>和</a:t>
            </a:r>
            <a:r>
              <a:rPr lang="en-US" altLang="zh-CN" dirty="0" err="1"/>
              <a:t>Surfexp</a:t>
            </a:r>
            <a:r>
              <a:rPr lang="zh-CN" altLang="en-US" dirty="0"/>
              <a:t>分别处理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FFEDE-9AF7-48F2-B275-F68EF260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Exp=(</a:t>
            </a:r>
            <a:r>
              <a:rPr lang="en-US" altLang="zh-CN" dirty="0" err="1"/>
              <a:t>Headid</a:t>
            </a:r>
            <a:r>
              <a:rPr lang="en-US" altLang="zh-CN" dirty="0"/>
              <a:t> Subexp_1 </a:t>
            </a:r>
            <a:r>
              <a:rPr lang="en-US" altLang="zh-CN" dirty="0" err="1"/>
              <a:t>Subexp</a:t>
            </a:r>
            <a:r>
              <a:rPr lang="en-US" altLang="zh-CN" dirty="0"/>
              <a:t>_...)</a:t>
            </a:r>
            <a:r>
              <a:rPr lang="zh-CN" altLang="en-US" dirty="0"/>
              <a:t>每次从一条或多条规约规则中，找到合适的单步规约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 err="1"/>
              <a:t>CoreLang</a:t>
            </a:r>
            <a:r>
              <a:rPr lang="zh-CN" altLang="en-US" dirty="0"/>
              <a:t>的一部分，则按照</a:t>
            </a:r>
            <a:r>
              <a:rPr lang="en-US" altLang="zh-CN" dirty="0" err="1"/>
              <a:t>CoreLang</a:t>
            </a:r>
            <a:r>
              <a:rPr lang="zh-CN" altLang="en-US" dirty="0"/>
              <a:t>的求值规则处理</a:t>
            </a:r>
            <a:endParaRPr lang="en-US" altLang="zh-CN" dirty="0"/>
          </a:p>
          <a:p>
            <a:pPr lvl="1"/>
            <a:r>
              <a:rPr lang="zh-CN" altLang="en-US" dirty="0"/>
              <a:t>如果是</a:t>
            </a:r>
            <a:r>
              <a:rPr lang="en-US" altLang="zh-CN" dirty="0" err="1"/>
              <a:t>SurfLang</a:t>
            </a:r>
            <a:r>
              <a:rPr lang="zh-CN" altLang="en-US" dirty="0"/>
              <a:t>的一部分，则先对语法糖进行展开后单步求值，检测哪一个子表达式</a:t>
            </a:r>
            <a:r>
              <a:rPr lang="en-US" altLang="zh-CN" dirty="0" err="1"/>
              <a:t>Subexp_i</a:t>
            </a:r>
            <a:r>
              <a:rPr lang="zh-CN" altLang="en-US" dirty="0"/>
              <a:t>先被规约，则对先对</a:t>
            </a:r>
            <a:r>
              <a:rPr lang="en-US" altLang="zh-CN" dirty="0"/>
              <a:t>Exp</a:t>
            </a:r>
            <a:r>
              <a:rPr lang="zh-CN" altLang="en-US" dirty="0"/>
              <a:t>的子表达式规约（而不是像传统方法那样，先将糖展开，后重组）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(if (and #t #f) …)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属于</a:t>
            </a:r>
            <a:r>
              <a:rPr lang="en-US" altLang="zh-CN" dirty="0" err="1"/>
              <a:t>coreLang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，依据内部求值规则先对第一个子表达式进行规约 到</a:t>
            </a:r>
            <a:r>
              <a:rPr lang="en-US" altLang="zh-CN" dirty="0"/>
              <a:t>(if #f …)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(and (and #t #f) …)  and</a:t>
            </a:r>
            <a:r>
              <a:rPr lang="zh-CN" altLang="en-US" dirty="0"/>
              <a:t>属于</a:t>
            </a:r>
            <a:r>
              <a:rPr lang="en-US" altLang="zh-CN" dirty="0" err="1"/>
              <a:t>surfLang</a:t>
            </a:r>
            <a:r>
              <a:rPr lang="zh-CN" altLang="en-US" dirty="0"/>
              <a:t>的</a:t>
            </a:r>
            <a:r>
              <a:rPr lang="en-US" altLang="zh-CN" dirty="0"/>
              <a:t>Term</a:t>
            </a:r>
            <a:r>
              <a:rPr lang="zh-CN" altLang="en-US" dirty="0"/>
              <a:t>，先展开到</a:t>
            </a:r>
            <a:r>
              <a:rPr lang="en-US" altLang="zh-CN" dirty="0"/>
              <a:t>(if (and #t #f) … #f)</a:t>
            </a:r>
            <a:r>
              <a:rPr lang="zh-CN" altLang="en-US" dirty="0"/>
              <a:t>，发现需要对子表达式</a:t>
            </a:r>
            <a:r>
              <a:rPr lang="en-US" altLang="zh-CN" dirty="0"/>
              <a:t>(and #t #f)</a:t>
            </a:r>
            <a:r>
              <a:rPr lang="zh-CN" altLang="en-US" dirty="0"/>
              <a:t>规约，因此归约到 </a:t>
            </a:r>
            <a:r>
              <a:rPr lang="en-US" altLang="zh-CN" dirty="0"/>
              <a:t>(and #f …)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(and #f (or #t #f)) </a:t>
            </a:r>
            <a:r>
              <a:rPr lang="zh-CN" altLang="en-US" dirty="0"/>
              <a:t>先展开到</a:t>
            </a:r>
            <a:r>
              <a:rPr lang="en-US" altLang="zh-CN" dirty="0"/>
              <a:t>(if #f (or #t #f) #f)</a:t>
            </a:r>
            <a:r>
              <a:rPr lang="zh-CN" altLang="en-US" dirty="0"/>
              <a:t>，发现没有子表达式需要规约，则此时语法糖无法被重组，因此归约到</a:t>
            </a:r>
            <a:r>
              <a:rPr lang="en-US" altLang="zh-CN" dirty="0"/>
              <a:t>(if #f (or #t #f) #f)</a:t>
            </a:r>
          </a:p>
          <a:p>
            <a:r>
              <a:rPr lang="zh-CN" altLang="en-US" dirty="0"/>
              <a:t>具体算法见论文，已证明不将语法糖完全展开也可以满足仿真性、抽象性、覆盖性。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566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4125E-F05F-4147-BF8A-5D1318D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402FD-F2A8-42FA-B5D1-311DE7866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B478-DF08-4D97-B409-662D5572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——</a:t>
            </a:r>
            <a:r>
              <a:rPr lang="zh-CN" altLang="en-US" dirty="0"/>
              <a:t>领域特定语言（</a:t>
            </a:r>
            <a:r>
              <a:rPr lang="en-US" altLang="zh-CN" dirty="0"/>
              <a:t>DSL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506D52-A9FA-46D0-A691-0B5C4B97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29389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F0F029-0EC8-454B-938C-5B62272EE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432877"/>
            <a:ext cx="2133600" cy="2143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BDC3DE-961A-4031-AB9A-012DBCA93EE6}"/>
              </a:ext>
            </a:extLst>
          </p:cNvPr>
          <p:cNvSpPr txBox="1"/>
          <p:nvPr/>
        </p:nvSpPr>
        <p:spPr>
          <a:xfrm>
            <a:off x="182720" y="630820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</a:t>
            </a:r>
            <a:r>
              <a:rPr lang="en-US" altLang="zh-CN" dirty="0"/>
              <a:t>DSL</a:t>
            </a:r>
            <a:r>
              <a:rPr lang="zh-CN" altLang="en-US" dirty="0"/>
              <a:t>广泛应用：</a:t>
            </a:r>
            <a:r>
              <a:rPr lang="en-US" altLang="zh-CN" dirty="0" err="1"/>
              <a:t>awk</a:t>
            </a:r>
            <a:r>
              <a:rPr lang="zh-CN" altLang="en-US" dirty="0"/>
              <a:t>、</a:t>
            </a:r>
            <a:r>
              <a:rPr lang="en-US" altLang="zh-CN" dirty="0"/>
              <a:t>sed</a:t>
            </a:r>
            <a:r>
              <a:rPr lang="zh-CN" altLang="en-US" dirty="0"/>
              <a:t>、</a:t>
            </a:r>
            <a:r>
              <a:rPr lang="en-US" altLang="zh-CN" dirty="0"/>
              <a:t>make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1168E-9F54-4891-AED8-52B0B720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35" y="3271520"/>
            <a:ext cx="2143125" cy="21431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638AE2-7D3E-4AC1-B1EA-973390A5ED26}"/>
              </a:ext>
            </a:extLst>
          </p:cNvPr>
          <p:cNvSpPr txBox="1"/>
          <p:nvPr/>
        </p:nvSpPr>
        <p:spPr>
          <a:xfrm>
            <a:off x="4703499" y="630820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开发者日常接触</a:t>
            </a:r>
            <a:r>
              <a:rPr lang="en-US" altLang="zh-CN" dirty="0"/>
              <a:t>DSL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5629DFE-6927-4705-BACB-6AC756307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05" y="1690688"/>
            <a:ext cx="3028950" cy="1514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93FCB3-8CFE-44D5-87CB-ADED7C371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3192463"/>
            <a:ext cx="1704975" cy="26765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19E51BD-DF08-41B0-8AD2-8843CDCC263A}"/>
              </a:ext>
            </a:extLst>
          </p:cNvPr>
          <p:cNvSpPr txBox="1"/>
          <p:nvPr/>
        </p:nvSpPr>
        <p:spPr>
          <a:xfrm>
            <a:off x="8004556" y="63070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日常生活中的</a:t>
            </a:r>
            <a:r>
              <a:rPr lang="en-US" altLang="zh-CN" dirty="0"/>
              <a:t>DSL</a:t>
            </a: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97322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F1C3E-3911-4502-BFBA-A4B4FB42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EAD02-5E4F-40F2-8CA8-CE6D1FF85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(and (and #t #f) (or #f #t))</a:t>
            </a:r>
          </a:p>
          <a:p>
            <a:r>
              <a:rPr lang="en-US" altLang="zh-CN" dirty="0"/>
              <a:t>(and #f (or #f #t))</a:t>
            </a:r>
          </a:p>
          <a:p>
            <a:r>
              <a:rPr lang="en-US" altLang="zh-CN" dirty="0"/>
              <a:t>#f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61189-AF10-4149-A4AF-AA71C0D34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(and (or #f #t) (and #t #f))</a:t>
            </a:r>
          </a:p>
          <a:p>
            <a:r>
              <a:rPr lang="en-US" altLang="zh-CN" dirty="0"/>
              <a:t>(and #t (and #t #f))</a:t>
            </a:r>
          </a:p>
          <a:p>
            <a:r>
              <a:rPr lang="en-US" altLang="zh-CN" dirty="0"/>
              <a:t>(and #t #f)</a:t>
            </a:r>
          </a:p>
          <a:p>
            <a:r>
              <a:rPr lang="en-US" altLang="zh-CN" dirty="0"/>
              <a:t>#f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76B24-3CAA-4599-9617-2E56C7F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20" y="167451"/>
            <a:ext cx="4546115" cy="15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F1C3E-3911-4502-BFBA-A4B4FB42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EAD02-5E4F-40F2-8CA8-CE6D1FF85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(and (and #t #f) (or #f #t))</a:t>
            </a:r>
          </a:p>
          <a:p>
            <a:r>
              <a:rPr lang="en-US" altLang="zh-CN" dirty="0"/>
              <a:t>(and #f (or #f #t))</a:t>
            </a:r>
          </a:p>
          <a:p>
            <a:r>
              <a:rPr lang="en-US" altLang="zh-CN" dirty="0"/>
              <a:t>#f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61189-AF10-4149-A4AF-AA71C0D34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(and (or #f #t) (and #t #f))</a:t>
            </a:r>
          </a:p>
          <a:p>
            <a:r>
              <a:rPr lang="en-US" altLang="zh-CN" dirty="0"/>
              <a:t>(and #t (and #t #f))</a:t>
            </a:r>
          </a:p>
          <a:p>
            <a:r>
              <a:rPr lang="en-US" altLang="zh-CN" dirty="0"/>
              <a:t>(and #t #f)</a:t>
            </a:r>
          </a:p>
          <a:p>
            <a:r>
              <a:rPr lang="en-US" altLang="zh-CN" dirty="0"/>
              <a:t>#f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76B24-3CAA-4599-9617-2E56C7F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60" y="167451"/>
            <a:ext cx="4546115" cy="1590706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2B12C64D-4274-438D-936A-96C70135EE16}"/>
              </a:ext>
            </a:extLst>
          </p:cNvPr>
          <p:cNvSpPr/>
          <p:nvPr/>
        </p:nvSpPr>
        <p:spPr>
          <a:xfrm rot="10800000">
            <a:off x="982678" y="3050857"/>
            <a:ext cx="3921759" cy="238474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7BC25-116A-4619-8444-A22C2609238B}"/>
              </a:ext>
            </a:extLst>
          </p:cNvPr>
          <p:cNvSpPr txBox="1"/>
          <p:nvPr/>
        </p:nvSpPr>
        <p:spPr>
          <a:xfrm>
            <a:off x="1615440" y="3429000"/>
            <a:ext cx="2978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(and #f exp)</a:t>
            </a:r>
            <a:r>
              <a:rPr lang="zh-CN" altLang="en-US" dirty="0"/>
              <a:t>解糖到</a:t>
            </a:r>
            <a:endParaRPr lang="en-US" altLang="zh-CN" dirty="0"/>
          </a:p>
          <a:p>
            <a:r>
              <a:rPr lang="en-US" altLang="zh-CN" dirty="0"/>
              <a:t>(if #f exp #f)</a:t>
            </a:r>
            <a:r>
              <a:rPr lang="zh-CN" altLang="en-US" dirty="0"/>
              <a:t>后直接规约到</a:t>
            </a:r>
            <a:r>
              <a:rPr lang="en-US" altLang="zh-CN" dirty="0"/>
              <a:t>#f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(or #f #t)</a:t>
            </a:r>
            <a:r>
              <a:rPr lang="zh-CN" altLang="en-US" dirty="0"/>
              <a:t>不会被规约</a:t>
            </a:r>
          </a:p>
        </p:txBody>
      </p:sp>
    </p:spTree>
    <p:extLst>
      <p:ext uri="{BB962C8B-B14F-4D97-AF65-F5344CB8AC3E}">
        <p14:creationId xmlns:p14="http://schemas.microsoft.com/office/powerpoint/2010/main" val="189777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0940E-084F-4C38-8E74-AEFDE9A5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A0022-022E-4A37-A5C7-7E72B545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(filter (λ (x) (and (&gt; x 3) (&lt; x 6))) (list 1 2 3 4 5 6 7))</a:t>
            </a:r>
          </a:p>
          <a:p>
            <a:r>
              <a:rPr lang="en-US" altLang="zh-CN" dirty="0"/>
              <a:t>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 2 3 4 5 6 7))</a:t>
            </a:r>
          </a:p>
          <a:p>
            <a:r>
              <a:rPr lang="en-US" altLang="zh-CN" dirty="0"/>
              <a:t>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 3 4 5 6 7))</a:t>
            </a:r>
          </a:p>
          <a:p>
            <a:r>
              <a:rPr lang="en-US" altLang="zh-CN" dirty="0"/>
              <a:t>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 4 5 6 7))</a:t>
            </a:r>
          </a:p>
          <a:p>
            <a:r>
              <a:rPr lang="en-US" altLang="zh-CN" dirty="0"/>
              <a:t>(cons 4 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 5 6 7)))</a:t>
            </a:r>
          </a:p>
          <a:p>
            <a:r>
              <a:rPr lang="en-US" altLang="zh-CN" dirty="0"/>
              <a:t>(cons 4 (cons 5 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 6 7))))</a:t>
            </a:r>
          </a:p>
          <a:p>
            <a:r>
              <a:rPr lang="en-US" altLang="zh-CN" dirty="0"/>
              <a:t>(cons 4 (cons 5 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 7))))</a:t>
            </a:r>
          </a:p>
          <a:p>
            <a:r>
              <a:rPr lang="en-US" altLang="zh-CN" dirty="0"/>
              <a:t>(cons 4 (cons 5 (filter (</a:t>
            </a:r>
            <a:r>
              <a:rPr lang="el-GR" altLang="zh-CN" dirty="0"/>
              <a:t>λ (</a:t>
            </a:r>
            <a:r>
              <a:rPr lang="en-US" altLang="zh-CN" dirty="0"/>
              <a:t>x) (and (&gt; x 3) (&lt; x 6))) (list))))</a:t>
            </a:r>
          </a:p>
          <a:p>
            <a:r>
              <a:rPr lang="en-US" altLang="zh-CN" dirty="0"/>
              <a:t>(cons 4 (cons 5 (list)))</a:t>
            </a:r>
          </a:p>
          <a:p>
            <a:r>
              <a:rPr lang="en-US" altLang="zh-CN" dirty="0"/>
              <a:t>(cons 4 (list 5))</a:t>
            </a:r>
          </a:p>
          <a:p>
            <a:r>
              <a:rPr lang="en-US" altLang="zh-CN" dirty="0"/>
              <a:t>(list 4 5)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27E4D-DAF6-4C55-BBD5-4AEC568B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6" y="230188"/>
            <a:ext cx="9811254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6FF23-674F-4457-B146-FEFF25D2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卫生宏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FF077-2F44-4B5C-BFF0-2913E040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altLang="zh-CN" dirty="0"/>
              <a:t>(Let x (+ 1 2) (Let x (+ 1 4) (+ x 1)))</a:t>
            </a:r>
            <a:endParaRPr lang="en-US" altLang="zh-CN" dirty="0"/>
          </a:p>
          <a:p>
            <a:r>
              <a:rPr lang="da-DK" altLang="zh-CN" dirty="0"/>
              <a:t>(Let x 3 (Let x (+ 1 4) (+ x 1)))</a:t>
            </a:r>
          </a:p>
          <a:p>
            <a:r>
              <a:rPr lang="da-DK" altLang="zh-CN" dirty="0"/>
              <a:t>((λ (x«392») (Let x (+ 1 4) (+ x 1))) 3)</a:t>
            </a:r>
          </a:p>
          <a:p>
            <a:r>
              <a:rPr lang="da-DK" altLang="zh-CN" dirty="0"/>
              <a:t>(Let x«522» (+ 1 4) (+ x«522» 1))</a:t>
            </a:r>
          </a:p>
          <a:p>
            <a:r>
              <a:rPr lang="da-DK" altLang="zh-CN" dirty="0"/>
              <a:t>(Let x«522» 5 (+ x«522» 1))</a:t>
            </a:r>
          </a:p>
          <a:p>
            <a:r>
              <a:rPr lang="da-DK" altLang="zh-CN" dirty="0"/>
              <a:t>((λ (x«724») (+ x«724» 1)) 5)</a:t>
            </a:r>
          </a:p>
          <a:p>
            <a:r>
              <a:rPr lang="da-DK" altLang="zh-CN" dirty="0"/>
              <a:t>(+ 5 1)</a:t>
            </a:r>
          </a:p>
          <a:p>
            <a:r>
              <a:rPr lang="da-DK" altLang="zh-CN" dirty="0"/>
              <a:t>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4A5D2-A511-41BF-B3AD-94ABF363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67" y="367472"/>
            <a:ext cx="5445463" cy="1004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B5A8B-F4E6-4534-8C2A-AE992EFB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40" y="1945635"/>
            <a:ext cx="4070559" cy="2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8D86A-2614-40E3-85B4-522E837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7B816-D01F-43E1-8A5D-64D86EC1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(Sg (and #t #f) (not #f) #f)</a:t>
            </a:r>
          </a:p>
          <a:p>
            <a:r>
              <a:rPr lang="en-US" altLang="zh-CN" dirty="0"/>
              <a:t>(Sg #f (not #f) #f)</a:t>
            </a:r>
          </a:p>
          <a:p>
            <a:r>
              <a:rPr lang="en-US" altLang="zh-CN" dirty="0"/>
              <a:t>(and (or #f (not #f)) (not #f))</a:t>
            </a:r>
          </a:p>
          <a:p>
            <a:r>
              <a:rPr lang="en-US" altLang="zh-CN" dirty="0"/>
              <a:t>(and (not #f) (not #f))</a:t>
            </a:r>
          </a:p>
          <a:p>
            <a:r>
              <a:rPr lang="en-US" altLang="zh-CN" dirty="0"/>
              <a:t>(and #t (not #f))</a:t>
            </a:r>
          </a:p>
          <a:p>
            <a:r>
              <a:rPr lang="en-US" altLang="zh-CN" dirty="0"/>
              <a:t>(not #f)</a:t>
            </a:r>
          </a:p>
          <a:p>
            <a:r>
              <a:rPr lang="en-US" altLang="zh-CN" dirty="0"/>
              <a:t>#t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14B1E-CF35-452E-A26D-8CE288EE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71" y="365125"/>
            <a:ext cx="6688215" cy="8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F7AA-A1EE-4A9D-9E93-4E920217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B55FA-6F1F-4C51-A151-125EB33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(Odd 6)</a:t>
            </a:r>
          </a:p>
          <a:p>
            <a:r>
              <a:rPr lang="en-US" altLang="zh-CN" dirty="0"/>
              <a:t>(Even (- 6 1))</a:t>
            </a:r>
          </a:p>
          <a:p>
            <a:r>
              <a:rPr lang="en-US" altLang="zh-CN" dirty="0"/>
              <a:t>(Even 5)</a:t>
            </a:r>
          </a:p>
          <a:p>
            <a:r>
              <a:rPr lang="en-US" altLang="zh-CN" dirty="0"/>
              <a:t>(Odd (- 5 1))</a:t>
            </a:r>
          </a:p>
          <a:p>
            <a:r>
              <a:rPr lang="en-US" altLang="zh-CN" dirty="0"/>
              <a:t>(Odd 4)</a:t>
            </a:r>
          </a:p>
          <a:p>
            <a:r>
              <a:rPr lang="en-US" altLang="zh-CN" dirty="0"/>
              <a:t>(Even (- 4 1))</a:t>
            </a:r>
          </a:p>
          <a:p>
            <a:r>
              <a:rPr lang="en-US" altLang="zh-CN" dirty="0"/>
              <a:t>(Even 3)</a:t>
            </a:r>
          </a:p>
          <a:p>
            <a:r>
              <a:rPr lang="en-US" altLang="zh-CN" dirty="0"/>
              <a:t>(Odd (- 3 1))</a:t>
            </a:r>
          </a:p>
          <a:p>
            <a:r>
              <a:rPr lang="en-US" altLang="zh-CN" dirty="0"/>
              <a:t>(Odd 2)</a:t>
            </a:r>
          </a:p>
          <a:p>
            <a:r>
              <a:rPr lang="en-US" altLang="zh-CN" dirty="0"/>
              <a:t>(Even (- 2 1))</a:t>
            </a:r>
          </a:p>
          <a:p>
            <a:r>
              <a:rPr lang="en-US" altLang="zh-CN" dirty="0"/>
              <a:t>(Even 1)</a:t>
            </a:r>
          </a:p>
          <a:p>
            <a:r>
              <a:rPr lang="en-US" altLang="zh-CN" dirty="0"/>
              <a:t>#t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3861B0-6FF7-4FB4-8F14-9FA3DECD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33" y="521315"/>
            <a:ext cx="3194214" cy="34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3650-EB17-4F63-937E-F384F2C6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br>
              <a:rPr lang="en-US" altLang="zh-CN" dirty="0"/>
            </a:br>
            <a:r>
              <a:rPr lang="zh-CN" altLang="en-US" sz="3600" dirty="0"/>
              <a:t>与</a:t>
            </a:r>
            <a:r>
              <a:rPr lang="en-US" altLang="zh-CN" sz="3600" dirty="0"/>
              <a:t>baseline</a:t>
            </a:r>
            <a:r>
              <a:rPr lang="zh-CN" altLang="en-US" sz="3600" dirty="0"/>
              <a:t>相比，我们的轻量级重组糖方法有如下优点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3D5C5-7108-4B93-AE12-4095D480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轻量级</a:t>
            </a:r>
            <a:endParaRPr lang="en-US" altLang="zh-CN" dirty="0"/>
          </a:p>
          <a:p>
            <a:pPr lvl="1"/>
            <a:r>
              <a:rPr lang="en-US" altLang="zh-CN" dirty="0"/>
              <a:t>Baseline</a:t>
            </a:r>
            <a:r>
              <a:rPr lang="zh-CN" altLang="en-US" dirty="0"/>
              <a:t>的方法先将语法糖完全展开后，进行</a:t>
            </a:r>
            <a:r>
              <a:rPr lang="en-US" altLang="zh-CN" dirty="0"/>
              <a:t>match</a:t>
            </a:r>
            <a:r>
              <a:rPr lang="zh-CN" altLang="en-US" dirty="0"/>
              <a:t>和</a:t>
            </a:r>
            <a:r>
              <a:rPr lang="en-US" altLang="zh-CN" dirty="0"/>
              <a:t>substitute</a:t>
            </a:r>
            <a:r>
              <a:rPr lang="zh-CN" altLang="en-US" dirty="0"/>
              <a:t>的搜索</a:t>
            </a:r>
            <a:endParaRPr lang="en-US" altLang="zh-CN" dirty="0"/>
          </a:p>
          <a:p>
            <a:pPr lvl="1"/>
            <a:r>
              <a:rPr lang="en-US" altLang="zh-CN" dirty="0"/>
              <a:t>Baseline</a:t>
            </a:r>
            <a:r>
              <a:rPr lang="zh-CN" altLang="en-US" dirty="0"/>
              <a:t>的方法处理卫生宏尤其复杂（用了一些新的数据结构，新定义了许多</a:t>
            </a:r>
            <a:r>
              <a:rPr lang="en-US" altLang="zh-CN" dirty="0"/>
              <a:t>Term</a:t>
            </a:r>
            <a:r>
              <a:rPr lang="zh-CN" altLang="en-US" dirty="0"/>
              <a:t>）而我们的方法处理卫生宏很自然。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-US" altLang="zh-CN" dirty="0"/>
              <a:t>baseline</a:t>
            </a:r>
            <a:r>
              <a:rPr lang="zh-CN" altLang="en-US" dirty="0"/>
              <a:t>不能处理或很难处理的</a:t>
            </a:r>
            <a:endParaRPr lang="en-US" altLang="zh-CN" dirty="0"/>
          </a:p>
          <a:p>
            <a:pPr lvl="1"/>
            <a:r>
              <a:rPr lang="zh-CN" altLang="en-US" dirty="0"/>
              <a:t>递归糖</a:t>
            </a:r>
            <a:endParaRPr lang="en-US" altLang="zh-CN" dirty="0"/>
          </a:p>
          <a:p>
            <a:pPr lvl="1"/>
            <a:r>
              <a:rPr lang="zh-CN" altLang="en-US" dirty="0"/>
              <a:t>高阶糖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 dirty="0"/>
              <a:t>baseline</a:t>
            </a:r>
            <a:r>
              <a:rPr lang="zh-CN" altLang="en-US" dirty="0"/>
              <a:t>需要把语法糖完全展开，因此中间过程不能重组）</a:t>
            </a:r>
          </a:p>
        </p:txBody>
      </p:sp>
    </p:spTree>
    <p:extLst>
      <p:ext uri="{BB962C8B-B14F-4D97-AF65-F5344CB8AC3E}">
        <p14:creationId xmlns:p14="http://schemas.microsoft.com/office/powerpoint/2010/main" val="278728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779DE-2994-4DDF-86D9-AC32CEF5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143E8-3E38-4661-A7C2-1CF74E5B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本工作对</a:t>
            </a:r>
            <a:r>
              <a:rPr lang="en-US" altLang="zh-CN" dirty="0"/>
              <a:t>DSL</a:t>
            </a:r>
            <a:r>
              <a:rPr lang="zh-CN" altLang="en-US" dirty="0"/>
              <a:t>的求值规则自动推导有一定启发作用，将来可能会进一步研究。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本工作的一个约束是语言没有副作用，针对有副作用的语言正确性没有得到证明，今后可能考虑能否解决。</a:t>
            </a:r>
          </a:p>
        </p:txBody>
      </p:sp>
    </p:spTree>
    <p:extLst>
      <p:ext uri="{BB962C8B-B14F-4D97-AF65-F5344CB8AC3E}">
        <p14:creationId xmlns:p14="http://schemas.microsoft.com/office/powerpoint/2010/main" val="54430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E36F-6C92-4EC8-AEE9-CE8BC61D0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FFE0E-EDC5-4E83-AB97-C759640EF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4C47-F8DF-4AA3-AE5E-4D74AC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E44A4-6AB2-4D80-AF30-3154741F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现有工作问题放前面</a:t>
            </a:r>
            <a:endParaRPr lang="en-US" altLang="zh-CN" dirty="0"/>
          </a:p>
          <a:p>
            <a:r>
              <a:rPr lang="zh-CN" altLang="en-US" dirty="0"/>
              <a:t>算法、实验结果归纳 结论放前面</a:t>
            </a:r>
            <a:endParaRPr lang="en-US" altLang="zh-CN" dirty="0"/>
          </a:p>
          <a:p>
            <a:r>
              <a:rPr lang="zh-CN" altLang="en-US" dirty="0"/>
              <a:t>小字</a:t>
            </a:r>
          </a:p>
        </p:txBody>
      </p:sp>
    </p:spTree>
    <p:extLst>
      <p:ext uri="{BB962C8B-B14F-4D97-AF65-F5344CB8AC3E}">
        <p14:creationId xmlns:p14="http://schemas.microsoft.com/office/powerpoint/2010/main" val="312256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D789F-7AE3-40EA-A8E9-18564FDD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近年来流行的</a:t>
            </a:r>
            <a:r>
              <a:rPr lang="en-US" altLang="zh-CN" dirty="0"/>
              <a:t>DSL</a:t>
            </a:r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语法糖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A8C54-6BEA-4FBD-AD37-5C7F2E78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描绘一个从</a:t>
            </a:r>
            <a:r>
              <a:rPr lang="en-US" altLang="zh-CN" dirty="0"/>
              <a:t>DSL</a:t>
            </a:r>
            <a:r>
              <a:rPr lang="zh-CN" altLang="en-US" dirty="0"/>
              <a:t>到通用语言（</a:t>
            </a:r>
            <a:r>
              <a:rPr lang="en-US" altLang="zh-CN" dirty="0"/>
              <a:t>GPL</a:t>
            </a:r>
            <a:r>
              <a:rPr lang="zh-CN" altLang="en-US" dirty="0"/>
              <a:t>）的映射关系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en-US" altLang="zh-CN" dirty="0"/>
              <a:t>(And exp1 exp2)</a:t>
            </a:r>
            <a:r>
              <a:rPr lang="en-US" altLang="zh-CN" dirty="0">
                <a:sym typeface="Wingdings" panose="05000000000000000000" pitchFamily="2" charset="2"/>
              </a:rPr>
              <a:t>(if exp1 exp2 false)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(Or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exp1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exp2)(if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exp1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true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exp2) </a:t>
            </a:r>
            <a:r>
              <a:rPr lang="zh-CN" altLang="en-US" dirty="0">
                <a:sym typeface="Wingdings" panose="05000000000000000000" pitchFamily="2" charset="2"/>
              </a:rPr>
              <a:t>其中</a:t>
            </a:r>
            <a:r>
              <a:rPr lang="en-US" altLang="zh-CN" dirty="0">
                <a:sym typeface="Wingdings" panose="05000000000000000000" pitchFamily="2" charset="2"/>
              </a:rPr>
              <a:t>if</a:t>
            </a:r>
            <a:r>
              <a:rPr lang="zh-CN" altLang="en-US" dirty="0">
                <a:sym typeface="Wingdings" panose="05000000000000000000" pitchFamily="2" charset="2"/>
              </a:rPr>
              <a:t>是通用语言的语法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对语法糖进行求值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(And true (Or true false)(if true (if true </a:t>
            </a:r>
            <a:r>
              <a:rPr lang="en-US" altLang="zh-CN" dirty="0" err="1">
                <a:sym typeface="Wingdings" panose="05000000000000000000" pitchFamily="2" charset="2"/>
              </a:rPr>
              <a:t>true</a:t>
            </a:r>
            <a:r>
              <a:rPr lang="en-US" altLang="zh-CN" dirty="0">
                <a:sym typeface="Wingdings" panose="05000000000000000000" pitchFamily="2" charset="2"/>
              </a:rPr>
              <a:t> false) false) (if true </a:t>
            </a:r>
            <a:r>
              <a:rPr lang="en-US" altLang="zh-CN" dirty="0" err="1">
                <a:sym typeface="Wingdings" panose="05000000000000000000" pitchFamily="2" charset="2"/>
              </a:rPr>
              <a:t>true</a:t>
            </a:r>
            <a:r>
              <a:rPr lang="en-US" altLang="zh-CN" dirty="0">
                <a:sym typeface="Wingdings" panose="05000000000000000000" pitchFamily="2" charset="2"/>
              </a:rPr>
              <a:t> false) true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语法糖实现</a:t>
            </a:r>
            <a:r>
              <a:rPr lang="en-US" altLang="zh-CN" dirty="0">
                <a:sym typeface="Wingdings" panose="05000000000000000000" pitchFamily="2" charset="2"/>
              </a:rPr>
              <a:t>DSL</a:t>
            </a:r>
            <a:r>
              <a:rPr lang="zh-CN" altLang="en-US" dirty="0">
                <a:sym typeface="Wingdings" panose="05000000000000000000" pitchFamily="2" charset="2"/>
              </a:rPr>
              <a:t>优点是简单高效。且从</a:t>
            </a:r>
            <a:r>
              <a:rPr lang="en-US" altLang="zh-CN" dirty="0">
                <a:sym typeface="Wingdings" panose="05000000000000000000" pitchFamily="2" charset="2"/>
              </a:rPr>
              <a:t>Lisp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Scheme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Racket</a:t>
            </a:r>
            <a:r>
              <a:rPr lang="zh-CN" altLang="en-US" dirty="0">
                <a:sym typeface="Wingdings" panose="05000000000000000000" pitchFamily="2" charset="2"/>
              </a:rPr>
              <a:t>，宏（</a:t>
            </a:r>
            <a:r>
              <a:rPr lang="en-US" altLang="zh-CN" dirty="0">
                <a:sym typeface="Wingdings" panose="05000000000000000000" pitchFamily="2" charset="2"/>
              </a:rPr>
              <a:t>macro</a:t>
            </a:r>
            <a:r>
              <a:rPr lang="zh-CN" altLang="en-US" dirty="0">
                <a:sym typeface="Wingdings" panose="05000000000000000000" pitchFamily="2" charset="2"/>
              </a:rPr>
              <a:t>）系统不断完善，非常适合构造语法糖。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From Macros to DSLs: The Evolution of Racket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3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47BE-CD67-473E-B9A8-A104CC3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语法糖的问题（拟构造自动化饭店</a:t>
            </a:r>
            <a:r>
              <a:rPr lang="en-US" altLang="zh-CN"/>
              <a:t>DSL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8343E-CE45-430C-AC6F-D10BA31C0504}"/>
              </a:ext>
            </a:extLst>
          </p:cNvPr>
          <p:cNvSpPr/>
          <p:nvPr/>
        </p:nvSpPr>
        <p:spPr>
          <a:xfrm>
            <a:off x="4282439" y="3825005"/>
            <a:ext cx="3413760" cy="138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7CC6D-7C12-41D9-AF24-1D8E30762D8C}"/>
              </a:ext>
            </a:extLst>
          </p:cNvPr>
          <p:cNvSpPr/>
          <p:nvPr/>
        </p:nvSpPr>
        <p:spPr>
          <a:xfrm>
            <a:off x="701040" y="1523999"/>
            <a:ext cx="3789680" cy="2055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4BE17-2333-4AD7-872C-FC9A166EC2F1}"/>
              </a:ext>
            </a:extLst>
          </p:cNvPr>
          <p:cNvSpPr/>
          <p:nvPr/>
        </p:nvSpPr>
        <p:spPr>
          <a:xfrm>
            <a:off x="8625840" y="1452879"/>
            <a:ext cx="2921160" cy="295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BCE69-9869-4718-BFE7-E020BCB77A44}"/>
              </a:ext>
            </a:extLst>
          </p:cNvPr>
          <p:cNvSpPr/>
          <p:nvPr/>
        </p:nvSpPr>
        <p:spPr>
          <a:xfrm>
            <a:off x="701040" y="5039995"/>
            <a:ext cx="2997200" cy="144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2E2299-BE99-4AF7-941E-105A68F96D50}"/>
              </a:ext>
            </a:extLst>
          </p:cNvPr>
          <p:cNvSpPr/>
          <p:nvPr/>
        </p:nvSpPr>
        <p:spPr>
          <a:xfrm>
            <a:off x="8625840" y="4524571"/>
            <a:ext cx="2997200" cy="2300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FBA52-E49C-4F5A-AD58-53B54D43B86A}"/>
              </a:ext>
            </a:extLst>
          </p:cNvPr>
          <p:cNvSpPr txBox="1"/>
          <p:nvPr/>
        </p:nvSpPr>
        <p:spPr>
          <a:xfrm>
            <a:off x="701040" y="1524000"/>
            <a:ext cx="227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牛骨汤</a:t>
            </a:r>
            <a:r>
              <a:rPr lang="en-US" altLang="zh-CN" dirty="0">
                <a:sym typeface="Wingdings" panose="05000000000000000000" pitchFamily="2" charset="2"/>
              </a:rPr>
              <a:t>(x1)</a:t>
            </a:r>
            <a:r>
              <a:rPr lang="zh-CN" altLang="en-US" dirty="0"/>
              <a:t>高压锅</a:t>
            </a:r>
            <a:r>
              <a:rPr lang="en-US" altLang="zh-CN" dirty="0"/>
              <a:t>(</a:t>
            </a:r>
            <a:r>
              <a:rPr lang="zh-CN" altLang="en-US" dirty="0"/>
              <a:t>牛骨，胡椒，</a:t>
            </a:r>
            <a:r>
              <a:rPr lang="en-US" altLang="zh-CN" dirty="0"/>
              <a:t>x1)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begin </a:t>
            </a:r>
            <a:r>
              <a:rPr lang="en-US" altLang="zh-CN" dirty="0" err="1">
                <a:sym typeface="Wingdings" panose="05000000000000000000" pitchFamily="2" charset="2"/>
              </a:rPr>
              <a:t>cutbeefbone</a:t>
            </a:r>
            <a:r>
              <a:rPr lang="en-US" altLang="zh-CN" dirty="0">
                <a:sym typeface="Wingdings" panose="05000000000000000000" pitchFamily="2" charset="2"/>
              </a:rPr>
              <a:t>(x1*0.35) </a:t>
            </a:r>
            <a:r>
              <a:rPr lang="en-US" altLang="zh-CN" dirty="0" err="1">
                <a:sym typeface="Wingdings" panose="05000000000000000000" pitchFamily="2" charset="2"/>
              </a:rPr>
              <a:t>addpepper</a:t>
            </a:r>
            <a:r>
              <a:rPr lang="en-US" altLang="zh-CN" dirty="0">
                <a:sym typeface="Wingdings" panose="05000000000000000000" pitchFamily="2" charset="2"/>
              </a:rPr>
              <a:t>(x1*0.005) </a:t>
            </a:r>
            <a:r>
              <a:rPr lang="en-US" altLang="zh-CN" dirty="0" err="1">
                <a:sym typeface="Wingdings" panose="05000000000000000000" pitchFamily="2" charset="2"/>
              </a:rPr>
              <a:t>addwater</a:t>
            </a:r>
            <a:r>
              <a:rPr lang="en-US" altLang="zh-CN" dirty="0">
                <a:sym typeface="Wingdings" panose="05000000000000000000" pitchFamily="2" charset="2"/>
              </a:rPr>
              <a:t>(x1))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F0E4FD-23CA-4242-9708-1458CBB6FE09}"/>
              </a:ext>
            </a:extLst>
          </p:cNvPr>
          <p:cNvSpPr/>
          <p:nvPr/>
        </p:nvSpPr>
        <p:spPr>
          <a:xfrm>
            <a:off x="8625840" y="1524000"/>
            <a:ext cx="299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皮皮虾</a:t>
            </a:r>
            <a:r>
              <a:rPr lang="en-US" altLang="zh-CN" dirty="0"/>
              <a:t>(x2)</a:t>
            </a:r>
            <a:r>
              <a:rPr lang="en-US" altLang="zh-CN" dirty="0">
                <a:sym typeface="Wingdings" panose="05000000000000000000" pitchFamily="2" charset="2"/>
              </a:rPr>
              <a:t>(let 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 = </a:t>
            </a:r>
            <a:r>
              <a:rPr lang="en-US" altLang="zh-CN" dirty="0" err="1">
                <a:sym typeface="Wingdings" panose="05000000000000000000" pitchFamily="2" charset="2"/>
              </a:rPr>
              <a:t>luohualx</a:t>
            </a:r>
            <a:r>
              <a:rPr lang="en-US" altLang="zh-CN" dirty="0">
                <a:sym typeface="Wingdings" panose="05000000000000000000" pitchFamily="2" charset="2"/>
              </a:rPr>
              <a:t>(x2) </a:t>
            </a:r>
            <a:r>
              <a:rPr lang="en-US" altLang="zh-CN" dirty="0" err="1">
                <a:sym typeface="Wingdings" panose="05000000000000000000" pitchFamily="2" charset="2"/>
              </a:rPr>
              <a:t>qingzheng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9B623B-57BF-4F34-8A7D-7E79F7138CE7}"/>
              </a:ext>
            </a:extLst>
          </p:cNvPr>
          <p:cNvSpPr/>
          <p:nvPr/>
        </p:nvSpPr>
        <p:spPr>
          <a:xfrm>
            <a:off x="701040" y="5039995"/>
            <a:ext cx="299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(x3,x4,x5)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453C6-F21C-428F-B966-2E157D6D9ADF}"/>
              </a:ext>
            </a:extLst>
          </p:cNvPr>
          <p:cNvSpPr/>
          <p:nvPr/>
        </p:nvSpPr>
        <p:spPr>
          <a:xfrm>
            <a:off x="9103042" y="5901689"/>
            <a:ext cx="261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(x6,type)(let 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 = noodles(x6,type) </a:t>
            </a:r>
            <a:r>
              <a:rPr lang="en-US" altLang="zh-CN" dirty="0" err="1">
                <a:sym typeface="Wingdings" panose="05000000000000000000" pitchFamily="2" charset="2"/>
              </a:rPr>
              <a:t>shuizhu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D4B8-77E8-4706-85DD-629CB788062B}"/>
              </a:ext>
            </a:extLst>
          </p:cNvPr>
          <p:cNvSpPr/>
          <p:nvPr/>
        </p:nvSpPr>
        <p:spPr>
          <a:xfrm>
            <a:off x="4368643" y="3856673"/>
            <a:ext cx="2997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皮皮虾打卤面</a:t>
            </a:r>
            <a:r>
              <a:rPr lang="en-US" altLang="zh-CN" dirty="0">
                <a:sym typeface="Wingdings" panose="05000000000000000000" pitchFamily="2" charset="2"/>
              </a:rPr>
              <a:t>(x1…x6,type)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(x6,type), </a:t>
            </a:r>
            <a:r>
              <a:rPr lang="zh-CN" altLang="en-US" dirty="0">
                <a:sym typeface="Wingdings" panose="05000000000000000000" pitchFamily="2" charset="2"/>
              </a:rPr>
              <a:t>打卤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皮皮虾</a:t>
            </a:r>
            <a:r>
              <a:rPr lang="en-US" altLang="zh-CN" dirty="0">
                <a:sym typeface="Wingdings" panose="05000000000000000000" pitchFamily="2" charset="2"/>
              </a:rPr>
              <a:t>(x2),</a:t>
            </a:r>
            <a:r>
              <a:rPr lang="zh-CN" altLang="en-US" dirty="0">
                <a:sym typeface="Wingdings" panose="05000000000000000000" pitchFamily="2" charset="2"/>
              </a:rPr>
              <a:t> 牛骨汤</a:t>
            </a:r>
            <a:r>
              <a:rPr lang="en-US" altLang="zh-CN" dirty="0">
                <a:sym typeface="Wingdings" panose="05000000000000000000" pitchFamily="2" charset="2"/>
              </a:rPr>
              <a:t>(x1), </a:t>
            </a:r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(x3,x4,x5))…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D29501D-02DD-47D3-A850-04DD3B2A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2" y="1573406"/>
            <a:ext cx="1530093" cy="9714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FA6588B-FAC3-4710-B89F-886E215A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43" y="2447331"/>
            <a:ext cx="1849438" cy="184943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F64132C-C75C-4BB0-851D-BCEBA37D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81" y="4529991"/>
            <a:ext cx="1813720" cy="13602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DD4417-55F3-4588-8C37-CF9181FDB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5686" y="5148488"/>
            <a:ext cx="1064762" cy="15971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14CD9F-21B4-4AD0-8659-6B720648146E}"/>
              </a:ext>
            </a:extLst>
          </p:cNvPr>
          <p:cNvCxnSpPr>
            <a:stCxn id="19" idx="1"/>
          </p:cNvCxnSpPr>
          <p:nvPr/>
        </p:nvCxnSpPr>
        <p:spPr>
          <a:xfrm flipH="1">
            <a:off x="5867242" y="3372050"/>
            <a:ext cx="3235801" cy="45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226108-B4A2-4E75-BD81-4136ED89BB2F}"/>
              </a:ext>
            </a:extLst>
          </p:cNvPr>
          <p:cNvCxnSpPr>
            <a:stCxn id="17" idx="2"/>
            <a:endCxn id="4" idx="1"/>
          </p:cNvCxnSpPr>
          <p:nvPr/>
        </p:nvCxnSpPr>
        <p:spPr>
          <a:xfrm>
            <a:off x="3698239" y="2544894"/>
            <a:ext cx="584200" cy="19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EADEBA-1B05-407A-BF6B-B958554589ED}"/>
              </a:ext>
            </a:extLst>
          </p:cNvPr>
          <p:cNvCxnSpPr>
            <a:stCxn id="23" idx="0"/>
          </p:cNvCxnSpPr>
          <p:nvPr/>
        </p:nvCxnSpPr>
        <p:spPr>
          <a:xfrm flipV="1">
            <a:off x="3596639" y="5210136"/>
            <a:ext cx="2499361" cy="73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7CD421-FA88-40AD-820A-72CEA6A0F1A5}"/>
              </a:ext>
            </a:extLst>
          </p:cNvPr>
          <p:cNvCxnSpPr/>
          <p:nvPr/>
        </p:nvCxnSpPr>
        <p:spPr>
          <a:xfrm flipH="1" flipV="1">
            <a:off x="7721440" y="4410321"/>
            <a:ext cx="813278" cy="79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1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E9D5-003F-4601-987E-27F18641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当执行</a:t>
            </a:r>
            <a:r>
              <a:rPr lang="zh-CN" altLang="en-US" dirty="0">
                <a:sym typeface="Wingdings" panose="05000000000000000000" pitchFamily="2" charset="2"/>
              </a:rPr>
              <a:t>皮皮虾打卤面</a:t>
            </a:r>
            <a:r>
              <a:rPr lang="en-US" altLang="zh-CN" dirty="0">
                <a:sym typeface="Wingdings" panose="05000000000000000000" pitchFamily="2" charset="2"/>
              </a:rPr>
              <a:t>(x1…x6,type)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我们希望得到的反馈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2528B-B3C1-485C-99CD-55FDC464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(x6,type), </a:t>
            </a:r>
            <a:r>
              <a:rPr lang="zh-CN" altLang="en-US" dirty="0">
                <a:sym typeface="Wingdings" panose="05000000000000000000" pitchFamily="2" charset="2"/>
              </a:rPr>
              <a:t>打卤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皮皮虾</a:t>
            </a:r>
            <a:r>
              <a:rPr lang="en-US" altLang="zh-CN" dirty="0">
                <a:sym typeface="Wingdings" panose="05000000000000000000" pitchFamily="2" charset="2"/>
              </a:rPr>
              <a:t>(x2),</a:t>
            </a:r>
            <a:r>
              <a:rPr lang="zh-CN" altLang="en-US" dirty="0">
                <a:sym typeface="Wingdings" panose="05000000000000000000" pitchFamily="2" charset="2"/>
              </a:rPr>
              <a:t> 牛骨汤</a:t>
            </a:r>
            <a:r>
              <a:rPr lang="en-US" altLang="zh-CN" dirty="0">
                <a:sym typeface="Wingdings" panose="05000000000000000000" pitchFamily="2" charset="2"/>
              </a:rPr>
              <a:t>(x1), </a:t>
            </a:r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(3</a:t>
            </a:r>
            <a:r>
              <a:rPr lang="zh-CN" altLang="en-US" dirty="0">
                <a:sym typeface="Wingdings" panose="05000000000000000000" pitchFamily="2" charset="2"/>
              </a:rPr>
              <a:t>两细面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打卤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皮皮虾</a:t>
            </a:r>
            <a:r>
              <a:rPr lang="en-US" altLang="zh-CN" dirty="0">
                <a:sym typeface="Wingdings" panose="05000000000000000000" pitchFamily="2" charset="2"/>
              </a:rPr>
              <a:t>(x2),</a:t>
            </a:r>
            <a:r>
              <a:rPr lang="zh-CN" altLang="en-US" dirty="0">
                <a:sym typeface="Wingdings" panose="05000000000000000000" pitchFamily="2" charset="2"/>
              </a:rPr>
              <a:t> 牛骨汤</a:t>
            </a:r>
            <a:r>
              <a:rPr lang="en-US" altLang="zh-CN" dirty="0">
                <a:sym typeface="Wingdings" panose="05000000000000000000" pitchFamily="2" charset="2"/>
              </a:rPr>
              <a:t>(x1), </a:t>
            </a:r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(3</a:t>
            </a:r>
            <a:r>
              <a:rPr lang="zh-CN" altLang="en-US" dirty="0">
                <a:sym typeface="Wingdings" panose="05000000000000000000" pitchFamily="2" charset="2"/>
              </a:rPr>
              <a:t>两细面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打卤</a:t>
            </a:r>
            <a:r>
              <a:rPr lang="en-US" altLang="zh-CN" dirty="0">
                <a:sym typeface="Wingdings" panose="05000000000000000000" pitchFamily="2" charset="2"/>
              </a:rPr>
              <a:t>(1</a:t>
            </a:r>
            <a:r>
              <a:rPr lang="zh-CN" altLang="en-US" dirty="0">
                <a:sym typeface="Wingdings" panose="05000000000000000000" pitchFamily="2" charset="2"/>
              </a:rPr>
              <a:t>斤皮皮虾肉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牛骨汤</a:t>
            </a:r>
            <a:r>
              <a:rPr lang="en-US" altLang="zh-CN" dirty="0">
                <a:sym typeface="Wingdings" panose="05000000000000000000" pitchFamily="2" charset="2"/>
              </a:rPr>
              <a:t>(x1), </a:t>
            </a:r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…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(3</a:t>
            </a:r>
            <a:r>
              <a:rPr lang="zh-CN" altLang="en-US" dirty="0">
                <a:sym typeface="Wingdings" panose="05000000000000000000" pitchFamily="2" charset="2"/>
              </a:rPr>
              <a:t>两细面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牛骨皮皮虾卤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注：含</a:t>
            </a:r>
            <a:r>
              <a:rPr lang="en-US" altLang="zh-CN" dirty="0">
                <a:sym typeface="Wingdings" panose="05000000000000000000" pitchFamily="2" charset="2"/>
              </a:rPr>
              <a:t>50</a:t>
            </a:r>
            <a:r>
              <a:rPr lang="zh-CN" altLang="en-US" dirty="0">
                <a:sym typeface="Wingdings" panose="05000000000000000000" pitchFamily="2" charset="2"/>
              </a:rPr>
              <a:t>克青豆、</a:t>
            </a:r>
            <a:r>
              <a:rPr lang="en-US" altLang="zh-CN" dirty="0">
                <a:sym typeface="Wingdings" panose="05000000000000000000" pitchFamily="2" charset="2"/>
              </a:rPr>
              <a:t>200</a:t>
            </a:r>
            <a:r>
              <a:rPr lang="zh-CN" altLang="en-US" dirty="0">
                <a:sym typeface="Wingdings" panose="05000000000000000000" pitchFamily="2" charset="2"/>
              </a:rPr>
              <a:t>克胡萝卜丁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大份皮皮虾打卤面</a:t>
            </a:r>
            <a:r>
              <a:rPr lang="en-US" altLang="zh-CN" dirty="0">
                <a:sym typeface="Wingdings" panose="05000000000000000000" pitchFamily="2" charset="2"/>
              </a:rPr>
              <a:t>(…</a:t>
            </a:r>
            <a:r>
              <a:rPr lang="zh-CN" altLang="en-US" dirty="0">
                <a:sym typeface="Wingdings" panose="05000000000000000000" pitchFamily="2" charset="2"/>
              </a:rPr>
              <a:t>备注）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8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7FF3-E64B-4303-8A50-9F9BFA8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而实际上得到的反馈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36C85-3C78-4C44-A7D4-820FEE39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(begin (let xxx= </a:t>
            </a:r>
            <a:r>
              <a:rPr lang="en-US" altLang="zh-CN" dirty="0" err="1"/>
              <a:t>abd</a:t>
            </a:r>
            <a:r>
              <a:rPr lang="en-US" altLang="zh-CN" dirty="0"/>
              <a:t> </a:t>
            </a:r>
            <a:r>
              <a:rPr lang="en-US" altLang="zh-CN" dirty="0" err="1"/>
              <a:t>c?e:f</a:t>
            </a:r>
            <a:r>
              <a:rPr lang="en-US" altLang="zh-CN" dirty="0"/>
              <a:t>) … (if (</a:t>
            </a:r>
            <a:r>
              <a:rPr lang="en-US" altLang="zh-CN" dirty="0" err="1"/>
              <a:t>tmp</a:t>
            </a:r>
            <a:r>
              <a:rPr lang="en-US" altLang="zh-CN" dirty="0"/>
              <a:t>&lt;</a:t>
            </a:r>
            <a:r>
              <a:rPr lang="en-US" altLang="zh-CN" dirty="0" err="1"/>
              <a:t>hujiao</a:t>
            </a:r>
            <a:r>
              <a:rPr lang="en-US" altLang="zh-CN" dirty="0"/>
              <a:t>) assert </a:t>
            </a:r>
            <a:r>
              <a:rPr lang="en-US" altLang="zh-CN" dirty="0" err="1"/>
              <a:t>controlBox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 …)</a:t>
            </a:r>
          </a:p>
          <a:p>
            <a:r>
              <a:rPr lang="en-US" altLang="zh-CN" dirty="0"/>
              <a:t>……</a:t>
            </a:r>
          </a:p>
          <a:p>
            <a:r>
              <a:rPr lang="zh-CN" altLang="en-US" dirty="0"/>
              <a:t>皮皮虾打卤面</a:t>
            </a:r>
          </a:p>
        </p:txBody>
      </p:sp>
    </p:spTree>
    <p:extLst>
      <p:ext uri="{BB962C8B-B14F-4D97-AF65-F5344CB8AC3E}">
        <p14:creationId xmlns:p14="http://schemas.microsoft.com/office/powerpoint/2010/main" val="195911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9FCE-DD4D-4501-8EFD-8CBAA95D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Reddit</a:t>
            </a:r>
            <a:r>
              <a:rPr lang="zh-CN" altLang="en-US" dirty="0"/>
              <a:t>上</a:t>
            </a:r>
            <a:r>
              <a:rPr lang="en-US" altLang="zh-CN" dirty="0"/>
              <a:t>40</a:t>
            </a:r>
            <a:r>
              <a:rPr lang="zh-CN" altLang="en-US" dirty="0"/>
              <a:t>年老码农吐槽</a:t>
            </a:r>
            <a:r>
              <a:rPr lang="en-US" altLang="zh-CN" dirty="0"/>
              <a:t>IFTTT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4DC3D-2230-445F-B6D7-C0711852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E29A2-3BE1-434D-9E5E-E1F20500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4" y="1867584"/>
            <a:ext cx="9957312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57185-7020-4201-85EF-F8D221D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DSL</a:t>
            </a:r>
            <a:r>
              <a:rPr lang="zh-CN" altLang="en-US" dirty="0"/>
              <a:t>设计者和使用者之间的鸿沟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5303-4FA1-492E-BE10-D064FB4A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</a:t>
            </a:r>
            <a:r>
              <a:rPr lang="zh-CN" altLang="en-US" dirty="0"/>
              <a:t>设计人员一般是计算机从业人员</a:t>
            </a:r>
            <a:endParaRPr lang="en-US" altLang="zh-CN" dirty="0"/>
          </a:p>
          <a:p>
            <a:r>
              <a:rPr lang="zh-CN" altLang="en-US" dirty="0"/>
              <a:t>而使用者来自各行各业，并不一定能够理解</a:t>
            </a:r>
            <a:r>
              <a:rPr lang="en-US" altLang="zh-CN" dirty="0"/>
              <a:t>DSL</a:t>
            </a:r>
            <a:r>
              <a:rPr lang="zh-CN" altLang="en-US" dirty="0"/>
              <a:t>的内部语言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对语法糖：解糖的单向性</a:t>
            </a:r>
          </a:p>
        </p:txBody>
      </p:sp>
    </p:spTree>
    <p:extLst>
      <p:ext uri="{BB962C8B-B14F-4D97-AF65-F5344CB8AC3E}">
        <p14:creationId xmlns:p14="http://schemas.microsoft.com/office/powerpoint/2010/main" val="112286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FEFD-F406-484D-942F-58F6671D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语法糖解糖的单向性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BA70D7-C89E-4F7F-B9C1-61EEE32E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113" y="1690688"/>
            <a:ext cx="83097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1838</Words>
  <Application>Microsoft Office PowerPoint</Application>
  <PresentationFormat>宽屏</PresentationFormat>
  <Paragraphs>149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Wingdings</vt:lpstr>
      <vt:lpstr>Office 主题​​</vt:lpstr>
      <vt:lpstr>一种利用Redex实现的 轻量级重组糖方法</vt:lpstr>
      <vt:lpstr>研究背景——领域特定语言（DSL）</vt:lpstr>
      <vt:lpstr>近年来流行的DSL实现方法——语法糖</vt:lpstr>
      <vt:lpstr>语法糖的问题（拟构造自动化饭店DSL）</vt:lpstr>
      <vt:lpstr>当执行皮皮虾打卤面(x1…x6,type) 我们希望得到的反馈</vt:lpstr>
      <vt:lpstr>而实际上得到的反馈</vt:lpstr>
      <vt:lpstr>Reddit上40年老码农吐槽IFTTT</vt:lpstr>
      <vt:lpstr>DSL设计者和使用者之间的鸿沟</vt:lpstr>
      <vt:lpstr>语法糖解糖的单向性</vt:lpstr>
      <vt:lpstr>但实际上有一些糖可以重组 （baseline的系列工作之一）</vt:lpstr>
      <vt:lpstr>baseline重组糖的三个重要性质</vt:lpstr>
      <vt:lpstr>仿真性</vt:lpstr>
      <vt:lpstr>抽象性</vt:lpstr>
      <vt:lpstr>覆盖性</vt:lpstr>
      <vt:lpstr>现有工作的问题</vt:lpstr>
      <vt:lpstr>我们的工作</vt:lpstr>
      <vt:lpstr>初步思想</vt:lpstr>
      <vt:lpstr>将表达式分为Coreexp和Surfexp分别处理</vt:lpstr>
      <vt:lpstr>实验结果</vt:lpstr>
      <vt:lpstr>普通糖</vt:lpstr>
      <vt:lpstr>普通糖</vt:lpstr>
      <vt:lpstr>高阶糖</vt:lpstr>
      <vt:lpstr>卫生宏</vt:lpstr>
      <vt:lpstr>复合糖</vt:lpstr>
      <vt:lpstr>递归糖</vt:lpstr>
      <vt:lpstr>总结 与baseline相比，我们的轻量级重组糖方法有如下优点 </vt:lpstr>
      <vt:lpstr>未来工作</vt:lpstr>
      <vt:lpstr>感谢观看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丁楼</dc:creator>
  <cp:lastModifiedBy>杨 丁楼</cp:lastModifiedBy>
  <cp:revision>39</cp:revision>
  <dcterms:created xsi:type="dcterms:W3CDTF">2020-05-12T04:11:05Z</dcterms:created>
  <dcterms:modified xsi:type="dcterms:W3CDTF">2020-05-15T13:28:05Z</dcterms:modified>
</cp:coreProperties>
</file>