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85" r:id="rId9"/>
    <p:sldId id="260" r:id="rId10"/>
    <p:sldId id="265" r:id="rId11"/>
    <p:sldId id="268" r:id="rId12"/>
    <p:sldId id="287" r:id="rId13"/>
    <p:sldId id="288" r:id="rId14"/>
    <p:sldId id="266" r:id="rId15"/>
    <p:sldId id="282" r:id="rId16"/>
    <p:sldId id="267" r:id="rId17"/>
    <p:sldId id="278" r:id="rId18"/>
    <p:sldId id="290" r:id="rId19"/>
    <p:sldId id="291" r:id="rId20"/>
    <p:sldId id="292" r:id="rId21"/>
    <p:sldId id="293" r:id="rId22"/>
    <p:sldId id="294" r:id="rId23"/>
    <p:sldId id="28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36A3-AD1C-4CFD-BD40-F4F62AFEF48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BA5C-0D2B-4B46-8A96-C0B698A2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8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BA5C-0D2B-4B46-8A96-C0B698A21D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FE81-92C6-45A5-A768-1A8F5CC0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B49DC-D8F6-4087-82B3-1CEFF1614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61F2-CB03-49E3-B366-B4AE5C77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DC95-8C59-4886-B748-BDC9D02D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4D629-4138-4E29-8642-A600703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71F0-9CAC-44A4-A764-987B87E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A3B61-59C4-4472-9EA7-7DE7ECB4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6BCC1-067F-455D-983F-7E6F01C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091A-FC49-41E4-9748-45DC9329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F804E-76F8-45D3-B7C4-7D38F52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DAFFD-ADA1-4377-B3F0-40FF6E8B3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05C47-D030-4B2A-B1DA-B16F148D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6F52-DEC5-472F-A2D1-F0A882E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2153B-6C95-46B1-925A-3A22497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5C8C1-9494-4994-9C7C-B60BDD16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733A-40CC-4651-A3E7-381639E9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B0316-16F1-4F40-946C-FD3E4402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E1F74-4D1B-4EF9-8D53-615600C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F3FB2-A8F3-427D-850A-876DB2D0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D39C4-DC1A-451D-8E1D-8CBFE9F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2A944-AC9D-44A4-B154-C642CF9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8625-68D8-42B2-80DA-2C7E9975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26C2B-89D8-49D4-8E60-D3C821EA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B86E5-6069-49D9-B010-182CBE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77F1-67F6-4CCF-8C1F-6070890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D422-C6D9-43E7-8824-E288FEE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E445-FD0D-4DB9-B432-7841A5D17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871C8-3D6F-4F4E-97B5-483891A7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B56A0-B643-4ADF-A90E-12D067A0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AE3EB-0943-41A3-BA88-C4548DD2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FF941-5FD8-4295-A285-5BF0240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986E-C4F4-4B3C-85B5-ACDB036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349F0-C11B-4EB8-A450-0E563D90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0B9D0-9E28-4900-9E5D-BD2E8BCC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0870F-88F1-4589-9BC3-2C4408EF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327B1D-2B4B-43CB-986A-D01B62A0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F9782-34D4-431D-A1B9-4C6F4357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D1EB7-8DE2-4708-8F77-D4919861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35FAD-245D-46E7-AE4E-F0D03FA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721F-54B1-4CCC-8959-2768B46F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FFE7F-4CF8-4C10-BFC7-8EC0203E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47F62-E1B4-49B2-8765-94D3D1A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B31AB-6DC6-4EFF-915A-3A071829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9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47CAD-EB60-4030-A856-0F99D7B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3D5E6-1AF1-4640-A1DC-38D28EA3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56FE-44A2-4DEE-BC92-0A94FE5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FBEC-4BA6-4C2D-891A-ED799FF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87819-902F-4F9C-9D53-294B7B4C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C3069-C57C-46C3-9554-080331D2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E3DF5-6F67-4ED8-8EB0-8E1F3120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90862-249D-45E5-9F33-92C1265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E637B-7530-4C90-B3E7-048037D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3CB5-F3EA-4A9A-ABBD-244397F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583FC-A239-45E2-B1E5-D181BE81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4C6F9-CD6E-47C3-A8B5-7007F962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DB3B5-55A1-4CCB-A0C3-5911DD5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260A2-8492-4EB1-8E45-4F692BA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E550-6258-407D-A823-9FB94B6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DA991-B052-4506-BAEB-D99B6E5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36BAB-867B-471F-95E0-EC78B746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761C2-0C0A-425E-89C6-1A58BEC1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494A-48D2-4A2A-A31C-4C311A8F6AC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E54B-6DC6-4824-9D2E-4EC41263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AC766-CF89-4815-B057-1FF0CE80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0284-5BC2-4F69-8752-1C784FC8E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一种利用</a:t>
            </a:r>
            <a:r>
              <a:rPr lang="en-US" altLang="zh-CN" dirty="0" err="1"/>
              <a:t>Redex</a:t>
            </a:r>
            <a:r>
              <a:rPr lang="zh-CN" altLang="en-US" dirty="0"/>
              <a:t>实现的</a:t>
            </a:r>
            <a:br>
              <a:rPr lang="en-US" altLang="zh-CN" dirty="0"/>
            </a:br>
            <a:r>
              <a:rPr lang="zh-CN" altLang="en-US" dirty="0"/>
              <a:t>轻量级重组糖方法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4BCD9-7003-428C-84CA-8DA9DC90B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报告人：杨子毅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指导老师：胡振江 教授</a:t>
            </a:r>
          </a:p>
        </p:txBody>
      </p:sp>
    </p:spTree>
    <p:extLst>
      <p:ext uri="{BB962C8B-B14F-4D97-AF65-F5344CB8AC3E}">
        <p14:creationId xmlns:p14="http://schemas.microsoft.com/office/powerpoint/2010/main" val="52432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A3FA-BABD-40E7-8F12-680785D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但实际上有一些糖可以重组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baseline</a:t>
            </a:r>
            <a:r>
              <a:rPr lang="zh-CN" altLang="en-US" dirty="0"/>
              <a:t>的系列工作之一）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37A592-75A7-4ADE-AD83-754BF0F1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89" y="1924368"/>
            <a:ext cx="8434822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2810-57A1-41B5-9278-E85183C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254"/>
            <a:ext cx="10515600" cy="1325563"/>
          </a:xfrm>
        </p:spPr>
        <p:txBody>
          <a:bodyPr/>
          <a:lstStyle/>
          <a:p>
            <a:r>
              <a:rPr lang="zh-CN" altLang="en-US" dirty="0"/>
              <a:t>现有重组糖工作的三个性质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87BB3-0C83-4EC5-848D-2490E5A7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4351338"/>
          </a:xfrm>
        </p:spPr>
        <p:txBody>
          <a:bodyPr/>
          <a:lstStyle/>
          <a:p>
            <a:r>
              <a:rPr lang="zh-CN" altLang="en-US" dirty="0"/>
              <a:t>仿真性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抽象性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覆盖性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9F61DD-F533-44D2-8210-0AB17430F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54"/>
          <a:stretch/>
        </p:blipFill>
        <p:spPr>
          <a:xfrm>
            <a:off x="2910840" y="718801"/>
            <a:ext cx="4231640" cy="1563642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D958201-B3EC-4EC8-9473-1A29A16FC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47"/>
          <a:stretch/>
        </p:blipFill>
        <p:spPr>
          <a:xfrm>
            <a:off x="2910840" y="2412310"/>
            <a:ext cx="4871721" cy="1808048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87C59C1-FCBD-4CE7-AE19-46471B45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40" y="4374096"/>
            <a:ext cx="4277853" cy="24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2021-75B9-42BC-B933-9B5DDDD0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FDAC0-B034-42D3-81B0-15FFC95A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算法复杂，对每个表达式都需要进行搜索匹配。</a:t>
            </a:r>
            <a:endParaRPr lang="en-US" altLang="zh-CN" dirty="0"/>
          </a:p>
          <a:p>
            <a:r>
              <a:rPr lang="zh-CN" altLang="en-US" dirty="0"/>
              <a:t>对卫生宏的处理引入比抽象语法树更复杂的数据结构。</a:t>
            </a:r>
            <a:endParaRPr lang="en-US" altLang="zh-CN" dirty="0"/>
          </a:p>
          <a:p>
            <a:r>
              <a:rPr lang="zh-CN" altLang="en-US" dirty="0"/>
              <a:t>对递归语法糖处理能力不足。</a:t>
            </a:r>
          </a:p>
        </p:txBody>
      </p:sp>
    </p:spTree>
    <p:extLst>
      <p:ext uri="{BB962C8B-B14F-4D97-AF65-F5344CB8AC3E}">
        <p14:creationId xmlns:p14="http://schemas.microsoft.com/office/powerpoint/2010/main" val="38787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7B3A8-BC06-498F-9001-395D5D6E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580D6-AC3C-4D57-9368-27095569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Redex</a:t>
            </a:r>
            <a:r>
              <a:rPr lang="zh-CN" altLang="en-US" dirty="0"/>
              <a:t>实现了一个轻量级重组糖算法。</a:t>
            </a:r>
            <a:endParaRPr lang="en-US" altLang="zh-CN" dirty="0"/>
          </a:p>
          <a:p>
            <a:r>
              <a:rPr lang="zh-CN" altLang="en-US" dirty="0"/>
              <a:t>相较于现有工作</a:t>
            </a:r>
            <a:endParaRPr lang="en-US" altLang="zh-CN" dirty="0"/>
          </a:p>
          <a:p>
            <a:pPr lvl="1"/>
            <a:r>
              <a:rPr lang="zh-CN" altLang="en-US" dirty="0"/>
              <a:t>简单自然的处理卫生宏。</a:t>
            </a:r>
            <a:endParaRPr lang="en-US" altLang="zh-CN" dirty="0"/>
          </a:p>
          <a:p>
            <a:pPr lvl="1"/>
            <a:r>
              <a:rPr lang="zh-CN" altLang="en-US" dirty="0"/>
              <a:t>能处理递归语法糖、高阶糖。</a:t>
            </a:r>
            <a:endParaRPr lang="en-US" altLang="zh-CN" dirty="0"/>
          </a:p>
          <a:p>
            <a:pPr lvl="1"/>
            <a:r>
              <a:rPr lang="zh-CN" altLang="en-US" dirty="0"/>
              <a:t>算法更加简单。</a:t>
            </a:r>
            <a:endParaRPr lang="en-US" altLang="zh-CN" dirty="0"/>
          </a:p>
          <a:p>
            <a:r>
              <a:rPr lang="zh-CN" altLang="en-US" dirty="0"/>
              <a:t>且满足仿真性、抽象性、覆盖性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8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5DBC-8514-4CE4-A811-E1DC2F3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D94B0-B975-4A4D-84A1-F9DCDC74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659"/>
            <a:ext cx="10515600" cy="3919269"/>
          </a:xfrm>
        </p:spPr>
      </p:pic>
    </p:spTree>
    <p:extLst>
      <p:ext uri="{BB962C8B-B14F-4D97-AF65-F5344CB8AC3E}">
        <p14:creationId xmlns:p14="http://schemas.microsoft.com/office/powerpoint/2010/main" val="156022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8E74-FDE5-4A8B-B57C-00EF2D36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94F4C-D752-479C-B982-6B67E0ED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语法糖不需要完全展开，就可以得到重组糖序列</a:t>
            </a:r>
            <a:endParaRPr lang="en-US" altLang="zh-CN" dirty="0"/>
          </a:p>
          <a:p>
            <a:r>
              <a:rPr lang="zh-CN" altLang="en-US" dirty="0"/>
              <a:t>将内部语言定义为</a:t>
            </a:r>
            <a:r>
              <a:rPr lang="en-US" altLang="zh-CN" dirty="0" err="1"/>
              <a:t>CoreLang</a:t>
            </a:r>
            <a:r>
              <a:rPr lang="zh-CN" altLang="en-US" dirty="0"/>
              <a:t>，求值规则用规约规则表示。</a:t>
            </a:r>
            <a:endParaRPr lang="en-US" altLang="zh-CN" dirty="0"/>
          </a:p>
          <a:p>
            <a:r>
              <a:rPr lang="zh-CN" altLang="en-US" dirty="0"/>
              <a:t>领域特定语言定义为</a:t>
            </a:r>
            <a:r>
              <a:rPr lang="en-US" altLang="zh-CN" dirty="0" err="1"/>
              <a:t>SurfLang</a:t>
            </a:r>
            <a:r>
              <a:rPr lang="zh-CN" altLang="en-US" dirty="0"/>
              <a:t>，到内部语言的语法糖映射也用规约规则表示。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840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9315-81DA-4D83-955F-4232B679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SurfLang</a:t>
            </a:r>
            <a:r>
              <a:rPr lang="zh-CN" altLang="en-US" dirty="0"/>
              <a:t>标识的表达式特殊处理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0557AC-5955-4B7B-A548-2E95D722A78C}"/>
              </a:ext>
            </a:extLst>
          </p:cNvPr>
          <p:cNvSpPr/>
          <p:nvPr/>
        </p:nvSpPr>
        <p:spPr>
          <a:xfrm>
            <a:off x="1249680" y="1402080"/>
            <a:ext cx="714248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(and #t #f) (or #t #f))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→外层解糖→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(and #t #f) (or #t #f) #f)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          ↓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     ↓重组糖                                                  ↓单步规约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          ↓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#f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#t #f))←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检测到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#f)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被规约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← (if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#f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exp #f)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1A9C60-03D0-4431-A76F-543248333A5F}"/>
              </a:ext>
            </a:extLst>
          </p:cNvPr>
          <p:cNvSpPr/>
          <p:nvPr/>
        </p:nvSpPr>
        <p:spPr>
          <a:xfrm>
            <a:off x="1249680" y="4114443"/>
            <a:ext cx="714248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#t (or #t #f))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→外层解糖→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#t #t (or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↓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     ↓重组糖                                        ↓单步规约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↓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 #t←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没有子表达式被规约被规约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← #t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6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125E-F05F-4147-BF8A-5D1318D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402FD-F2A8-42FA-B5D1-311DE7866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8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7A994-D9BB-4C79-A125-1F34F6EC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和现有工作相比，对普通语法糖测试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2418C-A0CE-402B-9090-75CF250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效果相似，但理论上的执行步骤更少。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DBCDEB-A5E5-4EFE-A9E3-3696270AF77B}"/>
              </a:ext>
            </a:extLst>
          </p:cNvPr>
          <p:cNvSpPr/>
          <p:nvPr/>
        </p:nvSpPr>
        <p:spPr>
          <a:xfrm>
            <a:off x="1808480" y="2501344"/>
            <a:ext cx="4104640" cy="2111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(or #f #t) (and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(and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#f)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#f</a:t>
            </a:r>
          </a:p>
        </p:txBody>
      </p:sp>
    </p:spTree>
    <p:extLst>
      <p:ext uri="{BB962C8B-B14F-4D97-AF65-F5344CB8AC3E}">
        <p14:creationId xmlns:p14="http://schemas.microsoft.com/office/powerpoint/2010/main" val="2507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A3A3-240C-42DF-8B01-17CA3AEF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卫生宏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12C04-0B88-424A-8943-D63970D4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(Let x 2 (Let x 1 (+ x 1)))</a:t>
            </a:r>
          </a:p>
          <a:p>
            <a:r>
              <a:rPr lang="en-US" altLang="zh-CN" dirty="0"/>
              <a:t>                            ↑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此处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而不是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算法没有对卫生宏特殊处理</a:t>
            </a:r>
            <a:endParaRPr lang="en-US" altLang="zh-CN" dirty="0"/>
          </a:p>
          <a:p>
            <a:r>
              <a:rPr lang="zh-CN" altLang="en-US" dirty="0"/>
              <a:t>但依然可以解决卫生宏重组糖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2E40B9-8353-4B3E-96FB-13415822F110}"/>
              </a:ext>
            </a:extLst>
          </p:cNvPr>
          <p:cNvSpPr/>
          <p:nvPr/>
        </p:nvSpPr>
        <p:spPr>
          <a:xfrm>
            <a:off x="6096000" y="670243"/>
            <a:ext cx="4998720" cy="5506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(Let x (+ 1 2) (+ x (Let x (+ 1 4) (+ x 1))))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(Let x 3 (+ x (Let x (+ 1 4) (+ x 1))))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((λ (x) (+ x (Let x (+ 1 4) (+ x 1)))) 3)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(Let x (+ 1 4) (+ x 1)))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(Let x 5 (+ x 1)))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((λ (x) (+ x 1)) 5))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(+ 5 1))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6)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9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675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B478-DF08-4D97-B409-662D5572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——</a:t>
            </a:r>
            <a:r>
              <a:rPr lang="zh-CN" altLang="en-US" dirty="0"/>
              <a:t>领域特定语言（</a:t>
            </a:r>
            <a:r>
              <a:rPr lang="en-US" altLang="zh-CN" dirty="0"/>
              <a:t>DSL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506D52-A9FA-46D0-A691-0B5C4B97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29389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0F029-0EC8-454B-938C-5B62272EE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432877"/>
            <a:ext cx="2133600" cy="2143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BDC3DE-961A-4031-AB9A-012DBCA93EE6}"/>
              </a:ext>
            </a:extLst>
          </p:cNvPr>
          <p:cNvSpPr txBox="1"/>
          <p:nvPr/>
        </p:nvSpPr>
        <p:spPr>
          <a:xfrm>
            <a:off x="182720" y="630820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</a:t>
            </a:r>
            <a:r>
              <a:rPr lang="en-US" altLang="zh-CN" dirty="0"/>
              <a:t>DSL</a:t>
            </a:r>
            <a:r>
              <a:rPr lang="zh-CN" altLang="en-US" dirty="0"/>
              <a:t>广泛应用：</a:t>
            </a:r>
            <a:r>
              <a:rPr lang="en-US" altLang="zh-CN" dirty="0" err="1"/>
              <a:t>awk</a:t>
            </a:r>
            <a:r>
              <a:rPr lang="zh-CN" altLang="en-US" dirty="0"/>
              <a:t>、</a:t>
            </a:r>
            <a:r>
              <a:rPr lang="en-US" altLang="zh-CN" dirty="0"/>
              <a:t>sed</a:t>
            </a:r>
            <a:r>
              <a:rPr lang="zh-CN" altLang="en-US" dirty="0"/>
              <a:t>、</a:t>
            </a:r>
            <a:r>
              <a:rPr lang="en-US" altLang="zh-CN" dirty="0"/>
              <a:t>make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1168E-9F54-4891-AED8-52B0B720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35" y="3271520"/>
            <a:ext cx="2143125" cy="21431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638AE2-7D3E-4AC1-B1EA-973390A5ED26}"/>
              </a:ext>
            </a:extLst>
          </p:cNvPr>
          <p:cNvSpPr txBox="1"/>
          <p:nvPr/>
        </p:nvSpPr>
        <p:spPr>
          <a:xfrm>
            <a:off x="4703499" y="63082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开发者日常接触</a:t>
            </a:r>
            <a:r>
              <a:rPr lang="en-US" altLang="zh-CN" dirty="0"/>
              <a:t>DSL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629DFE-6927-4705-BACB-6AC756307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05" y="1690688"/>
            <a:ext cx="3028950" cy="1514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93FCB3-8CFE-44D5-87CB-ADED7C371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3192463"/>
            <a:ext cx="1704975" cy="26765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9E51BD-DF08-41B0-8AD2-8843CDCC263A}"/>
              </a:ext>
            </a:extLst>
          </p:cNvPr>
          <p:cNvSpPr txBox="1"/>
          <p:nvPr/>
        </p:nvSpPr>
        <p:spPr>
          <a:xfrm>
            <a:off x="8004556" y="63070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日常生活中的</a:t>
            </a:r>
            <a:r>
              <a:rPr lang="en-US" altLang="zh-CN" dirty="0"/>
              <a:t>DSL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7322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5782-D1E2-4E3E-9703-90C00FE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递归糖、高阶糖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71FB3-3A54-4BD7-A5C0-23DA6F5D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用传统方法 </a:t>
            </a:r>
            <a:r>
              <a:rPr lang="da-DK" altLang="zh-CN" dirty="0">
                <a:sym typeface="Wingdings" panose="05000000000000000000" pitchFamily="2" charset="2"/>
              </a:rPr>
              <a:t>(map (</a:t>
            </a:r>
            <a:r>
              <a:rPr lang="en-US" altLang="zh-CN" dirty="0">
                <a:sym typeface="Wingdings" panose="05000000000000000000" pitchFamily="2" charset="2"/>
              </a:rPr>
              <a:t>λ (x) (+ x 1)) (list 1 2))</a:t>
            </a:r>
            <a:r>
              <a:rPr lang="zh-CN" altLang="en-US" dirty="0">
                <a:sym typeface="Wingdings" panose="05000000000000000000" pitchFamily="2" charset="2"/>
              </a:rPr>
              <a:t>解糖到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(if … (map … (rest (list 1 2))))</a:t>
            </a:r>
            <a:r>
              <a:rPr lang="zh-CN" altLang="en-US" dirty="0">
                <a:sym typeface="Wingdings" panose="05000000000000000000" pitchFamily="2" charset="2"/>
              </a:rPr>
              <a:t>再解糖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(if … (if … (map … (rest (rest (list 1 2)))))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此时由于没有边界条件，</a:t>
            </a:r>
            <a:r>
              <a:rPr lang="en-US" altLang="zh-CN" dirty="0">
                <a:sym typeface="Wingdings" panose="05000000000000000000" pitchFamily="2" charset="2"/>
              </a:rPr>
              <a:t>map</a:t>
            </a:r>
            <a:r>
              <a:rPr lang="zh-CN" altLang="en-US" dirty="0">
                <a:sym typeface="Wingdings" panose="05000000000000000000" pitchFamily="2" charset="2"/>
              </a:rPr>
              <a:t>糖会不停继续解糖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而我们的做法，部分展开糖，能很好的解决这个问题。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1D1989-B9FD-446D-832D-6909A43E7ED0}"/>
              </a:ext>
            </a:extLst>
          </p:cNvPr>
          <p:cNvSpPr/>
          <p:nvPr/>
        </p:nvSpPr>
        <p:spPr>
          <a:xfrm>
            <a:off x="1000760" y="1392238"/>
            <a:ext cx="10190480" cy="866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(map e exp)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(if (empty? </a:t>
            </a:r>
            <a:r>
              <a:rPr lang="en-US" altLang="zh-CN" sz="2400" dirty="0">
                <a:solidFill>
                  <a:schemeClr val="tx1"/>
                </a:solidFill>
              </a:rPr>
              <a:t>Exp)  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(list) (cons (e (first </a:t>
            </a:r>
            <a:r>
              <a:rPr lang="en-US" altLang="zh-CN" sz="2400" dirty="0">
                <a:solidFill>
                  <a:schemeClr val="tx1"/>
                </a:solidFill>
              </a:rPr>
              <a:t>exp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(map e (rest </a:t>
            </a:r>
            <a:r>
              <a:rPr lang="en-US" altLang="zh-CN" sz="2400" dirty="0">
                <a:solidFill>
                  <a:srgbClr val="FF0000"/>
                </a:solidFill>
              </a:rPr>
              <a:t>exp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))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9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6177-D6B9-4BF1-8D73-CC3FEE7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高阶糖效果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989C3-CD39-4B17-9FB2-374D79C0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FB92A4-2059-4457-8238-990518EF9FDE}"/>
              </a:ext>
            </a:extLst>
          </p:cNvPr>
          <p:cNvSpPr/>
          <p:nvPr/>
        </p:nvSpPr>
        <p:spPr>
          <a:xfrm>
            <a:off x="2964180" y="1533843"/>
            <a:ext cx="6263640" cy="4643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(map (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λ (x) (+ x 1)) (list 1 2 3))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(map (λ (x) (+ 1 x)) (list 2 3)))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(map (λ (x) (+ 1 x)) (list 3))))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(cons 4 (map (λ (x) (+ 1 x)) (list)))))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(cons 4 (list))))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(list 4)))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(list 3 4))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(list 2 3 4) 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8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494E5-D771-4330-8992-39C73960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比较漂亮的例子（</a:t>
            </a:r>
            <a:r>
              <a:rPr lang="en-US" altLang="zh-CN" dirty="0"/>
              <a:t>SKI combinator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FDB60-BC10-4E21-B123-E8BAFC8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E3C5D8-4640-48EA-AEE8-2D11A0102BC6}"/>
              </a:ext>
            </a:extLst>
          </p:cNvPr>
          <p:cNvSpPr/>
          <p:nvPr/>
        </p:nvSpPr>
        <p:spPr>
          <a:xfrm>
            <a:off x="1863090" y="1533843"/>
            <a:ext cx="8465820" cy="4643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(S (K (S I)) K xx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yy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(((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I)) xx (K xx)) yy)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(((S I) (K xx)) yy)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(I yy ((K xx) yy))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(yy ((K xx) yy))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(yy xx)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2E3B4-3C5E-4468-8561-BB3348212273}"/>
              </a:ext>
            </a:extLst>
          </p:cNvPr>
          <p:cNvSpPr txBox="1"/>
          <p:nvPr/>
        </p:nvSpPr>
        <p:spPr>
          <a:xfrm>
            <a:off x="9580880" y="472402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 y z. x y (x z)</a:t>
            </a:r>
          </a:p>
          <a:p>
            <a:r>
              <a:rPr lang="en-US" altLang="zh-CN" b="1" dirty="0"/>
              <a:t>K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 y. x</a:t>
            </a:r>
          </a:p>
          <a:p>
            <a:r>
              <a:rPr lang="en-US" altLang="zh-CN" b="1" dirty="0"/>
              <a:t>I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x.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5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79DE-2994-4DDF-86D9-AC32CEF5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143E8-3E38-4661-A7C2-1CF74E5B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本工作对</a:t>
            </a:r>
            <a:r>
              <a:rPr lang="en-US" altLang="zh-CN" dirty="0"/>
              <a:t>DSL</a:t>
            </a:r>
            <a:r>
              <a:rPr lang="zh-CN" altLang="en-US" dirty="0"/>
              <a:t>的求值规则自动推导有一定启发作用，将来可能会进一步研究。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本工作的一个约束是语言没有副作用，针对有副作用的语言正确性没有得到证明，今后可能考虑能否解决。</a:t>
            </a:r>
          </a:p>
        </p:txBody>
      </p:sp>
    </p:spTree>
    <p:extLst>
      <p:ext uri="{BB962C8B-B14F-4D97-AF65-F5344CB8AC3E}">
        <p14:creationId xmlns:p14="http://schemas.microsoft.com/office/powerpoint/2010/main" val="54430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E36F-6C92-4EC8-AEE9-CE8BC61D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FFE0E-EDC5-4E83-AB97-C759640EF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789F-7AE3-40EA-A8E9-18564FDD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近年来流行的</a:t>
            </a:r>
            <a:r>
              <a:rPr lang="en-US" altLang="zh-CN" dirty="0"/>
              <a:t>DSL</a:t>
            </a:r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语法糖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A8C54-6BEA-4FBD-AD37-5C7F2E78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DSL</a:t>
            </a:r>
            <a:r>
              <a:rPr lang="zh-CN" altLang="en-US" dirty="0"/>
              <a:t>到通用语言（</a:t>
            </a:r>
            <a:r>
              <a:rPr lang="en-US" altLang="zh-CN" dirty="0"/>
              <a:t>GPL</a:t>
            </a:r>
            <a:r>
              <a:rPr lang="zh-CN" altLang="en-US" dirty="0"/>
              <a:t>）的映射关系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对语法糖进行求值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语法糖实现</a:t>
            </a:r>
            <a:r>
              <a:rPr lang="en-US" altLang="zh-CN" dirty="0">
                <a:sym typeface="Wingdings" panose="05000000000000000000" pitchFamily="2" charset="2"/>
              </a:rPr>
              <a:t>DSL</a:t>
            </a:r>
            <a:r>
              <a:rPr lang="zh-CN" altLang="en-US" dirty="0">
                <a:sym typeface="Wingdings" panose="05000000000000000000" pitchFamily="2" charset="2"/>
              </a:rPr>
              <a:t>优点是简单高效。且从</a:t>
            </a:r>
            <a:r>
              <a:rPr lang="en-US" altLang="zh-CN" dirty="0">
                <a:sym typeface="Wingdings" panose="05000000000000000000" pitchFamily="2" charset="2"/>
              </a:rPr>
              <a:t>Lisp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Scheme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Racket</a:t>
            </a:r>
            <a:r>
              <a:rPr lang="zh-CN" altLang="en-US" dirty="0">
                <a:sym typeface="Wingdings" panose="05000000000000000000" pitchFamily="2" charset="2"/>
              </a:rPr>
              <a:t>，宏（</a:t>
            </a:r>
            <a:r>
              <a:rPr lang="en-US" altLang="zh-CN" dirty="0">
                <a:sym typeface="Wingdings" panose="05000000000000000000" pitchFamily="2" charset="2"/>
              </a:rPr>
              <a:t>macro</a:t>
            </a:r>
            <a:r>
              <a:rPr lang="zh-CN" altLang="en-US" dirty="0">
                <a:sym typeface="Wingdings" panose="05000000000000000000" pitchFamily="2" charset="2"/>
              </a:rPr>
              <a:t>）系统不断完善，非常适合构造语法糖。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61A49F-D3C3-40F4-AC5C-698B52B4F0AF}"/>
              </a:ext>
            </a:extLst>
          </p:cNvPr>
          <p:cNvSpPr/>
          <p:nvPr/>
        </p:nvSpPr>
        <p:spPr>
          <a:xfrm>
            <a:off x="7249160" y="1654412"/>
            <a:ext cx="4104640" cy="677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(And exp1 exp2)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(if exp1 exp2 false)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exp1 exp2)(if exp1 true exp2)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32E73F-5BE2-4F7F-AE4D-1E21B63A9826}"/>
              </a:ext>
            </a:extLst>
          </p:cNvPr>
          <p:cNvSpPr/>
          <p:nvPr/>
        </p:nvSpPr>
        <p:spPr>
          <a:xfrm>
            <a:off x="4175760" y="2399744"/>
            <a:ext cx="410464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true (Or true false)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↓展开糖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true (if true </a:t>
            </a:r>
            <a:r>
              <a:rPr lang="en-US" altLang="zh-CN" dirty="0" err="1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false) false)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true </a:t>
            </a:r>
            <a:r>
              <a:rPr lang="en-US" altLang="zh-CN" dirty="0" err="1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false) 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243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47BE-CD67-473E-B9A8-A104CC3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语法糖的问题（拟构造自动化饭店</a:t>
            </a:r>
            <a:r>
              <a:rPr lang="en-US" altLang="zh-CN"/>
              <a:t>DSL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8343E-CE45-430C-AC6F-D10BA31C0504}"/>
              </a:ext>
            </a:extLst>
          </p:cNvPr>
          <p:cNvSpPr/>
          <p:nvPr/>
        </p:nvSpPr>
        <p:spPr>
          <a:xfrm>
            <a:off x="4282439" y="3825005"/>
            <a:ext cx="3413760" cy="138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7CC6D-7C12-41D9-AF24-1D8E30762D8C}"/>
              </a:ext>
            </a:extLst>
          </p:cNvPr>
          <p:cNvSpPr/>
          <p:nvPr/>
        </p:nvSpPr>
        <p:spPr>
          <a:xfrm>
            <a:off x="701040" y="1523999"/>
            <a:ext cx="3789680" cy="2055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4BE17-2333-4AD7-872C-FC9A166EC2F1}"/>
              </a:ext>
            </a:extLst>
          </p:cNvPr>
          <p:cNvSpPr/>
          <p:nvPr/>
        </p:nvSpPr>
        <p:spPr>
          <a:xfrm>
            <a:off x="8625840" y="1452879"/>
            <a:ext cx="2921160" cy="295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BCE69-9869-4718-BFE7-E020BCB77A44}"/>
              </a:ext>
            </a:extLst>
          </p:cNvPr>
          <p:cNvSpPr/>
          <p:nvPr/>
        </p:nvSpPr>
        <p:spPr>
          <a:xfrm>
            <a:off x="701040" y="5039995"/>
            <a:ext cx="2997200" cy="144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E2299-BE99-4AF7-941E-105A68F96D50}"/>
              </a:ext>
            </a:extLst>
          </p:cNvPr>
          <p:cNvSpPr/>
          <p:nvPr/>
        </p:nvSpPr>
        <p:spPr>
          <a:xfrm>
            <a:off x="8625840" y="4524571"/>
            <a:ext cx="2997200" cy="2300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FBA52-E49C-4F5A-AD58-53B54D43B86A}"/>
              </a:ext>
            </a:extLst>
          </p:cNvPr>
          <p:cNvSpPr txBox="1"/>
          <p:nvPr/>
        </p:nvSpPr>
        <p:spPr>
          <a:xfrm>
            <a:off x="701040" y="152400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牛骨汤</a:t>
            </a:r>
            <a:r>
              <a:rPr lang="en-US" altLang="zh-CN" dirty="0">
                <a:sym typeface="Wingdings" panose="05000000000000000000" pitchFamily="2" charset="2"/>
              </a:rPr>
              <a:t>(x1)</a:t>
            </a:r>
            <a:r>
              <a:rPr lang="zh-CN" altLang="en-US" dirty="0"/>
              <a:t>高压锅</a:t>
            </a:r>
            <a:r>
              <a:rPr lang="en-US" altLang="zh-CN" dirty="0"/>
              <a:t>(</a:t>
            </a:r>
            <a:r>
              <a:rPr lang="zh-CN" altLang="en-US" dirty="0"/>
              <a:t>牛骨，胡椒，</a:t>
            </a:r>
            <a:r>
              <a:rPr lang="en-US" altLang="zh-CN" dirty="0"/>
              <a:t>x1)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begin </a:t>
            </a:r>
            <a:r>
              <a:rPr lang="en-US" altLang="zh-CN" dirty="0" err="1">
                <a:sym typeface="Wingdings" panose="05000000000000000000" pitchFamily="2" charset="2"/>
              </a:rPr>
              <a:t>cutbeefbone</a:t>
            </a:r>
            <a:r>
              <a:rPr lang="en-US" altLang="zh-CN" dirty="0">
                <a:sym typeface="Wingdings" panose="05000000000000000000" pitchFamily="2" charset="2"/>
              </a:rPr>
              <a:t>(x1*0.35) </a:t>
            </a:r>
            <a:r>
              <a:rPr lang="en-US" altLang="zh-CN" dirty="0" err="1">
                <a:sym typeface="Wingdings" panose="05000000000000000000" pitchFamily="2" charset="2"/>
              </a:rPr>
              <a:t>addpepper</a:t>
            </a:r>
            <a:r>
              <a:rPr lang="en-US" altLang="zh-CN" dirty="0">
                <a:sym typeface="Wingdings" panose="05000000000000000000" pitchFamily="2" charset="2"/>
              </a:rPr>
              <a:t>(x1*0.005) </a:t>
            </a:r>
            <a:r>
              <a:rPr lang="en-US" altLang="zh-CN" dirty="0" err="1">
                <a:sym typeface="Wingdings" panose="05000000000000000000" pitchFamily="2" charset="2"/>
              </a:rPr>
              <a:t>addwater</a:t>
            </a:r>
            <a:r>
              <a:rPr lang="en-US" altLang="zh-CN" dirty="0">
                <a:sym typeface="Wingdings" panose="05000000000000000000" pitchFamily="2" charset="2"/>
              </a:rPr>
              <a:t>(x1))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0E4FD-23CA-4242-9708-1458CBB6FE09}"/>
              </a:ext>
            </a:extLst>
          </p:cNvPr>
          <p:cNvSpPr/>
          <p:nvPr/>
        </p:nvSpPr>
        <p:spPr>
          <a:xfrm>
            <a:off x="8625840" y="1524000"/>
            <a:ext cx="299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皮皮虾</a:t>
            </a:r>
            <a:r>
              <a:rPr lang="en-US" altLang="zh-CN" dirty="0"/>
              <a:t>(x2)</a:t>
            </a:r>
            <a:r>
              <a:rPr lang="en-US" altLang="zh-CN" dirty="0">
                <a:sym typeface="Wingdings" panose="05000000000000000000" pitchFamily="2" charset="2"/>
              </a:rPr>
              <a:t>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</a:t>
            </a:r>
            <a:r>
              <a:rPr lang="en-US" altLang="zh-CN" dirty="0" err="1">
                <a:sym typeface="Wingdings" panose="05000000000000000000" pitchFamily="2" charset="2"/>
              </a:rPr>
              <a:t>luohualx</a:t>
            </a:r>
            <a:r>
              <a:rPr lang="en-US" altLang="zh-CN" dirty="0">
                <a:sym typeface="Wingdings" panose="05000000000000000000" pitchFamily="2" charset="2"/>
              </a:rPr>
              <a:t>(x2) </a:t>
            </a:r>
            <a:r>
              <a:rPr lang="en-US" altLang="zh-CN" dirty="0" err="1">
                <a:sym typeface="Wingdings" panose="05000000000000000000" pitchFamily="2" charset="2"/>
              </a:rPr>
              <a:t>qingzheng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9B623B-57BF-4F34-8A7D-7E79F7138CE7}"/>
              </a:ext>
            </a:extLst>
          </p:cNvPr>
          <p:cNvSpPr/>
          <p:nvPr/>
        </p:nvSpPr>
        <p:spPr>
          <a:xfrm>
            <a:off x="701040" y="5039995"/>
            <a:ext cx="299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(x3,x4,x5)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453C6-F21C-428F-B966-2E157D6D9ADF}"/>
              </a:ext>
            </a:extLst>
          </p:cNvPr>
          <p:cNvSpPr/>
          <p:nvPr/>
        </p:nvSpPr>
        <p:spPr>
          <a:xfrm>
            <a:off x="9103042" y="5901689"/>
            <a:ext cx="261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noodles(x6,type) </a:t>
            </a:r>
            <a:r>
              <a:rPr lang="en-US" altLang="zh-CN" dirty="0" err="1">
                <a:sym typeface="Wingdings" panose="05000000000000000000" pitchFamily="2" charset="2"/>
              </a:rPr>
              <a:t>shuizhu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D4B8-77E8-4706-85DD-629CB788062B}"/>
              </a:ext>
            </a:extLst>
          </p:cNvPr>
          <p:cNvSpPr/>
          <p:nvPr/>
        </p:nvSpPr>
        <p:spPr>
          <a:xfrm>
            <a:off x="4368643" y="3856673"/>
            <a:ext cx="2997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(x1…x6,type)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皮皮虾</a:t>
            </a:r>
            <a:r>
              <a:rPr lang="en-US" altLang="zh-CN" dirty="0">
                <a:sym typeface="Wingdings" panose="05000000000000000000" pitchFamily="2" charset="2"/>
              </a:rPr>
              <a:t>(x2),</a:t>
            </a:r>
            <a:r>
              <a:rPr lang="zh-CN" altLang="en-US" dirty="0">
                <a:sym typeface="Wingdings" panose="05000000000000000000" pitchFamily="2" charset="2"/>
              </a:rPr>
              <a:t> 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(x3,x4,x5))…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D29501D-02DD-47D3-A850-04DD3B2A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2" y="1573406"/>
            <a:ext cx="1530093" cy="9714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A6588B-FAC3-4710-B89F-886E215A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43" y="2447331"/>
            <a:ext cx="1849438" cy="18494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F64132C-C75C-4BB0-851D-BCEBA37D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81" y="4529991"/>
            <a:ext cx="1813720" cy="13602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DD4417-55F3-4588-8C37-CF9181FDB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5686" y="5148488"/>
            <a:ext cx="1064762" cy="15971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14CD9F-21B4-4AD0-8659-6B720648146E}"/>
              </a:ext>
            </a:extLst>
          </p:cNvPr>
          <p:cNvCxnSpPr>
            <a:stCxn id="19" idx="1"/>
          </p:cNvCxnSpPr>
          <p:nvPr/>
        </p:nvCxnSpPr>
        <p:spPr>
          <a:xfrm flipH="1">
            <a:off x="5867242" y="3372050"/>
            <a:ext cx="3235801" cy="45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226108-B4A2-4E75-BD81-4136ED89BB2F}"/>
              </a:ext>
            </a:extLst>
          </p:cNvPr>
          <p:cNvCxnSpPr>
            <a:stCxn id="17" idx="2"/>
            <a:endCxn id="4" idx="1"/>
          </p:cNvCxnSpPr>
          <p:nvPr/>
        </p:nvCxnSpPr>
        <p:spPr>
          <a:xfrm>
            <a:off x="3698239" y="2544894"/>
            <a:ext cx="584200" cy="19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EADEBA-1B05-407A-BF6B-B958554589ED}"/>
              </a:ext>
            </a:extLst>
          </p:cNvPr>
          <p:cNvCxnSpPr>
            <a:stCxn id="23" idx="0"/>
          </p:cNvCxnSpPr>
          <p:nvPr/>
        </p:nvCxnSpPr>
        <p:spPr>
          <a:xfrm flipV="1">
            <a:off x="3596639" y="5210136"/>
            <a:ext cx="2499361" cy="73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7CD421-FA88-40AD-820A-72CEA6A0F1A5}"/>
              </a:ext>
            </a:extLst>
          </p:cNvPr>
          <p:cNvCxnSpPr/>
          <p:nvPr/>
        </p:nvCxnSpPr>
        <p:spPr>
          <a:xfrm flipH="1" flipV="1">
            <a:off x="7721440" y="4410321"/>
            <a:ext cx="813278" cy="79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1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E9D5-003F-4601-987E-27F18641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当执行</a:t>
            </a:r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我们希望得到的反馈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2528B-B3C1-485C-99CD-55FDC464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DB3183-6744-4FC4-965D-7474762FF7B2}"/>
              </a:ext>
            </a:extLst>
          </p:cNvPr>
          <p:cNvSpPr/>
          <p:nvPr/>
        </p:nvSpPr>
        <p:spPr>
          <a:xfrm>
            <a:off x="1295400" y="1825625"/>
            <a:ext cx="9601200" cy="4121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(x1…x6,type)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面条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(x6,type),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(x2),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(x2),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(1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斤皮皮虾肉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牛骨皮皮虾卤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注：含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克青豆、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200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克胡萝卜丁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大份皮皮虾打卤面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68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7FF3-E64B-4303-8A50-9F9BFA8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而实际上得到的反馈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36C85-3C78-4C44-A7D4-820FEE39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5740BE-DFA7-49D5-A840-20B9A0A27120}"/>
              </a:ext>
            </a:extLst>
          </p:cNvPr>
          <p:cNvSpPr/>
          <p:nvPr/>
        </p:nvSpPr>
        <p:spPr>
          <a:xfrm>
            <a:off x="838200" y="1913572"/>
            <a:ext cx="10515600" cy="41754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(x1…x6,type)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           ↓展开糖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(begin (let xxx=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abd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c?e:f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… (if (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tmp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hujiao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assert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controlBox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tmp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…)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91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9FCE-DD4D-4501-8EFD-8CBAA95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Reddit</a:t>
            </a:r>
            <a:r>
              <a:rPr lang="zh-CN" altLang="en-US" dirty="0"/>
              <a:t>上</a:t>
            </a:r>
            <a:r>
              <a:rPr lang="en-US" altLang="zh-CN" dirty="0"/>
              <a:t>40</a:t>
            </a:r>
            <a:r>
              <a:rPr lang="zh-CN" altLang="en-US" dirty="0"/>
              <a:t>年老码农吐槽</a:t>
            </a:r>
            <a:r>
              <a:rPr lang="en-US" altLang="zh-CN" dirty="0"/>
              <a:t>IFTTT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4DC3D-2230-445F-B6D7-C0711852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E29A2-3BE1-434D-9E5E-E1F20500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4" y="1867584"/>
            <a:ext cx="9957312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7185-7020-4201-85EF-F8D221D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设计者和使用者之间的鸿沟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5303-4FA1-492E-BE10-D064FB4A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设计人员一般是计算机从业人员</a:t>
            </a:r>
            <a:endParaRPr lang="en-US" altLang="zh-CN" dirty="0"/>
          </a:p>
          <a:p>
            <a:r>
              <a:rPr lang="zh-CN" altLang="en-US" dirty="0"/>
              <a:t>而使用者来自各行各业，并不一定能够理解</a:t>
            </a:r>
            <a:r>
              <a:rPr lang="en-US" altLang="zh-CN" dirty="0"/>
              <a:t>DSL</a:t>
            </a:r>
            <a:r>
              <a:rPr lang="zh-CN" altLang="en-US" dirty="0"/>
              <a:t>的内部语言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对语法糖：解糖的单向性</a:t>
            </a:r>
          </a:p>
        </p:txBody>
      </p:sp>
    </p:spTree>
    <p:extLst>
      <p:ext uri="{BB962C8B-B14F-4D97-AF65-F5344CB8AC3E}">
        <p14:creationId xmlns:p14="http://schemas.microsoft.com/office/powerpoint/2010/main" val="112286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FEFD-F406-484D-942F-58F6671D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语法糖解糖的单向性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BA70D7-C89E-4F7F-B9C1-61EEE32E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113" y="1690688"/>
            <a:ext cx="83097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1513</Words>
  <Application>Microsoft Office PowerPoint</Application>
  <PresentationFormat>宽屏</PresentationFormat>
  <Paragraphs>177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主题​​</vt:lpstr>
      <vt:lpstr>一种利用Redex实现的 轻量级重组糖方法</vt:lpstr>
      <vt:lpstr>研究背景——领域特定语言（DSL）</vt:lpstr>
      <vt:lpstr>近年来流行的DSL实现方法——语法糖</vt:lpstr>
      <vt:lpstr>语法糖的问题（拟构造自动化饭店DSL）</vt:lpstr>
      <vt:lpstr>当执行皮皮虾打卤面(x1…x6,type) 我们希望得到的反馈</vt:lpstr>
      <vt:lpstr>而实际上得到的反馈</vt:lpstr>
      <vt:lpstr>Reddit上40年老码农吐槽IFTTT</vt:lpstr>
      <vt:lpstr>DSL设计者和使用者之间的鸿沟</vt:lpstr>
      <vt:lpstr>语法糖解糖的单向性</vt:lpstr>
      <vt:lpstr>但实际上有一些糖可以重组 （baseline的系列工作之一）</vt:lpstr>
      <vt:lpstr>现有重组糖工作的三个性质</vt:lpstr>
      <vt:lpstr>现有工作的问题</vt:lpstr>
      <vt:lpstr>我们的工作</vt:lpstr>
      <vt:lpstr>基本思路</vt:lpstr>
      <vt:lpstr>初步思想</vt:lpstr>
      <vt:lpstr>对SurfLang标识的表达式特殊处理</vt:lpstr>
      <vt:lpstr>实验结果</vt:lpstr>
      <vt:lpstr>和现有工作相比，对普通语法糖测试</vt:lpstr>
      <vt:lpstr>卫生宏</vt:lpstr>
      <vt:lpstr>递归糖、高阶糖</vt:lpstr>
      <vt:lpstr>高阶糖效果</vt:lpstr>
      <vt:lpstr>比较漂亮的例子（SKI combinator）</vt:lpstr>
      <vt:lpstr>未来工作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丁楼</dc:creator>
  <cp:lastModifiedBy>杨 丁楼</cp:lastModifiedBy>
  <cp:revision>69</cp:revision>
  <dcterms:created xsi:type="dcterms:W3CDTF">2020-05-12T04:11:05Z</dcterms:created>
  <dcterms:modified xsi:type="dcterms:W3CDTF">2020-05-20T16:36:56Z</dcterms:modified>
</cp:coreProperties>
</file>