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3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4A29-D2C8-4E65-8932-B7F7D9F6D595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8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0604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Zhichao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从 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的推导规则得到 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如果 </a:t>
            </a:r>
            <a:r>
              <a:rPr lang="en-US" altLang="zh-CN" sz="2000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r_i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是 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E-Pt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，假设推导为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首先构建 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P’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 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，连接在相应的位置</a:t>
            </a:r>
            <a:endParaRPr lang="en-US" altLang="zh-CN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如果 </a:t>
            </a:r>
            <a:r>
              <a:rPr lang="en-US" altLang="zh-CN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T_i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为 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v / </a:t>
            </a:r>
            <a:r>
              <a:rPr lang="en-US" altLang="zh-CN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v_j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/ </a:t>
            </a:r>
            <a:r>
              <a:rPr lang="en-US" altLang="zh-CN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e_j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，替换 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P’IFA</a:t>
            </a:r>
            <a:r>
              <a:rPr lang="zh-CN" altLang="en-US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中的相应节点</a:t>
            </a:r>
            <a:endParaRPr lang="en-US" altLang="zh-CN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如果 </a:t>
            </a:r>
            <a:r>
              <a:rPr lang="en-US" altLang="zh-CN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T_i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为 </a:t>
            </a:r>
            <a:r>
              <a:rPr lang="en-US" altLang="zh-CN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P_t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则用 </a:t>
            </a:r>
            <a:r>
              <a:rPr lang="en-US" altLang="zh-CN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P_t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 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 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整体替换 </a:t>
            </a:r>
            <a:r>
              <a:rPr lang="en-US" altLang="zh-CN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P’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中的相应节点</a:t>
            </a:r>
            <a:endParaRPr lang="en-US" altLang="zh-CN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66" y="2495536"/>
            <a:ext cx="4168927" cy="4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205" y="4453305"/>
            <a:ext cx="3569970" cy="1285517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从 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的推导规则得到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96" y="2881061"/>
            <a:ext cx="7114188" cy="1471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8928" y="4469169"/>
            <a:ext cx="2415839" cy="13851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3705" y="26466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P’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63190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71993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96121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8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96" y="2881061"/>
            <a:ext cx="7114188" cy="1471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8128" y="3839962"/>
            <a:ext cx="5545596" cy="24719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17186"/>
          <a:stretch/>
        </p:blipFill>
        <p:spPr>
          <a:xfrm>
            <a:off x="3752194" y="4206239"/>
            <a:ext cx="5260640" cy="2023855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从 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的推导规则得到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3705" y="26466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P’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63190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71993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96121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8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96" y="2881061"/>
            <a:ext cx="7114188" cy="1471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8128" y="3839962"/>
            <a:ext cx="5545596" cy="24719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17186"/>
          <a:stretch/>
        </p:blipFill>
        <p:spPr>
          <a:xfrm>
            <a:off x="3752194" y="4206239"/>
            <a:ext cx="5260640" cy="2023855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从 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的推导规则得到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3705" y="26466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P’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63190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71993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96121" y="2646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770" y="2333578"/>
            <a:ext cx="7154146" cy="44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假设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1.2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：要求 </a:t>
            </a:r>
            <a:r>
              <a:rPr lang="sq-AL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Core Language 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中的所有语法范畴有限，且满足偏序关系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。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5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等价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：对任意输入均有相同的推导序列的两个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。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的化简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去除每个分支上第二次及以后出现的 </a:t>
            </a:r>
            <a:r>
              <a:rPr lang="en-US" altLang="zh-CN" sz="2000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e_i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节点：已经被求过值，并且已经被模式匹配保证形式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去除为值的节点：直接进行模式匹配，去除其他边</a:t>
            </a:r>
            <a:endParaRPr lang="en-US" altLang="zh-CN" sz="20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7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等价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：对任意输入均有相同的推导序列的两个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。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的化简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去除每个分支上第二次及以后出现的 </a:t>
            </a:r>
            <a:r>
              <a:rPr lang="en-US" altLang="zh-CN" sz="2000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e_i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节点：已经被求过值，并且已经被模式匹配保证形式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去除为值的节点：直接进行模式匹配，去除其他边</a:t>
            </a:r>
            <a:endParaRPr lang="en-US" altLang="zh-CN" sz="20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50" y="1899238"/>
            <a:ext cx="7154146" cy="441266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222240" y="3516662"/>
            <a:ext cx="1158240" cy="117725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766560" y="4053839"/>
            <a:ext cx="2468880" cy="212312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等价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：对任意输入均有相同的推导序列的两个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。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的化简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去除每个分支上第二次及以后出现的 </a:t>
            </a:r>
            <a:r>
              <a:rPr lang="en-US" altLang="zh-CN" sz="2000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e_i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节点：已经被求过值，并且已经被模式匹配保证形式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去除为值的节点：直接进行模式匹配，去除其他边</a:t>
            </a:r>
            <a:endParaRPr lang="en-US" altLang="zh-CN" sz="20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22" y="2667678"/>
            <a:ext cx="6317527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等价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：对任意输入均有相同的推导序列的两个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。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的化简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去除每个分支上第二次及以后出现的 </a:t>
            </a:r>
            <a:r>
              <a:rPr lang="en-US" altLang="zh-CN" sz="2000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e_i</a:t>
            </a:r>
            <a:r>
              <a:rPr lang="en-US" altLang="zh-CN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节点：已经被求过值，并且已经被模式匹配保证形式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去除为值的节点：直接进行模式匹配，去除其他边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引理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2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</a:t>
            </a:r>
            <a:r>
              <a:rPr lang="en-US" altLang="zh-CN" sz="2400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minIFA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中，除 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F 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中的节点外，仅有包含 </a:t>
            </a:r>
            <a:r>
              <a:rPr lang="en-US" altLang="zh-CN" sz="2400" dirty="0" err="1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e_i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的节点，且每个分支上 </a:t>
            </a:r>
            <a:r>
              <a:rPr lang="en-US" altLang="zh-CN" sz="2400" dirty="0" err="1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e_i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仅出现至多一次。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引理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4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与</a:t>
            </a:r>
            <a:r>
              <a:rPr lang="en-US" altLang="zh-CN" sz="2400" dirty="0" err="1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minIFA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等价。</a:t>
            </a:r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5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从 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 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得到推导规则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先化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简，再生成</a:t>
            </a:r>
            <a:endParaRPr lang="en-US" altLang="zh-CN" sz="20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82" y="3124878"/>
            <a:ext cx="6317527" cy="2667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44" y="1825625"/>
            <a:ext cx="3323676" cy="43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证明大步求值导出的小步求值的正确性受到阻塞</a:t>
                </a:r>
                <a:endParaRPr lang="en-US" altLang="zh-CN" sz="24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/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原有的模式匹配难以形式化的描述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/>
                <a:r>
                  <a:rPr lang="zh-CN" altLang="en-US" sz="2000" dirty="0">
                    <a:ea typeface="思源宋体 Medium" panose="02020500000000000000" pitchFamily="18" charset="-122"/>
                  </a:rPr>
                  <a:t>形如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 …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 …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的规则</a:t>
                </a:r>
                <a:endParaRPr lang="zh-CN" altLang="en-US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</p:txBody>
          </p:sp>
        </mc:Choice>
        <mc:Fallback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语法糖的推导自动机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从 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 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得到推导规则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先化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简，再生成</a:t>
            </a:r>
            <a:endParaRPr lang="en-US" altLang="zh-CN" sz="20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62" y="1893822"/>
            <a:ext cx="10511317" cy="23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推导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自动机？推导树？推导规则树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？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的推导自动机描述的是关于语法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结构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中的运行途径和使用的推导规则</a:t>
            </a:r>
            <a:endParaRPr lang="zh-CN" altLang="en-US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776133" y="3008696"/>
                <a:ext cx="6639734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𝑠𝑢𝑐𝑐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𝑝𝑟𝑒𝑑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𝑠𝑢𝑐𝑐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33" y="3008696"/>
                <a:ext cx="6639734" cy="645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776133" y="3640446"/>
            <a:ext cx="663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Fira Code" panose="020B0509050000020004" pitchFamily="49" charset="0"/>
              </a:rPr>
              <a:t>E-</a:t>
            </a:r>
            <a:r>
              <a:rPr lang="en-US" altLang="zh-CN" sz="2000" dirty="0" err="1" smtClean="0">
                <a:solidFill>
                  <a:schemeClr val="tx1"/>
                </a:solidFill>
                <a:latin typeface="Fira Code" panose="020B0509050000020004" pitchFamily="49" charset="0"/>
              </a:rPr>
              <a:t>Pred</a:t>
            </a:r>
            <a:r>
              <a:rPr lang="en-US" altLang="zh-CN" sz="2000" dirty="0" smtClean="0">
                <a:latin typeface="Fira Code" panose="020B0509050000020004" pitchFamily="49" charset="0"/>
              </a:rPr>
              <a:t>/E-</a:t>
            </a:r>
            <a:r>
              <a:rPr lang="en-US" altLang="zh-CN" sz="2000" dirty="0" err="1" smtClean="0">
                <a:latin typeface="Fira Code" panose="020B0509050000020004" pitchFamily="49" charset="0"/>
              </a:rPr>
              <a:t>Succ</a:t>
            </a:r>
            <a:r>
              <a:rPr lang="en-US" altLang="zh-CN" sz="2000" dirty="0" smtClean="0">
                <a:latin typeface="Fira Code" panose="020B0509050000020004" pitchFamily="49" charset="0"/>
              </a:rPr>
              <a:t>/E-</a:t>
            </a:r>
            <a:r>
              <a:rPr lang="en-US" altLang="zh-CN" sz="2000" dirty="0" err="1" smtClean="0">
                <a:latin typeface="Fira Code" panose="020B0509050000020004" pitchFamily="49" charset="0"/>
              </a:rPr>
              <a:t>PredZero</a:t>
            </a:r>
            <a:endParaRPr lang="zh-CN" altLang="en-US" sz="2000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的形式化定义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一棵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树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每个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节点仅有一个输入，若干个输出，输出路径为一个模式，且互相无交集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一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个起始点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若干</a:t>
            </a: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个终止点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73" y="4190769"/>
            <a:ext cx="6317527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73" y="4190769"/>
            <a:ext cx="6317527" cy="2667231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的表示含义</a:t>
            </a:r>
            <a:endParaRPr lang="en-US" altLang="zh-CN" sz="16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对于每一个节点，对节点中的表达式进行推导直至求得值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根据求得的值对输出边上的模式进行匹配，选择唯一一个可行路径；若无可行路径，则返回错误</a:t>
            </a: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4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08" y="4528913"/>
            <a:ext cx="4151120" cy="2001318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 </a:t>
                </a:r>
                <a:r>
                  <a:rPr lang="zh-CN" altLang="en-US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的运行</a:t>
                </a:r>
                <a:endParaRPr lang="en-US" altLang="zh-CN" sz="24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/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一个语言的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：对每个语法结构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P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所拥有的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的集合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/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设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输入表达式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𝑒</m:t>
                    </m:r>
                  </m:oMath>
                </a14:m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具有语法结构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，将</a:t>
                </a:r>
                <a:r>
                  <a:rPr lang="en-US" altLang="zh-CN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𝑒</m:t>
                    </m:r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作为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的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的输入，将自动机中的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节点替换为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𝑒</m:t>
                    </m:r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中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的结构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/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当到达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节点时，假设不是值，则将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作为其具有的语法结构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的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输入，直至 的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 </a:t>
                </a:r>
                <a:r>
                  <a:rPr lang="zh-CN" altLang="en-US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给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出输出。该过程中，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的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的状态保持不变</a:t>
                </a:r>
                <a:endParaRPr lang="zh-CN" altLang="en-US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</p:txBody>
          </p:sp>
        </mc:Choice>
        <mc:Fallback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42" y="3809270"/>
            <a:ext cx="6317527" cy="26672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072" y="4224528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JetBrains Mono" panose="020B0509020102050004" pitchFamily="49" charset="0"/>
              </a:rPr>
              <a:t>(</a:t>
            </a:r>
            <a:r>
              <a:rPr lang="en-US" altLang="zh-CN" sz="1600" dirty="0" err="1" smtClean="0">
                <a:latin typeface="JetBrains Mono" panose="020B0509020102050004" pitchFamily="49" charset="0"/>
              </a:rPr>
              <a:t>Nand</a:t>
            </a:r>
            <a:r>
              <a:rPr lang="en-US" altLang="zh-CN" sz="1600" dirty="0" smtClean="0">
                <a:latin typeface="JetBrains Mono" panose="020B0509020102050004" pitchFamily="49" charset="0"/>
              </a:rPr>
              <a:t> (if #f then #f else #t) #f)</a:t>
            </a:r>
            <a:endParaRPr lang="zh-CN" altLang="en-US" sz="1600" dirty="0">
              <a:latin typeface="JetBrains Mono" panose="020B05090201020500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0383" y="589402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JetBrains Mono" panose="020B0509020102050004" pitchFamily="49" charset="0"/>
              </a:rPr>
              <a:t>if #f then #f else #t</a:t>
            </a:r>
            <a:endParaRPr lang="zh-CN" altLang="en-US" sz="1600" dirty="0">
              <a:latin typeface="JetBrains Mono" panose="020B05090201020500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9753" y="41581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JetBrains Mono" panose="020B0509020102050004" pitchFamily="49" charset="0"/>
              </a:rPr>
              <a:t>#</a:t>
            </a:r>
            <a:r>
              <a:rPr lang="en-US" altLang="zh-CN" dirty="0">
                <a:latin typeface="JetBrains Mono" panose="020B0509020102050004" pitchFamily="49" charset="0"/>
              </a:rPr>
              <a:t>f</a:t>
            </a:r>
            <a:endParaRPr lang="zh-CN" altLang="en-US" dirty="0">
              <a:latin typeface="JetBrains Mono" panose="020B05090201020500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79147" y="422113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JetBrains Mono" panose="020B0509020102050004" pitchFamily="49" charset="0"/>
              </a:rPr>
              <a:t>if #f then #f else </a:t>
            </a:r>
            <a:r>
              <a:rPr lang="en-US" altLang="zh-CN" sz="1600" dirty="0">
                <a:latin typeface="JetBrains Mono" panose="020B0509020102050004" pitchFamily="49" charset="0"/>
              </a:rPr>
              <a:t>#t</a:t>
            </a:r>
            <a:endParaRPr lang="zh-CN" altLang="en-US" sz="1600" dirty="0">
              <a:latin typeface="JetBrains Mono" panose="020B05090201020500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99193" y="483362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JetBrains Mono" panose="020B0509020102050004" pitchFamily="49" charset="0"/>
              </a:rPr>
              <a:t>#f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769847" y="431201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JetBrains Mono" panose="020B0509020102050004" pitchFamily="49" charset="0"/>
              </a:rPr>
              <a:t>#f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69847" y="540099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JetBrains Mono" panose="020B0509020102050004" pitchFamily="49" charset="0"/>
              </a:rPr>
              <a:t>#t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2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从 </a:t>
                </a:r>
                <a:r>
                  <a:rPr lang="en-US" altLang="zh-CN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P </a:t>
                </a:r>
                <a:r>
                  <a:rPr lang="zh-CN" altLang="en-US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的推导规则得到 </a:t>
                </a:r>
                <a:r>
                  <a:rPr lang="en-US" altLang="zh-CN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IFA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是任意项（不是值）拥有唯一的推导规则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；</a:t>
                </a:r>
                <a:endParaRPr lang="en-US" altLang="zh-CN" sz="2000" dirty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   </a:t>
                </a:r>
                <a:r>
                  <a:rPr lang="zh-CN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其中“不是值”的表述是平凡的，仅需要增加 </a:t>
                </a:r>
                <a:r>
                  <a:rPr lang="en-US" altLang="zh-CN" sz="2000" dirty="0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id(x) = x</a:t>
                </a:r>
                <a:r>
                  <a:rPr lang="zh-CN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，并将每个 </a:t>
                </a:r>
                <a:r>
                  <a:rPr lang="en-US" altLang="zh-CN" sz="2000" dirty="0" err="1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e_i</a:t>
                </a:r>
                <a:r>
                  <a:rPr lang="en-US" altLang="zh-CN" sz="2000" dirty="0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变形为 </a:t>
                </a:r>
                <a:r>
                  <a:rPr lang="en-US" altLang="zh-CN" sz="2000" dirty="0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id(</a:t>
                </a:r>
                <a:r>
                  <a:rPr lang="en-US" altLang="zh-CN" sz="2000" dirty="0" err="1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e_i</a:t>
                </a:r>
                <a:r>
                  <a:rPr lang="en-US" altLang="zh-CN" sz="2000" dirty="0" smtClean="0">
                    <a:solidFill>
                      <a:schemeClr val="bg1">
                        <a:lumMod val="65000"/>
                      </a:schemeClr>
                    </a:solidFill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如果 </a:t>
                </a:r>
                <a:r>
                  <a:rPr lang="en-US" altLang="zh-CN" sz="2000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r_i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是对某个 </a:t>
                </a:r>
                <a:r>
                  <a:rPr lang="en-US" altLang="zh-CN" sz="2000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e_i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的一步推导，则增加节点 </a:t>
                </a:r>
                <a:r>
                  <a:rPr lang="en-US" altLang="zh-CN" sz="2000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e_i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；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对每种 </a:t>
                </a:r>
                <a:r>
                  <a:rPr lang="en-US" altLang="zh-CN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e_i</a:t>
                </a:r>
                <a:r>
                  <a:rPr lang="en-US" altLang="zh-CN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可能的求值结果，拥有唯一的规则 </a:t>
                </a:r>
                <a:r>
                  <a:rPr lang="en-US" altLang="zh-CN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r_j</a:t>
                </a:r>
                <a:r>
                  <a:rPr lang="zh-CN" altLang="en-US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，考虑一般的 </a:t>
                </a:r>
                <a:r>
                  <a:rPr lang="en-US" altLang="zh-CN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e_1 … e_i-1 </a:t>
                </a:r>
                <a:r>
                  <a:rPr lang="en-US" altLang="zh-CN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v_i</a:t>
                </a:r>
                <a:r>
                  <a:rPr lang="en-US" altLang="zh-CN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e_i+1 … </a:t>
                </a:r>
                <a:r>
                  <a:rPr lang="en-US" altLang="zh-CN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e_n</a:t>
                </a:r>
                <a:r>
                  <a:rPr lang="zh-CN" altLang="en-US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，将 </a:t>
                </a:r>
                <a:r>
                  <a:rPr lang="en-US" altLang="zh-CN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v_i</a:t>
                </a:r>
                <a:r>
                  <a:rPr lang="en-US" altLang="zh-CN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作为匹配规则，重复上述规则；</a:t>
                </a:r>
                <a:endParaRPr lang="en-US" altLang="zh-CN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如果 </a:t>
                </a:r>
                <a:r>
                  <a:rPr lang="en-US" altLang="zh-CN" sz="2000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r_i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是将表达式推导为值或 </a:t>
                </a:r>
                <a:r>
                  <a:rPr lang="en-US" altLang="zh-CN" sz="2000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e_i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，则将值或 </a:t>
                </a:r>
                <a:r>
                  <a:rPr lang="en-US" altLang="zh-CN" sz="2000" dirty="0" err="1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e_i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作为输出；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……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CN" sz="16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</p:txBody>
          </p:sp>
        </mc:Choice>
        <mc:Fallback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6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从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P 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的推导规则得到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IFA</a:t>
            </a:r>
          </a:p>
          <a:p>
            <a:pPr lvl="2">
              <a:lnSpc>
                <a:spcPct val="150000"/>
              </a:lnSpc>
            </a:pPr>
            <a:endParaRPr lang="en-US" altLang="zh-CN" sz="16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51" y="3090624"/>
            <a:ext cx="4385458" cy="1412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16" y="2412410"/>
            <a:ext cx="4602879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推导自动机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假设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1.1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：推导规则仅有如下形式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假设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1.3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：一步求值的确定性</a:t>
            </a:r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95" y="2772859"/>
            <a:ext cx="5812654" cy="2009453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520440" y="4325112"/>
            <a:ext cx="5330952" cy="4846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1DA48BB-7559-4C29-BE85-500485E2C094}" vid="{078C1142-15F0-44B1-9CF1-65913C8714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1840</TotalTime>
  <Words>711</Words>
  <Application>Microsoft Office PowerPoint</Application>
  <PresentationFormat>宽屏</PresentationFormat>
  <Paragraphs>104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思源宋体 Medium</vt:lpstr>
      <vt:lpstr>Arial</vt:lpstr>
      <vt:lpstr>Cambria Math</vt:lpstr>
      <vt:lpstr>Fira Code</vt:lpstr>
      <vt:lpstr>JetBrains Mono</vt:lpstr>
      <vt:lpstr>Times New Roman</vt:lpstr>
      <vt:lpstr>主题1</vt:lpstr>
      <vt:lpstr>0604</vt:lpstr>
      <vt:lpstr>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推导自动机</vt:lpstr>
      <vt:lpstr>语法糖的推导自动机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996047429@qq.com</dc:creator>
  <cp:lastModifiedBy>996047429@qq.com</cp:lastModifiedBy>
  <cp:revision>60</cp:revision>
  <dcterms:created xsi:type="dcterms:W3CDTF">2020-04-16T07:57:05Z</dcterms:created>
  <dcterms:modified xsi:type="dcterms:W3CDTF">2020-06-04T09:18:48Z</dcterms:modified>
</cp:coreProperties>
</file>