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9CA-4C33-4CA6-98B1-F586420942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0561-75EC-4048-8E00-6B60590B4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0561-75EC-4048-8E00-6B60590B4C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6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6CC4-BACC-45BB-9606-A68386FA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0CCEB-C082-4579-B8BE-91DC173D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250DB-E834-40E6-A849-8ADF632E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22CA2-EA20-4CE2-99AB-25A7414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62FE4-1E12-4A35-B3F7-9F26D07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A0778-2090-40CF-A5CA-2DA10AA6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B8478-48F6-4CBD-A99F-D0A905F8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95A45-ABB7-4544-802E-BE6972A4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1ECF1-BBA3-469E-8974-E095FEE0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CA19F-DB96-4D9E-8E41-D0ED0355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F8C41-6D17-49B7-9441-E968AB8D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9241A-C633-4FD9-9F46-F99BBD4E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CDD9B-65E5-4B9F-A2C5-C4712DAC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47D3C-A004-4859-B3D9-BA41E8B7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DC0A6-6F13-4ECF-B875-BAC2CD8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8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DBB99-42D1-4651-805F-16D2B933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947BB-7322-425F-88C3-5EBB7C89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C2C38-83EE-43AE-A0E8-2CF4D8B9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1DAFB-0C64-41EA-B766-729B04DC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E957-605D-42C5-B57A-EE44B94D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D01AA-5593-4F08-918E-60CC0D36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D0C71-0E9D-4CD4-86D4-9122A746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486DA-6C3B-4BAD-8402-07B80EA2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6A2-AA44-4CA1-9656-7BE1E769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E4FFA-4F8E-4C68-897A-8EE6FB2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0E61-C32D-4674-856B-DAB58639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8B7C6-C5CF-4B4E-A292-0DD7149B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2BA6D-BC9A-481E-AB97-70EAFE5E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84B69-3AB6-4404-9958-F2650241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5995D-B4AF-4E28-951C-6F29998E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3E81A-95B1-47D3-B27D-A4254536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5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36FA-333A-4C4E-ACBD-4E45A843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6FD49-3B9F-4B04-9932-C050C4EA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D22B2-21DA-437F-A4C6-E62F492B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F4E7FF-3900-4F5C-9C77-7C4E095D5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4351A-2932-47CD-94B4-1A1227E9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D82694-93DD-4AA8-B63B-DF3CEFAA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F87CD6-0B7D-49D4-8434-45B7781A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C3D4D-E5DE-4C25-8AD0-F78D32A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D21F-8A12-472B-88EE-4C6BF1B2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A391A-DB72-4B94-B134-877B0D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0A46C-F583-4518-A3CC-B4A01368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7332A-AC61-4203-9A4F-0FD92F9D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1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11C51-08D6-46B1-9201-45865BB0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BF2D94-9F71-4275-8E2F-B9F356D3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CF488-DE65-40DB-B0D4-B4040E51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4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E9CE-D3B4-49AA-8398-C1C3B3C3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AC86-307B-4D47-8E68-A60F146F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91925-D333-49F1-B3B7-D8A07532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B0974-656F-469D-9EA8-E0BE5D16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E0515-80F0-4A29-BA10-23A53D4A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3380F-E89B-415A-8296-E3C71D47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8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7A54-3F1D-4717-BF29-97719CA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CDA5D-E203-4713-A3A6-AB4856A27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CA039-E5FC-4860-BB50-48738C9E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326E5-2F7D-41D8-8717-9F6B1199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05C18-141E-40C0-8D98-FD9F91AC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8E971-9297-4167-8D4D-7355CC3B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2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192543-489B-47D2-9630-3AAEA3F1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DF786-FB8F-4E1E-8422-B778C10B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15179-FEC5-4239-9655-8F28BD5F1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FD7E-51A2-4362-AEF9-78C7C00058D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836F2-8836-44C7-BCE0-6CB0E5AE9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BDA3F-D662-464C-9D69-0BB9DF0DB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4309-144A-4C6B-B364-B81C38639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rownplt.org/2016/02/06/resuga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75FC-6966-405F-8064-D33DC52F9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近期工作报告</a:t>
            </a:r>
            <a:r>
              <a:rPr lang="en-US" altLang="zh-CN" sz="4400" dirty="0"/>
              <a:t>——</a:t>
            </a:r>
            <a:r>
              <a:rPr lang="zh-CN" altLang="en-US" sz="4400" dirty="0"/>
              <a:t>一种</a:t>
            </a:r>
            <a:br>
              <a:rPr lang="en-US" altLang="zh-CN" sz="4400" dirty="0"/>
            </a:br>
            <a:r>
              <a:rPr lang="zh-CN" altLang="en-US" sz="4400" dirty="0"/>
              <a:t>利用</a:t>
            </a:r>
            <a:r>
              <a:rPr lang="en-US" altLang="zh-CN" sz="4400" dirty="0"/>
              <a:t>PLT </a:t>
            </a:r>
            <a:r>
              <a:rPr lang="en-US" altLang="zh-CN" sz="4400" dirty="0" err="1"/>
              <a:t>Redex</a:t>
            </a:r>
            <a:r>
              <a:rPr lang="zh-CN" altLang="en-US" sz="4400" dirty="0"/>
              <a:t>的轻量级重组糖算法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B4316-751B-4855-83A4-A60E3CD1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杨子毅</a:t>
            </a:r>
            <a:r>
              <a:rPr lang="en-US" altLang="zh-CN" dirty="0"/>
              <a:t>4.29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63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4EAE-FB24-41F0-9FB5-18768CEC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个人工作的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6E94-14FF-4D6E-BEBC-2B71DFA8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在了解</a:t>
            </a:r>
            <a:r>
              <a:rPr lang="en-US" altLang="zh-CN" dirty="0"/>
              <a:t>PLT </a:t>
            </a:r>
            <a:r>
              <a:rPr lang="en-US" altLang="zh-CN" dirty="0" err="1"/>
              <a:t>Redex</a:t>
            </a:r>
            <a:r>
              <a:rPr lang="zh-CN" altLang="en-US" dirty="0"/>
              <a:t>这个工具时，看到这样一张图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https://docs.racket-lang.org/redex/traces.png">
            <a:extLst>
              <a:ext uri="{FF2B5EF4-FFF2-40B4-BE49-F238E27FC236}">
                <a16:creationId xmlns:a16="http://schemas.microsoft.com/office/drawing/2014/main" id="{9F8196D0-4000-48C1-AE2D-93FDAAFCC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1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16425-19BA-4964-BCDD-711C34AF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91BBC7-5B62-4C9A-BE80-B8E22DA98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-104792"/>
            <a:ext cx="9225280" cy="7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6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386BB-16B5-4A2B-9C8A-BC109103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PLT </a:t>
            </a:r>
            <a:r>
              <a:rPr lang="en-US" altLang="zh-CN" dirty="0" err="1"/>
              <a:t>Redex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886AA-F3C6-4D9C-8E60-1D061A35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Semantic engineering tool</a:t>
            </a:r>
          </a:p>
          <a:p>
            <a:r>
              <a:rPr lang="zh-CN" altLang="en-US" dirty="0"/>
              <a:t>基本组成：语言模型、模型对应的规约规则</a:t>
            </a:r>
            <a:r>
              <a:rPr lang="en-US" altLang="zh-CN" dirty="0"/>
              <a:t>.</a:t>
            </a:r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(e ::=(if e </a:t>
            </a:r>
            <a:r>
              <a:rPr lang="en-US" altLang="zh-CN" dirty="0" err="1"/>
              <a:t>e</a:t>
            </a:r>
            <a:r>
              <a:rPr lang="en-US" altLang="zh-CN" dirty="0"/>
              <a:t> e)</a:t>
            </a:r>
          </a:p>
          <a:p>
            <a:pPr marL="0" indent="0">
              <a:buNone/>
            </a:pPr>
            <a:r>
              <a:rPr lang="en-US" altLang="zh-CN" dirty="0"/>
              <a:t>           #t #f</a:t>
            </a:r>
          </a:p>
          <a:p>
            <a:pPr marL="0" indent="0">
              <a:buNone/>
            </a:pPr>
            <a:r>
              <a:rPr lang="en-US" altLang="zh-CN" dirty="0"/>
              <a:t>           number)</a:t>
            </a:r>
          </a:p>
          <a:p>
            <a:r>
              <a:rPr lang="en-US" altLang="zh-CN" dirty="0"/>
              <a:t>(E ::=(if E </a:t>
            </a:r>
            <a:r>
              <a:rPr lang="en-US" altLang="zh-CN" dirty="0" err="1"/>
              <a:t>e</a:t>
            </a:r>
            <a:r>
              <a:rPr lang="en-US" altLang="zh-CN" dirty="0"/>
              <a:t> e)</a:t>
            </a:r>
          </a:p>
          <a:p>
            <a:pPr marL="0" indent="0">
              <a:buNone/>
            </a:pPr>
            <a:r>
              <a:rPr lang="en-US" altLang="zh-CN" dirty="0"/>
              <a:t>           hole)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>
                <a:sym typeface="Wingdings" panose="05000000000000000000" pitchFamily="2" charset="2"/>
              </a:rPr>
              <a:t> (if #f e1 e2) e1)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52C60-C5FF-4E46-A64D-7D8A4388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如果我们将语法糖和</a:t>
            </a:r>
            <a:r>
              <a:rPr lang="en-US" altLang="zh-CN" dirty="0" err="1"/>
              <a:t>corelang</a:t>
            </a:r>
            <a:r>
              <a:rPr lang="zh-CN" altLang="en-US" dirty="0"/>
              <a:t>看作同一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E7009-9744-445E-AA56-9E03D686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full β-reduction</a:t>
            </a:r>
            <a:r>
              <a:rPr lang="zh-CN" altLang="en-US" dirty="0"/>
              <a:t>的想法，可以有</a:t>
            </a:r>
            <a:r>
              <a:rPr lang="en-US" altLang="zh-CN" dirty="0"/>
              <a:t>full reduction</a:t>
            </a:r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16361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8C5E-B556-48BA-9362-185681E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DBFC-50A0-49DB-9EE0-66616E1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B5A99A-E0E0-42CC-8153-0FBD627F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6FBFB-7171-48D8-BCB1-C51E41DD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35FD3-C713-4081-9321-06098EB1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似乎可以从这样一张完全展开的图中提取出</a:t>
            </a:r>
            <a:r>
              <a:rPr lang="en-US" altLang="zh-CN" dirty="0" err="1"/>
              <a:t>resugaring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那么需要提取的是哪一条呢？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仿真性：</a:t>
            </a:r>
            <a:r>
              <a:rPr lang="zh-CN" altLang="zh-CN" dirty="0"/>
              <a:t>求值序列需要和在</a:t>
            </a:r>
            <a:r>
              <a:rPr lang="en-US" altLang="zh-CN" dirty="0" err="1"/>
              <a:t>CoreLang</a:t>
            </a:r>
            <a:r>
              <a:rPr lang="zh-CN" altLang="zh-CN" dirty="0"/>
              <a:t>上的求值顺序相同，即存在</a:t>
            </a:r>
            <a:r>
              <a:rPr lang="en-US" altLang="zh-CN" dirty="0" err="1"/>
              <a:t>CoreLang</a:t>
            </a:r>
            <a:r>
              <a:rPr lang="zh-CN" altLang="zh-CN" dirty="0"/>
              <a:t>上的求值序列中的部分中间过程与该序列中的元素对应</a:t>
            </a:r>
            <a:endParaRPr lang="en-US" altLang="zh-CN" dirty="0"/>
          </a:p>
          <a:p>
            <a:r>
              <a:rPr lang="zh-CN" altLang="zh-CN" dirty="0"/>
              <a:t>抽象性：求值序列中只存在</a:t>
            </a:r>
            <a:r>
              <a:rPr lang="en-US" altLang="zh-CN" dirty="0" err="1"/>
              <a:t>SurfLang</a:t>
            </a:r>
            <a:r>
              <a:rPr lang="zh-CN" altLang="zh-CN" dirty="0"/>
              <a:t>中存在的术语，没有引入</a:t>
            </a:r>
            <a:r>
              <a:rPr lang="en-US" altLang="zh-CN" dirty="0" err="1"/>
              <a:t>CoreLang</a:t>
            </a:r>
            <a:r>
              <a:rPr lang="zh-CN" altLang="zh-CN" dirty="0"/>
              <a:t>中的术语。</a:t>
            </a:r>
            <a:endParaRPr lang="en-US" altLang="zh-CN" dirty="0"/>
          </a:p>
          <a:p>
            <a:r>
              <a:rPr lang="zh-CN" altLang="zh-CN" dirty="0"/>
              <a:t>覆盖性：在求值规则中没有跳过一些中间过程。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81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E610-A526-4B01-8CB8-D85A3EBE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B97B1-F46F-454A-9A11-084961B0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</a:t>
            </a:r>
            <a:r>
              <a:rPr lang="en-US" altLang="zh-CN" dirty="0" err="1"/>
              <a:t>Surflang</a:t>
            </a:r>
            <a:r>
              <a:rPr lang="zh-CN" altLang="en-US" dirty="0"/>
              <a:t>上的求值规则是</a:t>
            </a:r>
            <a:r>
              <a:rPr lang="en-US" altLang="zh-CN" dirty="0"/>
              <a:t>left-most call-by-value</a:t>
            </a:r>
          </a:p>
          <a:p>
            <a:r>
              <a:rPr lang="en-US" altLang="zh-CN" dirty="0"/>
              <a:t>Exp::= </a:t>
            </a:r>
            <a:r>
              <a:rPr lang="en-US" altLang="zh-CN" dirty="0" err="1"/>
              <a:t>Coreexp|Surfexp|Commonexp|other</a:t>
            </a:r>
            <a:endParaRPr lang="en-US" altLang="zh-CN" dirty="0"/>
          </a:p>
          <a:p>
            <a:r>
              <a:rPr lang="zh-CN" altLang="en-US" dirty="0"/>
              <a:t>（每个</a:t>
            </a:r>
            <a:r>
              <a:rPr lang="en-US" altLang="zh-CN" dirty="0"/>
              <a:t>Exp</a:t>
            </a:r>
            <a:r>
              <a:rPr lang="zh-CN" altLang="en-US" dirty="0"/>
              <a:t>都形如（</a:t>
            </a:r>
            <a:r>
              <a:rPr lang="en-US" altLang="zh-CN" dirty="0" err="1"/>
              <a:t>Expid</a:t>
            </a:r>
            <a:r>
              <a:rPr lang="en-US" altLang="zh-CN" dirty="0"/>
              <a:t> Exp …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zh-CN" altLang="en-US" dirty="0"/>
              <a:t>规定对于</a:t>
            </a:r>
            <a:r>
              <a:rPr lang="en-US" altLang="zh-CN" dirty="0" err="1"/>
              <a:t>Coreexp</a:t>
            </a:r>
            <a:r>
              <a:rPr lang="zh-CN" altLang="en-US" dirty="0"/>
              <a:t>的规约 可以直接</a:t>
            </a:r>
            <a:r>
              <a:rPr lang="en-US" altLang="zh-CN" dirty="0"/>
              <a:t>reduce</a:t>
            </a:r>
            <a:r>
              <a:rPr lang="zh-CN" altLang="en-US" dirty="0"/>
              <a:t>（只有唯一规则）</a:t>
            </a:r>
            <a:endParaRPr lang="en-US" altLang="zh-CN" dirty="0"/>
          </a:p>
          <a:p>
            <a:r>
              <a:rPr lang="zh-CN" altLang="en-US" dirty="0"/>
              <a:t>对非</a:t>
            </a:r>
            <a:r>
              <a:rPr lang="en-US" altLang="zh-CN" dirty="0" err="1"/>
              <a:t>Coreexp</a:t>
            </a:r>
            <a:r>
              <a:rPr lang="zh-CN" altLang="en-US" dirty="0"/>
              <a:t>或</a:t>
            </a:r>
            <a:r>
              <a:rPr lang="en-US" altLang="zh-CN" dirty="0" err="1"/>
              <a:t>commonexp</a:t>
            </a:r>
            <a:r>
              <a:rPr lang="zh-CN" altLang="en-US" dirty="0"/>
              <a:t>的规约可以有很多规则，每个子表达式都可单独规约。</a:t>
            </a:r>
            <a:endParaRPr lang="en-US" altLang="zh-CN" dirty="0"/>
          </a:p>
          <a:p>
            <a:r>
              <a:rPr lang="zh-CN" altLang="en-US" dirty="0"/>
              <a:t>结构化语言：对表达式</a:t>
            </a:r>
            <a:r>
              <a:rPr lang="en-US" altLang="zh-CN" dirty="0"/>
              <a:t>E</a:t>
            </a:r>
            <a:r>
              <a:rPr lang="zh-CN" altLang="en-US" dirty="0"/>
              <a:t>中的每个子表达式</a:t>
            </a:r>
            <a:r>
              <a:rPr lang="en-US" altLang="zh-CN" dirty="0" err="1"/>
              <a:t>Ei</a:t>
            </a:r>
            <a:r>
              <a:rPr lang="zh-CN" altLang="en-US" dirty="0"/>
              <a:t>，其规约规则只和该子表达式本身有关。</a:t>
            </a:r>
            <a:endParaRPr lang="en-US" altLang="zh-CN" dirty="0"/>
          </a:p>
          <a:p>
            <a:r>
              <a:rPr lang="en-US" altLang="zh-CN" dirty="0" err="1"/>
              <a:t>Surfexp</a:t>
            </a:r>
            <a:r>
              <a:rPr lang="zh-CN" altLang="en-US" dirty="0"/>
              <a:t>定义：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Surfid</a:t>
            </a:r>
            <a:r>
              <a:rPr lang="en-US" altLang="zh-CN" dirty="0"/>
              <a:t> </a:t>
            </a:r>
            <a:r>
              <a:rPr lang="zh-CN" altLang="en-US" dirty="0"/>
              <a:t>且每个子表达式都是</a:t>
            </a:r>
            <a:r>
              <a:rPr lang="en-US" altLang="zh-CN" dirty="0" err="1"/>
              <a:t>Surfexp</a:t>
            </a:r>
            <a:r>
              <a:rPr lang="zh-CN" altLang="en-US" dirty="0"/>
              <a:t>或</a:t>
            </a:r>
            <a:r>
              <a:rPr lang="en-US" altLang="zh-CN" dirty="0" err="1"/>
              <a:t>commonexp</a:t>
            </a:r>
            <a:r>
              <a:rPr lang="zh-CN" altLang="en-US" dirty="0"/>
              <a:t>。（每个输出的表达式都是</a:t>
            </a:r>
            <a:r>
              <a:rPr lang="en-US" altLang="zh-CN" dirty="0" err="1"/>
              <a:t>Surfexp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76970-C211-4467-AA9B-C266960D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142" y="512393"/>
            <a:ext cx="2482978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DFB6-7A48-4D19-A5E5-45145076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E=(Head E1 E2…)</a:t>
            </a:r>
            <a:r>
              <a:rPr lang="zh-CN" altLang="en-US" dirty="0"/>
              <a:t>为</a:t>
            </a:r>
            <a:r>
              <a:rPr lang="en-US" altLang="zh-CN" dirty="0" err="1"/>
              <a:t>Surfexp</a:t>
            </a:r>
            <a:r>
              <a:rPr lang="zh-CN" altLang="en-US" dirty="0"/>
              <a:t>（</a:t>
            </a:r>
            <a:r>
              <a:rPr lang="en-US" altLang="zh-CN" dirty="0"/>
              <a:t>Rule0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9FDBF-7D4E-49BB-8DCC-0DE148C0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其求值序列应为</a:t>
            </a:r>
            <a:endParaRPr lang="en-US" altLang="zh-CN" dirty="0"/>
          </a:p>
          <a:p>
            <a:pPr lvl="1"/>
            <a:r>
              <a:rPr lang="en-US" altLang="zh-CN" dirty="0"/>
              <a:t>(Head *1 E2…)</a:t>
            </a:r>
          </a:p>
          <a:p>
            <a:pPr lvl="1"/>
            <a:r>
              <a:rPr lang="en-US" altLang="zh-CN" dirty="0"/>
              <a:t>(Head V1 *2…)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Seq</a:t>
            </a:r>
            <a:r>
              <a:rPr lang="zh-CN" altLang="en-US" dirty="0"/>
              <a:t> </a:t>
            </a:r>
            <a:r>
              <a:rPr lang="en-US" altLang="zh-CN" dirty="0" err="1"/>
              <a:t>desugar</a:t>
            </a:r>
            <a:r>
              <a:rPr lang="en-US" altLang="zh-CN" dirty="0"/>
              <a:t>(Head V1 V2…)</a:t>
            </a:r>
          </a:p>
          <a:p>
            <a:pPr marL="457200" lvl="1" indent="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Vi</a:t>
            </a:r>
            <a:r>
              <a:rPr lang="zh-CN" altLang="en-US" dirty="0"/>
              <a:t>是</a:t>
            </a:r>
            <a:r>
              <a:rPr lang="en-US" altLang="zh-CN" dirty="0" err="1"/>
              <a:t>Ei</a:t>
            </a:r>
            <a:r>
              <a:rPr lang="zh-CN" altLang="en-US" dirty="0"/>
              <a:t>求得最终值 *</a:t>
            </a:r>
            <a:r>
              <a:rPr lang="en-US" altLang="zh-CN" dirty="0" err="1"/>
              <a:t>i</a:t>
            </a:r>
            <a:r>
              <a:rPr lang="zh-CN" altLang="en-US" dirty="0"/>
              <a:t>是子表达式的求值序列（递归调用</a:t>
            </a:r>
            <a:r>
              <a:rPr lang="en-US" altLang="zh-CN" dirty="0"/>
              <a:t>Rule0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因为所有待求表达式最初都是</a:t>
            </a:r>
            <a:r>
              <a:rPr lang="en-US" altLang="zh-CN" dirty="0"/>
              <a:t>Head</a:t>
            </a:r>
            <a:r>
              <a:rPr lang="zh-CN" altLang="en-US" dirty="0"/>
              <a:t>为</a:t>
            </a:r>
            <a:r>
              <a:rPr lang="en-US" altLang="zh-CN" dirty="0" err="1"/>
              <a:t>Surfid</a:t>
            </a:r>
            <a:r>
              <a:rPr lang="zh-CN" altLang="en-US" dirty="0"/>
              <a:t>且子表达式都是</a:t>
            </a:r>
            <a:r>
              <a:rPr lang="en-US" altLang="zh-CN" dirty="0" err="1"/>
              <a:t>Surfexp</a:t>
            </a:r>
            <a:r>
              <a:rPr lang="zh-CN" altLang="en-US" dirty="0"/>
              <a:t>，此定义为</a:t>
            </a:r>
            <a:r>
              <a:rPr lang="en-US" altLang="zh-CN" dirty="0"/>
              <a:t>left-most CBV</a:t>
            </a:r>
            <a:r>
              <a:rPr lang="zh-CN" altLang="en-US" dirty="0"/>
              <a:t>求值语义的定义。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此处需定义</a:t>
            </a:r>
            <a:r>
              <a:rPr lang="en-US" altLang="zh-CN" dirty="0"/>
              <a:t>Seq </a:t>
            </a:r>
            <a:r>
              <a:rPr lang="en-US" altLang="zh-CN" dirty="0" err="1"/>
              <a:t>desugar</a:t>
            </a:r>
            <a:r>
              <a:rPr lang="en-US" altLang="zh-CN" dirty="0"/>
              <a:t>(Head V1 V2…)</a:t>
            </a:r>
            <a:r>
              <a:rPr lang="zh-CN" altLang="en-US" dirty="0"/>
              <a:t>，如果可以证明此序列满足</a:t>
            </a:r>
            <a:r>
              <a:rPr lang="en-US" altLang="zh-CN" dirty="0"/>
              <a:t>coverage</a:t>
            </a:r>
            <a:r>
              <a:rPr lang="zh-CN" altLang="en-US" dirty="0"/>
              <a:t>，则</a:t>
            </a:r>
            <a:r>
              <a:rPr lang="en-US" altLang="zh-CN" dirty="0"/>
              <a:t>Rule0</a:t>
            </a:r>
            <a:r>
              <a:rPr lang="zh-CN" altLang="en-US" dirty="0"/>
              <a:t>满足</a:t>
            </a:r>
            <a:r>
              <a:rPr lang="en-US" altLang="zh-CN" dirty="0"/>
              <a:t>coverage</a:t>
            </a:r>
            <a:r>
              <a:rPr lang="zh-CN" altLang="en-US" dirty="0"/>
              <a:t>。（归纳）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96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B878-8908-43DF-B099-C172081D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对一个子表达式全都是值的糖</a:t>
            </a:r>
            <a:r>
              <a:rPr lang="en-US" altLang="zh-CN" dirty="0"/>
              <a:t>(Head V1 V2…) </a:t>
            </a:r>
            <a:r>
              <a:rPr lang="zh-CN" altLang="en-US" dirty="0"/>
              <a:t>，第一步肯定单步规约成</a:t>
            </a:r>
            <a:r>
              <a:rPr lang="en-US" altLang="zh-CN" dirty="0"/>
              <a:t>Exp=(Head’  E1’ E2’ …)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A52D4-A178-43BD-8BB2-B7CD672D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head</a:t>
            </a:r>
            <a:r>
              <a:rPr lang="zh-CN" altLang="en-US" dirty="0"/>
              <a:t>‘可能是</a:t>
            </a:r>
            <a:r>
              <a:rPr lang="en-US" altLang="zh-CN" dirty="0" err="1"/>
              <a:t>surfid</a:t>
            </a:r>
            <a:r>
              <a:rPr lang="en-US" altLang="zh-CN" dirty="0"/>
              <a:t> </a:t>
            </a:r>
            <a:r>
              <a:rPr lang="zh-CN" altLang="en-US" dirty="0"/>
              <a:t>可能是</a:t>
            </a:r>
            <a:r>
              <a:rPr lang="en-US" altLang="zh-CN" dirty="0" err="1"/>
              <a:t>Coreid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Coreid</a:t>
            </a:r>
            <a:r>
              <a:rPr lang="zh-CN" altLang="en-US" dirty="0"/>
              <a:t>，为了尽可能多的得到求值序列，一定尽量不让内部的糖进行规约，因此此时要进一步将</a:t>
            </a:r>
            <a:r>
              <a:rPr lang="en-US" altLang="zh-CN" dirty="0"/>
              <a:t>Exp</a:t>
            </a:r>
            <a:r>
              <a:rPr lang="zh-CN" altLang="en-US" dirty="0"/>
              <a:t>展开，直到最外层的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Surfid</a:t>
            </a:r>
            <a:r>
              <a:rPr lang="zh-CN" altLang="en-US" dirty="0"/>
              <a:t>。</a:t>
            </a:r>
            <a:r>
              <a:rPr lang="en-US" altLang="zh-CN" dirty="0"/>
              <a:t>Coverage</a:t>
            </a:r>
            <a:r>
              <a:rPr lang="zh-CN" altLang="en-US" dirty="0"/>
              <a:t>显然。</a:t>
            </a:r>
            <a:r>
              <a:rPr lang="en-US" altLang="zh-CN" dirty="0"/>
              <a:t>			</a:t>
            </a:r>
            <a:r>
              <a:rPr lang="zh-CN" altLang="en-US" dirty="0"/>
              <a:t>（</a:t>
            </a:r>
            <a:r>
              <a:rPr lang="en-US" altLang="zh-CN" dirty="0"/>
              <a:t>Rule1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Surfid</a:t>
            </a:r>
            <a:r>
              <a:rPr lang="zh-CN" altLang="en-US" dirty="0"/>
              <a:t>，则为了优先尽快可输出，需将内部每个</a:t>
            </a:r>
            <a:r>
              <a:rPr lang="en-US" altLang="zh-CN" dirty="0" err="1"/>
              <a:t>Coreexp</a:t>
            </a:r>
            <a:r>
              <a:rPr lang="zh-CN" altLang="en-US" dirty="0"/>
              <a:t>规约至</a:t>
            </a:r>
            <a:r>
              <a:rPr lang="en-US" altLang="zh-CN" dirty="0" err="1"/>
              <a:t>Surfexp</a:t>
            </a:r>
            <a:r>
              <a:rPr lang="zh-CN" altLang="en-US" dirty="0"/>
              <a:t>，此消去使用上一条规则，因此也满足</a:t>
            </a:r>
            <a:r>
              <a:rPr lang="en-US" altLang="zh-CN" dirty="0"/>
              <a:t>Coverage</a:t>
            </a:r>
            <a:r>
              <a:rPr lang="zh-CN" altLang="en-US" dirty="0"/>
              <a:t>。</a:t>
            </a:r>
            <a:r>
              <a:rPr lang="en-US" altLang="zh-CN" dirty="0"/>
              <a:t>							</a:t>
            </a:r>
            <a:r>
              <a:rPr lang="zh-CN" altLang="en-US" dirty="0"/>
              <a:t>（</a:t>
            </a:r>
            <a:r>
              <a:rPr lang="en-US" altLang="zh-CN" dirty="0"/>
              <a:t>Rule2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如果规约至内部无</a:t>
            </a:r>
            <a:r>
              <a:rPr lang="en-US" altLang="zh-CN" dirty="0" err="1"/>
              <a:t>Coreexp</a:t>
            </a:r>
            <a:r>
              <a:rPr lang="zh-CN" altLang="en-US" dirty="0"/>
              <a:t>存在，此时则此时表达式为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Head</a:t>
            </a:r>
            <a:r>
              <a:rPr lang="en-US" altLang="zh-CN" baseline="-25000" dirty="0" err="1"/>
              <a:t>surf</a:t>
            </a:r>
            <a:r>
              <a:rPr lang="zh-CN" altLang="en-US" dirty="0"/>
              <a:t> </a:t>
            </a:r>
            <a:r>
              <a:rPr lang="en-US" altLang="zh-CN" dirty="0"/>
              <a:t>E1</a:t>
            </a:r>
            <a:r>
              <a:rPr lang="en-US" altLang="zh-CN" baseline="-25000" dirty="0"/>
              <a:t>surf</a:t>
            </a:r>
            <a:r>
              <a:rPr lang="zh-CN" altLang="en-US" dirty="0"/>
              <a:t> </a:t>
            </a:r>
            <a:r>
              <a:rPr lang="en-US" altLang="zh-CN" dirty="0"/>
              <a:t>E2</a:t>
            </a:r>
            <a:r>
              <a:rPr lang="en-US" altLang="zh-CN" baseline="-25000" dirty="0"/>
              <a:t>surf</a:t>
            </a:r>
            <a:r>
              <a:rPr lang="en-US" altLang="zh-CN" dirty="0"/>
              <a:t>…)  </a:t>
            </a:r>
            <a:r>
              <a:rPr lang="zh-CN" altLang="en-US" dirty="0"/>
              <a:t>可输出，且可以继续用</a:t>
            </a:r>
            <a:r>
              <a:rPr lang="en-US" altLang="zh-CN" dirty="0"/>
              <a:t>Rule0</a:t>
            </a:r>
            <a:r>
              <a:rPr lang="zh-CN" altLang="en-US" dirty="0"/>
              <a:t>得到求值序列</a:t>
            </a:r>
            <a:endParaRPr lang="en-US" altLang="zh-CN" dirty="0"/>
          </a:p>
          <a:p>
            <a:r>
              <a:rPr lang="zh-CN" altLang="en-US" dirty="0"/>
              <a:t>此序列即为</a:t>
            </a:r>
            <a:r>
              <a:rPr lang="en-US" altLang="zh-CN" dirty="0"/>
              <a:t>Seq </a:t>
            </a:r>
            <a:r>
              <a:rPr lang="en-US" altLang="zh-CN" dirty="0" err="1"/>
              <a:t>desugar</a:t>
            </a:r>
            <a:r>
              <a:rPr lang="en-US" altLang="zh-CN" dirty="0"/>
              <a:t>(Head V1 V2…)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97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1913-C995-4D87-ADE5-61A8227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原始算法存在的问题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1FFE8-AA38-4907-BD90-9FB0D999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仿真性不一定成立</a:t>
            </a:r>
            <a:endParaRPr lang="en-US" altLang="zh-CN" dirty="0"/>
          </a:p>
          <a:p>
            <a:r>
              <a:rPr lang="zh-CN" altLang="en-US" dirty="0"/>
              <a:t>例：对</a:t>
            </a:r>
            <a:r>
              <a:rPr lang="en-US" altLang="zh-CN" dirty="0"/>
              <a:t>And(e1,e2)=if(e1,e2,#f)</a:t>
            </a:r>
            <a:r>
              <a:rPr lang="zh-CN" altLang="en-US" dirty="0"/>
              <a:t>在</a:t>
            </a:r>
            <a:r>
              <a:rPr lang="en-US" altLang="zh-CN" dirty="0" err="1"/>
              <a:t>surflang</a:t>
            </a:r>
            <a:r>
              <a:rPr lang="zh-CN" altLang="en-US" dirty="0"/>
              <a:t>上确实是先求</a:t>
            </a:r>
            <a:r>
              <a:rPr lang="en-US" altLang="zh-CN" dirty="0"/>
              <a:t>e1</a:t>
            </a:r>
            <a:r>
              <a:rPr lang="zh-CN" altLang="en-US" dirty="0"/>
              <a:t>，但</a:t>
            </a:r>
            <a:r>
              <a:rPr lang="en-US" altLang="zh-CN" dirty="0"/>
              <a:t>e2</a:t>
            </a:r>
            <a:r>
              <a:rPr lang="zh-CN" altLang="en-US" dirty="0"/>
              <a:t>不一定需要求。对</a:t>
            </a:r>
            <a:r>
              <a:rPr lang="en-US" altLang="zh-CN" dirty="0"/>
              <a:t>And(e1,e2)=if(e2,e1,#f)</a:t>
            </a:r>
            <a:r>
              <a:rPr lang="zh-CN" altLang="en-US" dirty="0"/>
              <a:t>则是先求</a:t>
            </a:r>
            <a:r>
              <a:rPr lang="en-US" altLang="zh-CN" dirty="0"/>
              <a:t>e2</a:t>
            </a:r>
          </a:p>
          <a:p>
            <a:r>
              <a:rPr lang="zh-CN" altLang="en-US" dirty="0"/>
              <a:t>则对于</a:t>
            </a:r>
            <a:r>
              <a:rPr lang="en-US" altLang="zh-CN" dirty="0" err="1"/>
              <a:t>surfexp</a:t>
            </a:r>
            <a:r>
              <a:rPr lang="en-US" altLang="zh-CN" dirty="0"/>
              <a:t> E=(</a:t>
            </a:r>
            <a:r>
              <a:rPr lang="en-US" altLang="zh-CN" dirty="0" err="1"/>
              <a:t>surfid</a:t>
            </a:r>
            <a:r>
              <a:rPr lang="en-US" altLang="zh-CN" dirty="0"/>
              <a:t> e1 e2…)</a:t>
            </a:r>
            <a:r>
              <a:rPr lang="zh-CN" altLang="en-US" dirty="0"/>
              <a:t>的子表达式求值顺序需要改变。</a:t>
            </a:r>
          </a:p>
        </p:txBody>
      </p:sp>
    </p:spTree>
    <p:extLst>
      <p:ext uri="{BB962C8B-B14F-4D97-AF65-F5344CB8AC3E}">
        <p14:creationId xmlns:p14="http://schemas.microsoft.com/office/powerpoint/2010/main" val="39850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C244-32D2-43B9-BF9E-BB289D1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</a:t>
            </a:r>
            <a:r>
              <a:rPr lang="en-US" altLang="zh-CN" dirty="0"/>
              <a:t>big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B82B5-C697-495E-B0A6-E076FB18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GPL(General-purpose language)</a:t>
            </a:r>
            <a:r>
              <a:rPr lang="zh-CN" altLang="en-US" dirty="0"/>
              <a:t>的</a:t>
            </a:r>
            <a:r>
              <a:rPr lang="en-US" altLang="zh-CN" dirty="0"/>
              <a:t>interpreter</a:t>
            </a:r>
            <a:r>
              <a:rPr lang="zh-CN" altLang="en-US" dirty="0"/>
              <a:t>、</a:t>
            </a:r>
            <a:r>
              <a:rPr lang="en-US" altLang="zh-CN" dirty="0"/>
              <a:t>evaluation rule</a:t>
            </a:r>
            <a:r>
              <a:rPr lang="zh-CN" altLang="en-US" dirty="0"/>
              <a:t>、</a:t>
            </a:r>
            <a:r>
              <a:rPr lang="en-US" altLang="zh-CN" dirty="0"/>
              <a:t>type checker…</a:t>
            </a:r>
          </a:p>
          <a:p>
            <a:r>
              <a:rPr lang="zh-CN" altLang="en-US" dirty="0"/>
              <a:t>和</a:t>
            </a:r>
            <a:r>
              <a:rPr lang="en-US" altLang="zh-CN" dirty="0"/>
              <a:t>DSL(Domain-specific language)</a:t>
            </a:r>
            <a:r>
              <a:rPr lang="zh-CN" altLang="en-US" dirty="0"/>
              <a:t>到</a:t>
            </a:r>
            <a:r>
              <a:rPr lang="en-US" altLang="zh-CN" dirty="0"/>
              <a:t>GPL</a:t>
            </a:r>
            <a:r>
              <a:rPr lang="zh-CN" altLang="en-US" dirty="0"/>
              <a:t>的某种映射关系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得到</a:t>
            </a:r>
            <a:r>
              <a:rPr lang="en-US" altLang="zh-CN" dirty="0"/>
              <a:t>DSL</a:t>
            </a:r>
            <a:r>
              <a:rPr lang="zh-CN" altLang="en-US" dirty="0"/>
              <a:t>的</a:t>
            </a:r>
            <a:r>
              <a:rPr lang="en-US" altLang="zh-CN" dirty="0"/>
              <a:t>interpreter</a:t>
            </a:r>
            <a:r>
              <a:rPr lang="zh-CN" altLang="en-US" dirty="0"/>
              <a:t>、</a:t>
            </a:r>
            <a:r>
              <a:rPr lang="en-US" altLang="zh-CN" dirty="0"/>
              <a:t> evaluation rule </a:t>
            </a:r>
            <a:r>
              <a:rPr lang="zh-CN" altLang="en-US" dirty="0"/>
              <a:t>、</a:t>
            </a:r>
            <a:r>
              <a:rPr lang="en-US" altLang="zh-CN" dirty="0"/>
              <a:t>type checker…</a:t>
            </a:r>
          </a:p>
          <a:p>
            <a:endParaRPr lang="en-US" altLang="zh-CN" dirty="0"/>
          </a:p>
          <a:p>
            <a:r>
              <a:rPr lang="zh-CN" altLang="en-US" dirty="0"/>
              <a:t>例如在</a:t>
            </a:r>
            <a:r>
              <a:rPr lang="en-US" altLang="zh-CN" dirty="0"/>
              <a:t>GPL</a:t>
            </a:r>
            <a:r>
              <a:rPr lang="zh-CN" altLang="en-US" dirty="0"/>
              <a:t>中有</a:t>
            </a:r>
            <a:r>
              <a:rPr lang="en-US" altLang="zh-CN" dirty="0"/>
              <a:t>if(#</a:t>
            </a:r>
            <a:r>
              <a:rPr lang="en-US" altLang="zh-CN" dirty="0" err="1"/>
              <a:t>t,y,z</a:t>
            </a:r>
            <a:r>
              <a:rPr lang="en-US" altLang="zh-CN" dirty="0"/>
              <a:t>)=y if(#</a:t>
            </a:r>
            <a:r>
              <a:rPr lang="en-US" altLang="zh-CN" dirty="0" err="1"/>
              <a:t>f,y,z</a:t>
            </a:r>
            <a:r>
              <a:rPr lang="en-US" altLang="zh-CN" dirty="0"/>
              <a:t>)=</a:t>
            </a:r>
            <a:r>
              <a:rPr lang="en-US" altLang="zh-CN" dirty="0" err="1"/>
              <a:t>z;DSL</a:t>
            </a:r>
            <a:r>
              <a:rPr lang="zh-CN" altLang="en-US" dirty="0"/>
              <a:t>有映射</a:t>
            </a:r>
            <a:r>
              <a:rPr lang="en-US" altLang="zh-CN" dirty="0"/>
              <a:t>or(</a:t>
            </a:r>
            <a:r>
              <a:rPr lang="en-US" altLang="zh-CN" dirty="0" err="1"/>
              <a:t>y,z</a:t>
            </a:r>
            <a:r>
              <a:rPr lang="en-US" altLang="zh-CN" dirty="0"/>
              <a:t>)==if(y,#</a:t>
            </a:r>
            <a:r>
              <a:rPr lang="en-US" altLang="zh-CN" dirty="0" err="1"/>
              <a:t>t,z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得到</a:t>
            </a:r>
            <a:r>
              <a:rPr lang="en-US" altLang="zh-CN" dirty="0"/>
              <a:t>or(#</a:t>
            </a:r>
            <a:r>
              <a:rPr lang="en-US" altLang="zh-CN" dirty="0" err="1"/>
              <a:t>t,z</a:t>
            </a:r>
            <a:r>
              <a:rPr lang="en-US" altLang="zh-CN" dirty="0"/>
              <a:t>)=#t or(#</a:t>
            </a:r>
            <a:r>
              <a:rPr lang="en-US" altLang="zh-CN" dirty="0" err="1"/>
              <a:t>f,z</a:t>
            </a:r>
            <a:r>
              <a:rPr lang="en-US" altLang="zh-CN" dirty="0"/>
              <a:t>)=z</a:t>
            </a:r>
            <a:r>
              <a:rPr lang="zh-CN" altLang="en-US" dirty="0"/>
              <a:t>（形式可能不同）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47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6F30-962E-414C-AC7E-35564BF8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改进：单步尝试（新</a:t>
            </a:r>
            <a:r>
              <a:rPr lang="en-US" altLang="zh-CN" dirty="0"/>
              <a:t>Rule0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1375A-2946-45C1-AF11-9966D7CF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(</a:t>
            </a:r>
            <a:r>
              <a:rPr lang="en-US" altLang="zh-CN" dirty="0" err="1"/>
              <a:t>surfid</a:t>
            </a:r>
            <a:r>
              <a:rPr lang="en-US" altLang="zh-CN" dirty="0"/>
              <a:t> e1 e2 …)</a:t>
            </a:r>
            <a:r>
              <a:rPr lang="zh-CN" altLang="en-US" dirty="0"/>
              <a:t>直接</a:t>
            </a:r>
            <a:r>
              <a:rPr lang="en-US" altLang="zh-CN" dirty="0" err="1"/>
              <a:t>desugar</a:t>
            </a:r>
            <a:r>
              <a:rPr lang="zh-CN" altLang="en-US" dirty="0"/>
              <a:t>到</a:t>
            </a:r>
            <a:r>
              <a:rPr lang="en-US" altLang="zh-CN" dirty="0" err="1"/>
              <a:t>coreexp</a:t>
            </a:r>
            <a:r>
              <a:rPr lang="zh-CN" altLang="en-US" dirty="0"/>
              <a:t>，单步规约</a:t>
            </a:r>
            <a:endParaRPr lang="en-US" altLang="zh-CN" dirty="0"/>
          </a:p>
          <a:p>
            <a:r>
              <a:rPr lang="zh-CN" altLang="en-US" dirty="0"/>
              <a:t>记录在</a:t>
            </a:r>
            <a:r>
              <a:rPr lang="en-US" altLang="zh-CN" dirty="0" err="1"/>
              <a:t>corelang</a:t>
            </a:r>
            <a:r>
              <a:rPr lang="zh-CN" altLang="en-US" dirty="0"/>
              <a:t>上是哪个子表达式</a:t>
            </a:r>
            <a:r>
              <a:rPr lang="en-US" altLang="zh-CN" dirty="0" err="1"/>
              <a:t>ei</a:t>
            </a:r>
            <a:r>
              <a:rPr lang="zh-CN" altLang="en-US" dirty="0"/>
              <a:t>先变动的。将</a:t>
            </a:r>
            <a:r>
              <a:rPr lang="en-US" altLang="zh-CN" dirty="0" err="1"/>
              <a:t>ei</a:t>
            </a:r>
            <a:r>
              <a:rPr lang="zh-CN" altLang="en-US" dirty="0"/>
              <a:t>规约</a:t>
            </a:r>
            <a:endParaRPr lang="en-US" altLang="zh-CN" dirty="0"/>
          </a:p>
          <a:p>
            <a:r>
              <a:rPr lang="zh-CN" altLang="en-US" dirty="0"/>
              <a:t>因为在</a:t>
            </a:r>
            <a:r>
              <a:rPr lang="en-US" altLang="zh-CN" dirty="0" err="1"/>
              <a:t>corelang</a:t>
            </a:r>
            <a:r>
              <a:rPr lang="zh-CN" altLang="en-US" dirty="0"/>
              <a:t>上，每个表达式只有一条规约路径，因此首先变动的应该在</a:t>
            </a:r>
            <a:r>
              <a:rPr lang="en-US" altLang="zh-CN" dirty="0" err="1"/>
              <a:t>surfexp</a:t>
            </a:r>
            <a:r>
              <a:rPr lang="zh-CN" altLang="en-US" dirty="0"/>
              <a:t>上先表现。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5.7</a:t>
            </a:r>
            <a:r>
              <a:rPr lang="zh-CN" altLang="en-US" dirty="0"/>
              <a:t>修正：对于</a:t>
            </a:r>
            <a:r>
              <a:rPr lang="en-US" altLang="zh-CN" dirty="0" err="1"/>
              <a:t>desugar</a:t>
            </a:r>
            <a:r>
              <a:rPr lang="zh-CN" altLang="en-US" dirty="0"/>
              <a:t>后直接进一步规约的表达式，直接规约）</a:t>
            </a:r>
            <a:endParaRPr lang="en-US" altLang="zh-CN" dirty="0"/>
          </a:p>
          <a:p>
            <a:r>
              <a:rPr lang="zh-CN" altLang="en-US" dirty="0"/>
              <a:t>对应的 </a:t>
            </a:r>
            <a:r>
              <a:rPr lang="en-US" altLang="zh-CN" dirty="0"/>
              <a:t>Rule2</a:t>
            </a:r>
            <a:r>
              <a:rPr lang="zh-CN" altLang="en-US" dirty="0"/>
              <a:t>：如果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Surfid</a:t>
            </a:r>
            <a:r>
              <a:rPr lang="zh-CN" altLang="en-US" dirty="0"/>
              <a:t>，则为了优先尽快可输出，需将内部每个</a:t>
            </a:r>
            <a:r>
              <a:rPr lang="en-US" altLang="zh-CN" dirty="0" err="1"/>
              <a:t>Coreexp</a:t>
            </a:r>
            <a:r>
              <a:rPr lang="zh-CN" altLang="en-US" dirty="0"/>
              <a:t>规约至</a:t>
            </a:r>
            <a:r>
              <a:rPr lang="en-US" altLang="zh-CN" dirty="0" err="1"/>
              <a:t>Surfexp</a:t>
            </a:r>
            <a:r>
              <a:rPr lang="zh-CN" altLang="en-US" dirty="0"/>
              <a:t>，此消去使用上一条规则，因此也满足</a:t>
            </a:r>
            <a:r>
              <a:rPr lang="en-US" altLang="zh-CN" dirty="0"/>
              <a:t>Coverage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r>
              <a:rPr lang="zh-CN" altLang="en-US" dirty="0"/>
              <a:t>也需要改变：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Head</a:t>
            </a:r>
            <a:r>
              <a:rPr lang="zh-CN" altLang="en-US" dirty="0"/>
              <a:t>是</a:t>
            </a:r>
            <a:r>
              <a:rPr lang="en-US" altLang="zh-CN" dirty="0" err="1"/>
              <a:t>Surfid</a:t>
            </a:r>
            <a:r>
              <a:rPr lang="zh-CN" altLang="en-US" dirty="0"/>
              <a:t>，对其</a:t>
            </a:r>
            <a:r>
              <a:rPr lang="en-US" altLang="zh-CN" dirty="0" err="1"/>
              <a:t>desugar</a:t>
            </a:r>
            <a:r>
              <a:rPr lang="zh-CN" altLang="en-US" dirty="0"/>
              <a:t>后单步规约。如果先变动的</a:t>
            </a:r>
            <a:r>
              <a:rPr lang="en-US" altLang="zh-CN" dirty="0" err="1"/>
              <a:t>ei</a:t>
            </a:r>
            <a:r>
              <a:rPr lang="zh-CN" altLang="en-US" dirty="0"/>
              <a:t>是</a:t>
            </a:r>
            <a:r>
              <a:rPr lang="en-US" altLang="zh-CN" dirty="0" err="1"/>
              <a:t>coreexp</a:t>
            </a:r>
            <a:r>
              <a:rPr lang="zh-CN" altLang="en-US" dirty="0"/>
              <a:t>，此时将检查</a:t>
            </a:r>
            <a:r>
              <a:rPr lang="en-US" altLang="zh-CN" dirty="0"/>
              <a:t>(</a:t>
            </a:r>
            <a:r>
              <a:rPr lang="en-US" altLang="zh-CN" dirty="0" err="1"/>
              <a:t>surfid</a:t>
            </a:r>
            <a:r>
              <a:rPr lang="en-US" altLang="zh-CN" dirty="0"/>
              <a:t> e… </a:t>
            </a:r>
            <a:r>
              <a:rPr lang="en-US" altLang="zh-CN" dirty="0" err="1"/>
              <a:t>ei</a:t>
            </a:r>
            <a:r>
              <a:rPr lang="en-US" altLang="zh-CN" dirty="0"/>
              <a:t>’…)</a:t>
            </a:r>
            <a:r>
              <a:rPr lang="zh-CN" altLang="en-US" dirty="0"/>
              <a:t>是否已经是</a:t>
            </a:r>
            <a:r>
              <a:rPr lang="en-US" altLang="zh-CN" dirty="0" err="1"/>
              <a:t>surfexp</a:t>
            </a:r>
            <a:r>
              <a:rPr lang="zh-CN" altLang="en-US" dirty="0"/>
              <a:t>。（新</a:t>
            </a:r>
            <a:r>
              <a:rPr lang="en-US" altLang="zh-CN" dirty="0"/>
              <a:t>Rule2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如果是，则用</a:t>
            </a:r>
            <a:r>
              <a:rPr lang="en-US" altLang="zh-CN" dirty="0"/>
              <a:t>Rule0</a:t>
            </a:r>
            <a:r>
              <a:rPr lang="zh-CN" altLang="en-US" dirty="0"/>
              <a:t>继续</a:t>
            </a:r>
            <a:endParaRPr lang="en-US" altLang="zh-CN" dirty="0"/>
          </a:p>
          <a:p>
            <a:pPr lvl="1"/>
            <a:r>
              <a:rPr lang="zh-CN" altLang="en-US" dirty="0"/>
              <a:t>如果不是，说明子表达式还有</a:t>
            </a:r>
            <a:r>
              <a:rPr lang="en-US" altLang="zh-CN" dirty="0" err="1"/>
              <a:t>coreexp</a:t>
            </a:r>
            <a:r>
              <a:rPr lang="zh-CN" altLang="en-US" dirty="0"/>
              <a:t>，继续用</a:t>
            </a:r>
            <a:r>
              <a:rPr lang="en-US" altLang="zh-CN" dirty="0"/>
              <a:t>Rule2</a:t>
            </a:r>
          </a:p>
        </p:txBody>
      </p:sp>
    </p:spTree>
    <p:extLst>
      <p:ext uri="{BB962C8B-B14F-4D97-AF65-F5344CB8AC3E}">
        <p14:creationId xmlns:p14="http://schemas.microsoft.com/office/powerpoint/2010/main" val="313636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601B-5C9F-41A9-ABD3-F1B93A59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DBE6C3-411F-4C1D-BBB3-5F5482088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30" y="359093"/>
            <a:ext cx="7391780" cy="660434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E76C7-0E83-479D-9451-009E7E8B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999296"/>
            <a:ext cx="8808720" cy="4679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540984-C4EF-4A8E-AACA-562528DC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1223008"/>
            <a:ext cx="4686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11219-F7E9-44D6-ADD1-78AF1922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B69C7B-3598-4F80-B02F-C3F322470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03" y="172084"/>
            <a:ext cx="819075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B266B8-9A2F-4833-8371-9A800EE0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5550"/>
            <a:ext cx="52578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38BB7-EB21-4EF7-90B0-4A2F4668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优势（相较于</a:t>
            </a:r>
            <a:r>
              <a:rPr lang="en-US" altLang="zh-CN" dirty="0" err="1"/>
              <a:t>resugaring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F749A-C580-4E6E-8E4A-C2BAA555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卫生宏。</a:t>
            </a:r>
            <a:r>
              <a:rPr lang="en-US" altLang="zh-CN" dirty="0" err="1"/>
              <a:t>Resugaring</a:t>
            </a:r>
            <a:r>
              <a:rPr lang="zh-CN" altLang="en-US" dirty="0"/>
              <a:t>系列的</a:t>
            </a:r>
            <a:r>
              <a:rPr lang="en-US" altLang="zh-CN" dirty="0"/>
              <a:t>hygienic </a:t>
            </a:r>
            <a:r>
              <a:rPr lang="en-US" altLang="zh-CN" dirty="0" err="1"/>
              <a:t>resugaring</a:t>
            </a:r>
            <a:r>
              <a:rPr lang="zh-CN" altLang="en-US" dirty="0"/>
              <a:t>专门发了一篇</a:t>
            </a:r>
            <a:r>
              <a:rPr lang="en-US" altLang="zh-CN" dirty="0"/>
              <a:t>ICFP</a:t>
            </a:r>
            <a:r>
              <a:rPr lang="zh-CN" altLang="en-US" dirty="0"/>
              <a:t>，在算法中标记了各种信息。在这个方法中只要</a:t>
            </a:r>
            <a:r>
              <a:rPr lang="en-US" altLang="zh-CN" dirty="0"/>
              <a:t>core </a:t>
            </a:r>
            <a:r>
              <a:rPr lang="en-US" altLang="zh-CN" dirty="0" err="1"/>
              <a:t>lang</a:t>
            </a:r>
            <a:r>
              <a:rPr lang="zh-CN" altLang="en-US" dirty="0"/>
              <a:t>的规约没有问题，卫生宏自然实现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递归调用、</a:t>
            </a:r>
            <a:r>
              <a:rPr lang="en-US" altLang="zh-CN" dirty="0"/>
              <a:t>nest</a:t>
            </a:r>
            <a:r>
              <a:rPr lang="zh-CN" altLang="en-US" dirty="0"/>
              <a:t>表达式：</a:t>
            </a:r>
            <a:r>
              <a:rPr lang="en-US" altLang="zh-CN" dirty="0" err="1"/>
              <a:t>Resugaring</a:t>
            </a:r>
            <a:r>
              <a:rPr lang="zh-CN" altLang="en-US" dirty="0"/>
              <a:t>糖之间不能相互递归调用。这个方法中语法糖的表达能力无限。</a:t>
            </a:r>
          </a:p>
        </p:txBody>
      </p:sp>
    </p:spTree>
    <p:extLst>
      <p:ext uri="{BB962C8B-B14F-4D97-AF65-F5344CB8AC3E}">
        <p14:creationId xmlns:p14="http://schemas.microsoft.com/office/powerpoint/2010/main" val="286670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CF40-CE62-4BD6-B835-CCC09DA7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未来可能的工作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95A7E-7F5D-45BC-9D6A-355316C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基于操作语义的拓展。（</a:t>
            </a:r>
            <a:r>
              <a:rPr lang="en-US" altLang="zh-CN" dirty="0"/>
              <a:t>lightweight </a:t>
            </a:r>
            <a:r>
              <a:rPr lang="en-US" altLang="zh-CN" dirty="0" err="1"/>
              <a:t>resugaring</a:t>
            </a:r>
            <a:r>
              <a:rPr lang="zh-CN" altLang="en-US" dirty="0"/>
              <a:t>算法的抽象）</a:t>
            </a:r>
            <a:endParaRPr lang="en-US" altLang="zh-CN" dirty="0"/>
          </a:p>
          <a:p>
            <a:r>
              <a:rPr lang="zh-CN" altLang="en-US" dirty="0"/>
              <a:t>对于已知表达式</a:t>
            </a:r>
            <a:r>
              <a:rPr lang="en-US" altLang="zh-CN" dirty="0"/>
              <a:t>(id v1 … v)</a:t>
            </a:r>
            <a:r>
              <a:rPr lang="zh-CN" altLang="en-US" dirty="0"/>
              <a:t>的求值规则和</a:t>
            </a:r>
            <a:endParaRPr lang="en-US" altLang="zh-CN" dirty="0"/>
          </a:p>
          <a:p>
            <a:r>
              <a:rPr lang="en-US" altLang="zh-CN" dirty="0"/>
              <a:t>(subid1 e1 … e) (subid2 e1 … e) …</a:t>
            </a:r>
            <a:r>
              <a:rPr lang="zh-CN" altLang="en-US" dirty="0"/>
              <a:t>的求值规则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(id (subid1 e1 …e) …)</a:t>
            </a:r>
            <a:r>
              <a:rPr lang="zh-CN" altLang="en-US" dirty="0"/>
              <a:t>的求值规则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Multi-step synthesis</a:t>
            </a:r>
            <a:r>
              <a:rPr lang="zh-CN" altLang="en-US"/>
              <a:t>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15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2644-A5DD-4C21-96A8-5BD6498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interpreter</a:t>
            </a:r>
            <a:r>
              <a:rPr lang="zh-CN" altLang="en-US" dirty="0"/>
              <a:t>的角度考虑，有一篇相关工作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93841-80F7-492A-AF5E-B0D59525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Resugaring</a:t>
            </a:r>
            <a:r>
              <a:rPr lang="en-US" altLang="zh-CN" dirty="0"/>
              <a:t> </a:t>
            </a:r>
            <a:r>
              <a:rPr lang="en-US" altLang="zh-CN" i="1" dirty="0"/>
              <a:t>evaluation sequences</a:t>
            </a:r>
            <a:r>
              <a:rPr lang="en-US" altLang="zh-CN" dirty="0"/>
              <a:t>(Justin </a:t>
            </a:r>
            <a:r>
              <a:rPr lang="en-US" altLang="zh-CN" dirty="0" err="1"/>
              <a:t>Pombrio</a:t>
            </a:r>
            <a:r>
              <a:rPr lang="en-US" altLang="zh-CN" dirty="0"/>
              <a:t>, Shriram </a:t>
            </a:r>
            <a:r>
              <a:rPr lang="en-US" altLang="zh-CN" dirty="0" err="1"/>
              <a:t>Krishnamurthi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给定语法糖和其在</a:t>
            </a:r>
            <a:r>
              <a:rPr lang="en-US" altLang="zh-CN" dirty="0"/>
              <a:t>core language</a:t>
            </a:r>
            <a:r>
              <a:rPr lang="zh-CN" altLang="en-US" dirty="0"/>
              <a:t>上的求值序列 </a:t>
            </a:r>
            <a:endParaRPr lang="en-US" altLang="zh-CN" dirty="0"/>
          </a:p>
          <a:p>
            <a:r>
              <a:rPr lang="zh-CN" altLang="en-US" dirty="0"/>
              <a:t>得到其在糖</a:t>
            </a:r>
            <a:r>
              <a:rPr lang="en-US" altLang="zh-CN" dirty="0"/>
              <a:t>surface language</a:t>
            </a:r>
            <a:r>
              <a:rPr lang="zh-CN" altLang="en-US" dirty="0"/>
              <a:t>上的求值序列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https://blog.brownplt.org/2016/02/06/resugaring.html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1100-4FF6-426F-A054-3D13D514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540670-B8EA-4841-8420-60605FC96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1" y="11981"/>
            <a:ext cx="10851670" cy="68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0D51-D5CE-40AF-B665-218EC1C6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2CE3-2B2B-486D-8FDA-FCD2F381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3336E9-7B64-4AC9-A6DB-7D2AA91A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5" y="0"/>
            <a:ext cx="10492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E87D-8B22-45C1-A0D4-5E69C70C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FA6F5-77F4-4343-861E-17D7795D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9D94D-F1A8-4F06-8E29-04ECF75A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5" y="0"/>
            <a:ext cx="117433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67C62-07E2-4113-A1C1-7A97BA31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7283-3CC6-4A0D-BBFC-698E21D7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81E17-B4E1-4945-8581-5566A169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3" y="0"/>
            <a:ext cx="10673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ED31C-E836-465C-BC46-92EA8323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3C8D8-F093-4BB4-8F0A-171AD49E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F24CA0-70E7-408E-BFDE-748732FD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" y="111760"/>
            <a:ext cx="12124014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30FD-EED2-427A-8E73-15965A60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意义（</a:t>
            </a:r>
            <a:r>
              <a:rPr lang="en-US" altLang="zh-CN" dirty="0"/>
              <a:t>big idea</a:t>
            </a:r>
            <a:r>
              <a:rPr lang="zh-CN" altLang="en-US" dirty="0"/>
              <a:t>和</a:t>
            </a:r>
            <a:r>
              <a:rPr lang="en-US" altLang="zh-CN" dirty="0" err="1"/>
              <a:t>resugaring</a:t>
            </a:r>
            <a:r>
              <a:rPr lang="zh-CN" altLang="en-US" dirty="0"/>
              <a:t>共有）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E9103-41C4-45FF-BDD0-9F298B3A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DSL</a:t>
            </a:r>
            <a:r>
              <a:rPr lang="zh-CN" altLang="en-US" dirty="0"/>
              <a:t>使用者来说，可能没有计算机学科背景。那么对于一些在</a:t>
            </a:r>
            <a:r>
              <a:rPr lang="en-US" altLang="zh-CN" dirty="0"/>
              <a:t>core language</a:t>
            </a:r>
            <a:r>
              <a:rPr lang="zh-CN" altLang="en-US" dirty="0"/>
              <a:t>层的执行流程、错误信息等可能对于使用者很难懂。</a:t>
            </a:r>
            <a:endParaRPr lang="en-US" altLang="zh-CN" dirty="0"/>
          </a:p>
          <a:p>
            <a:r>
              <a:rPr lang="zh-CN" altLang="en-US" dirty="0"/>
              <a:t>如果将这样的信息变成在</a:t>
            </a:r>
            <a:r>
              <a:rPr lang="en-US" altLang="zh-CN" dirty="0"/>
              <a:t>surface language</a:t>
            </a:r>
            <a:r>
              <a:rPr lang="zh-CN" altLang="en-US" dirty="0"/>
              <a:t>上，则会比较简单易懂。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例：奶茶店自动配奶茶函数</a:t>
            </a:r>
            <a:endParaRPr lang="en-US" altLang="zh-CN" dirty="0"/>
          </a:p>
          <a:p>
            <a:r>
              <a:rPr lang="en-US" altLang="zh-CN" dirty="0" err="1"/>
              <a:t>Addsugar</a:t>
            </a:r>
            <a:r>
              <a:rPr lang="en-US" altLang="zh-CN" dirty="0"/>
              <a:t>(x1),</a:t>
            </a:r>
            <a:r>
              <a:rPr lang="en-US" altLang="zh-CN" dirty="0" err="1"/>
              <a:t>Addzhenzhu</a:t>
            </a:r>
            <a:r>
              <a:rPr lang="en-US" altLang="zh-CN" dirty="0"/>
              <a:t>(x2),</a:t>
            </a:r>
            <a:r>
              <a:rPr lang="en-US" altLang="zh-CN" dirty="0" err="1"/>
              <a:t>Addsxc</a:t>
            </a:r>
            <a:r>
              <a:rPr lang="en-US" altLang="zh-CN" dirty="0"/>
              <a:t>(x3)…</a:t>
            </a:r>
          </a:p>
          <a:p>
            <a:r>
              <a:rPr lang="zh-CN" altLang="en-US" dirty="0"/>
              <a:t>假如珍珠没有了，在</a:t>
            </a:r>
            <a:r>
              <a:rPr lang="en-US" altLang="zh-CN" dirty="0" err="1"/>
              <a:t>Addzhenzhu</a:t>
            </a:r>
            <a:r>
              <a:rPr lang="zh-CN" altLang="en-US" dirty="0"/>
              <a:t>语法糖的</a:t>
            </a:r>
            <a:r>
              <a:rPr lang="en-US" altLang="zh-CN" dirty="0"/>
              <a:t>core</a:t>
            </a:r>
            <a:r>
              <a:rPr lang="zh-CN" altLang="en-US" dirty="0"/>
              <a:t>语言层有一个</a:t>
            </a:r>
            <a:r>
              <a:rPr lang="en-US" altLang="zh-CN" dirty="0"/>
              <a:t>assert(</a:t>
            </a:r>
            <a:r>
              <a:rPr lang="en-US" altLang="zh-CN" dirty="0" err="1"/>
              <a:t>arr</a:t>
            </a:r>
            <a:r>
              <a:rPr lang="en-US" altLang="zh-CN" dirty="0"/>
              <a:t>[2]&lt;x2)</a:t>
            </a:r>
            <a:r>
              <a:rPr lang="zh-CN" altLang="en-US" dirty="0"/>
              <a:t>，输出的错误信息就没什么用，因为没人知道</a:t>
            </a:r>
            <a:r>
              <a:rPr lang="en-US" altLang="zh-CN" dirty="0" err="1"/>
              <a:t>arr</a:t>
            </a:r>
            <a:r>
              <a:rPr lang="en-US" altLang="zh-CN" dirty="0"/>
              <a:t>[2]</a:t>
            </a:r>
            <a:r>
              <a:rPr lang="zh-CN" altLang="en-US" dirty="0"/>
              <a:t>和</a:t>
            </a:r>
            <a:r>
              <a:rPr lang="en-US" altLang="zh-CN" dirty="0"/>
              <a:t>x2</a:t>
            </a:r>
            <a:r>
              <a:rPr lang="zh-CN" altLang="en-US" dirty="0"/>
              <a:t>是啥。</a:t>
            </a:r>
          </a:p>
        </p:txBody>
      </p:sp>
    </p:spTree>
    <p:extLst>
      <p:ext uri="{BB962C8B-B14F-4D97-AF65-F5344CB8AC3E}">
        <p14:creationId xmlns:p14="http://schemas.microsoft.com/office/powerpoint/2010/main" val="8280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1293</Words>
  <Application>Microsoft Office PowerPoint</Application>
  <PresentationFormat>宽屏</PresentationFormat>
  <Paragraphs>90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主题​​</vt:lpstr>
      <vt:lpstr>近期工作报告——一种 利用PLT Redex的轻量级重组糖算法</vt:lpstr>
      <vt:lpstr>最初的big idea</vt:lpstr>
      <vt:lpstr>从interpreter的角度考虑，有一篇相关工作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意义（big idea和resugaring共有）</vt:lpstr>
      <vt:lpstr>个人工作的idea</vt:lpstr>
      <vt:lpstr>PowerPoint 演示文稿</vt:lpstr>
      <vt:lpstr>PLT Redex</vt:lpstr>
      <vt:lpstr>如果我们将语法糖和corelang看作同一</vt:lpstr>
      <vt:lpstr>PowerPoint 演示文稿</vt:lpstr>
      <vt:lpstr>最初想法</vt:lpstr>
      <vt:lpstr>原始算法</vt:lpstr>
      <vt:lpstr>对E=(Head E1 E2…)为Surfexp（Rule0）</vt:lpstr>
      <vt:lpstr>对一个子表达式全都是值的糖(Head V1 V2…) ，第一步肯定单步规约成Exp=(Head’  E1’ E2’ …)</vt:lpstr>
      <vt:lpstr>原始算法存在的问题</vt:lpstr>
      <vt:lpstr>改进：单步尝试（新Rule0）</vt:lpstr>
      <vt:lpstr>例子</vt:lpstr>
      <vt:lpstr>PowerPoint 演示文稿</vt:lpstr>
      <vt:lpstr>优势（相较于resugaring）</vt:lpstr>
      <vt:lpstr>未来可能的工作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近期工作报告</dc:title>
  <dc:creator>杨 丁楼</dc:creator>
  <cp:lastModifiedBy>杨 丁楼</cp:lastModifiedBy>
  <cp:revision>33</cp:revision>
  <dcterms:created xsi:type="dcterms:W3CDTF">2020-04-26T08:18:56Z</dcterms:created>
  <dcterms:modified xsi:type="dcterms:W3CDTF">2020-05-07T14:13:44Z</dcterms:modified>
</cp:coreProperties>
</file>