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83" r:id="rId4"/>
    <p:sldId id="296" r:id="rId5"/>
    <p:sldId id="288" r:id="rId6"/>
    <p:sldId id="289" r:id="rId7"/>
    <p:sldId id="290" r:id="rId8"/>
    <p:sldId id="291" r:id="rId9"/>
    <p:sldId id="275" r:id="rId10"/>
    <p:sldId id="297" r:id="rId11"/>
    <p:sldId id="292" r:id="rId12"/>
    <p:sldId id="295" r:id="rId13"/>
    <p:sldId id="293" r:id="rId14"/>
    <p:sldId id="29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8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4A29-D2C8-4E65-8932-B7F7D9F6D59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AC13-B8A6-4BCF-A422-A9123833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37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4A29-D2C8-4E65-8932-B7F7D9F6D59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AC13-B8A6-4BCF-A422-A9123833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53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4A29-D2C8-4E65-8932-B7F7D9F6D59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AC13-B8A6-4BCF-A422-A9123833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15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4A29-D2C8-4E65-8932-B7F7D9F6D59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AC13-B8A6-4BCF-A422-A9123833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17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4A29-D2C8-4E65-8932-B7F7D9F6D59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AC13-B8A6-4BCF-A422-A9123833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56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4A29-D2C8-4E65-8932-B7F7D9F6D59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AC13-B8A6-4BCF-A422-A9123833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4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4A29-D2C8-4E65-8932-B7F7D9F6D59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AC13-B8A6-4BCF-A422-A9123833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61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4A29-D2C8-4E65-8932-B7F7D9F6D59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AC13-B8A6-4BCF-A422-A9123833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72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4A29-D2C8-4E65-8932-B7F7D9F6D59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AC13-B8A6-4BCF-A422-A9123833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9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4A29-D2C8-4E65-8932-B7F7D9F6D59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AC13-B8A6-4BCF-A422-A9123833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05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4A29-D2C8-4E65-8932-B7F7D9F6D59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AC13-B8A6-4BCF-A422-A9123833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43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04A29-D2C8-4E65-8932-B7F7D9F6D595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1AC13-B8A6-4BCF-A422-A9123833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78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0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0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0514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Guan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Zhichao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82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  <a:cs typeface="Times New Roman" panose="02020603050405020304" pitchFamily="18" charset="0"/>
              </a:rPr>
              <a:t>正确性</a:t>
            </a:r>
            <a:endParaRPr lang="zh-CN" altLang="en-US" dirty="0">
              <a:latin typeface="思源宋体 Medium" panose="02020500000000000000" pitchFamily="18" charset="-122"/>
              <a:ea typeface="思源宋体 Medium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以上算法得到的规则是 </a:t>
            </a:r>
            <a:r>
              <a:rPr lang="en-US" altLang="zh-CN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Surface Language </a:t>
            </a: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中的推导规则</a:t>
            </a:r>
            <a:endParaRPr lang="en-US" altLang="zh-CN" sz="24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pPr marL="0" indent="0">
              <a:buNone/>
            </a:pPr>
            <a:r>
              <a:rPr lang="en-US" altLang="zh-CN" sz="2000" i="1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aka</a:t>
            </a:r>
            <a:r>
              <a:rPr lang="en-US" altLang="zh-CN" sz="2000" i="1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</a:t>
            </a:r>
            <a:r>
              <a:rPr lang="zh-CN" altLang="en-US" sz="2000" i="1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在 </a:t>
            </a:r>
            <a:r>
              <a:rPr lang="en-US" altLang="zh-CN" sz="2000" i="1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Core</a:t>
            </a:r>
            <a:r>
              <a:rPr lang="en-US" altLang="zh-CN" sz="2000" i="1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Language </a:t>
            </a:r>
            <a:r>
              <a:rPr lang="zh-CN" altLang="en-US" sz="2000" i="1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中的推导到第一个符合 </a:t>
            </a:r>
            <a:r>
              <a:rPr lang="en-US" altLang="zh-CN" sz="2000" i="1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Surface Language </a:t>
            </a:r>
            <a:r>
              <a:rPr lang="zh-CN" altLang="en-US" sz="2000" i="1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的形式与以上算法得到的规则的一步求值相同</a:t>
            </a:r>
            <a:endParaRPr lang="en-US" altLang="zh-CN" sz="2000" i="1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80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  <a:cs typeface="Times New Roman" panose="02020603050405020304" pitchFamily="18" charset="0"/>
              </a:rPr>
              <a:t>正确性</a:t>
            </a:r>
            <a:endParaRPr lang="zh-CN" altLang="en-US" dirty="0">
              <a:latin typeface="思源宋体 Medium" panose="02020500000000000000" pitchFamily="18" charset="-122"/>
              <a:ea typeface="思源宋体 Medium" panose="02020500000000000000" pitchFamily="18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𝑘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思源宋体 Medium" panose="02020500000000000000" pitchFamily="18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思源宋体 Medium" panose="02020500000000000000" pitchFamily="18" charset="-122"/>
                      </a:rPr>
                      <m:t>𝑘</m:t>
                    </m:r>
                  </m:oMath>
                </a14:m>
                <a:r>
                  <a:rPr lang="en-US" altLang="zh-CN" sz="2400" b="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					(atomic expression)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𝛼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思源宋体 Medium" panose="02020500000000000000" pitchFamily="18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思源宋体 Medium" panose="02020500000000000000" pitchFamily="18" charset="-122"/>
                      </a:rPr>
                      <m:t>𝛼</m:t>
                    </m:r>
                  </m:oMath>
                </a14:m>
                <a:r>
                  <a:rPr lang="en-US" altLang="zh-CN" sz="2400" b="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					(pattern variable)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⋅</m:t>
                        </m:r>
                        <m:acc>
                          <m:accPr>
                            <m:chr m:val="̃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  <m:t>𝑒</m:t>
                            </m:r>
                          </m:e>
                        </m:acc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思源宋体 Medium" panose="02020500000000000000" pitchFamily="18" charset="-122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  <m:t>𝐿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  <m:t>𝜎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思源宋体 Medium" panose="02020500000000000000" pitchFamily="18" charset="-122"/>
                      </a:rPr>
                      <m:t>⋅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思源宋体 Medium" panose="02020500000000000000" pitchFamily="18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思源宋体 Medium" panose="02020500000000000000" pitchFamily="18" charset="-122"/>
                                  </a:rPr>
                                  <m:t>𝑒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altLang="zh-CN" sz="2400" b="0" dirty="0" smtClean="0">
                  <a:latin typeface="思源宋体 Medium" panose="02020500000000000000" pitchFamily="18" charset="-122"/>
                  <a:ea typeface="思源宋体 Medium" panose="02020500000000000000" pitchFamily="18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		if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𝑒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思源宋体 Medium" panose="02020500000000000000" pitchFamily="18" charset="-122"/>
                      </a:rPr>
                      <m:t>=(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思源宋体 Medium" panose="02020500000000000000" pitchFamily="18" charset="-122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思源宋体 Medium" panose="02020500000000000000" pitchFamily="18" charset="-122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思源宋体 Medium" panose="02020500000000000000" pitchFamily="18" charset="-122"/>
                      </a:rPr>
                      <m:t>⋯ </m:t>
                    </m:r>
                    <m:acc>
                      <m:accPr>
                        <m:chr m:val="̃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思源宋体 Medium" panose="02020500000000000000" pitchFamily="18" charset="-122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, and P is in the surface language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𝑃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思源宋体 Medium" panose="02020500000000000000" pitchFamily="18" charset="-122"/>
                      </a:rPr>
                      <m:t>=(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思源宋体 Medium" panose="02020500000000000000" pitchFamily="18" charset="-122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思源宋体 Medium" panose="02020500000000000000" pitchFamily="18" charset="-122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思源宋体 Medium" panose="02020500000000000000" pitchFamily="18" charset="-122"/>
                      </a:rPr>
                      <m:t>⋯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思源宋体 Medium" panose="02020500000000000000" pitchFamily="18" charset="-122"/>
                      </a:rPr>
                      <m:t>)</m:t>
                    </m:r>
                  </m:oMath>
                </a14:m>
                <a:endParaRPr lang="en-US" altLang="zh-CN" sz="2400" dirty="0" smtClean="0">
                  <a:latin typeface="思源宋体 Medium" panose="02020500000000000000" pitchFamily="18" charset="-122"/>
                  <a:ea typeface="思源宋体 Medium" panose="02020500000000000000" pitchFamily="18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	</a:t>
                </a:r>
                <a:r>
                  <a:rPr lang="en-US" altLang="zh-CN" sz="24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	if P is in the core language</a:t>
                </a:r>
              </a:p>
            </p:txBody>
          </p:sp>
        </mc:Choice>
        <mc:Fallback xmlns="">
          <p:sp>
            <p:nvSpPr>
              <p:cNvPr id="1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68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  <a:cs typeface="Times New Roman" panose="02020603050405020304" pitchFamily="18" charset="0"/>
              </a:rPr>
              <a:t>正确性</a:t>
            </a:r>
            <a:endParaRPr lang="zh-CN" altLang="en-US" dirty="0">
              <a:latin typeface="思源宋体 Medium" panose="02020500000000000000" pitchFamily="18" charset="-122"/>
              <a:ea typeface="思源宋体 Medium" panose="02020500000000000000" pitchFamily="18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4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对表达式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思源宋体 Medium" panose="02020500000000000000" pitchFamily="18" charset="-122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𝐿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思源宋体 Medium" panose="02020500000000000000" pitchFamily="18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𝐿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思源宋体 Medium" panose="02020500000000000000" pitchFamily="18" charset="-122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𝑒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思源宋体 Medium" panose="02020500000000000000" pitchFamily="18" charset="-122"/>
                      </a:rPr>
                      <m:t>) </m:t>
                    </m:r>
                  </m:oMath>
                </a14:m>
                <a:r>
                  <a:rPr lang="zh-CN" altLang="en-US" sz="24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的结构进行归纳</a:t>
                </a:r>
                <a:endParaRPr lang="en-US" altLang="zh-CN" sz="2400" b="0" dirty="0" smtClean="0">
                  <a:latin typeface="思源宋体 Medium" panose="02020500000000000000" pitchFamily="18" charset="-122"/>
                  <a:ea typeface="思源宋体 Medium" panose="02020500000000000000" pitchFamily="18" charset="-122"/>
                </a:endParaRPr>
              </a:p>
              <a:p>
                <a:r>
                  <a:rPr lang="en-US" altLang="zh-CN" sz="2400" b="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atomic expression</a:t>
                </a:r>
              </a:p>
              <a:p>
                <a:r>
                  <a:rPr lang="en-US" altLang="zh-CN" sz="2400" dirty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p</a:t>
                </a:r>
                <a:r>
                  <a:rPr lang="en-US" altLang="zh-CN" sz="2400" b="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attern variable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思源宋体 Medium" panose="02020500000000000000" pitchFamily="18" charset="-122"/>
                      </a:rPr>
                      <m:t>𝑃</m:t>
                    </m:r>
                  </m:oMath>
                </a14:m>
                <a:r>
                  <a:rPr lang="en-US" altLang="zh-CN" sz="24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 is in the core language</a:t>
                </a:r>
              </a:p>
              <a:p>
                <a:pPr lvl="1"/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如果在 </a:t>
                </a:r>
                <a:r>
                  <a:rPr lang="en-US" altLang="zh-CN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core language </a:t>
                </a:r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中进行一步推导后成为 </a:t>
                </a:r>
                <a:r>
                  <a:rPr lang="en-US" altLang="zh-CN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atomic expression</a:t>
                </a:r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，则根据以上算法一定包含类似的规则；（</a:t>
                </a:r>
                <a:r>
                  <a:rPr lang="en-US" altLang="zh-CN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Reduction Rule</a:t>
                </a:r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）</a:t>
                </a:r>
                <a:endParaRPr lang="en-US" altLang="zh-CN" sz="2000" dirty="0" smtClean="0">
                  <a:latin typeface="思源宋体 Medium" panose="02020500000000000000" pitchFamily="18" charset="-122"/>
                  <a:ea typeface="思源宋体 Medium" panose="02020500000000000000" pitchFamily="18" charset="-122"/>
                </a:endParaRPr>
              </a:p>
              <a:p>
                <a:pPr lvl="1"/>
                <a:r>
                  <a:rPr lang="zh-CN" altLang="en-US" sz="2000" dirty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如果在 </a:t>
                </a:r>
                <a:r>
                  <a:rPr lang="en-US" altLang="zh-CN" sz="2000" dirty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core language </a:t>
                </a:r>
                <a:r>
                  <a:rPr lang="zh-CN" altLang="en-US" sz="2000" dirty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中进行一步推导后仍具有</a:t>
                </a:r>
                <a:r>
                  <a:rPr lang="en-US" altLang="zh-CN" sz="2000" dirty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P</a:t>
                </a:r>
                <a:r>
                  <a:rPr lang="zh-CN" altLang="en-US" sz="2000" dirty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的形式，则是</a:t>
                </a:r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思源宋体 Medium" panose="02020500000000000000" pitchFamily="18" charset="-122"/>
                      </a:rPr>
                      <m:t>𝑃</m:t>
                    </m:r>
                  </m:oMath>
                </a14:m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 中</a:t>
                </a:r>
                <a:r>
                  <a:rPr lang="zh-CN" altLang="en-US" sz="2000" dirty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思源宋体 Medium" panose="02020500000000000000" pitchFamily="18" charset="-122"/>
                              </a:rPr>
                              <m:t>𝐿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思源宋体 Medium" panose="02020500000000000000" pitchFamily="18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思源宋体 Medium" panose="02020500000000000000" pitchFamily="18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 进行一步推导，归纳</a:t>
                </a:r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假设；（</a:t>
                </a:r>
                <a:r>
                  <a:rPr lang="en-US" altLang="zh-CN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Context Rule</a:t>
                </a:r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）</a:t>
                </a:r>
                <a:endParaRPr lang="en-US" altLang="zh-CN" sz="2000" dirty="0" smtClean="0">
                  <a:latin typeface="思源宋体 Medium" panose="02020500000000000000" pitchFamily="18" charset="-122"/>
                  <a:ea typeface="思源宋体 Medium" panose="02020500000000000000" pitchFamily="18" charset="-122"/>
                </a:endParaRPr>
              </a:p>
              <a:p>
                <a:pPr lvl="1"/>
                <a:r>
                  <a:rPr lang="zh-CN" altLang="en-US" sz="2000" dirty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如果</a:t>
                </a:r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在 </a:t>
                </a:r>
                <a:r>
                  <a:rPr lang="en-US" altLang="zh-CN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core language </a:t>
                </a:r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中进行一步推导后具有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思源宋体 Medium" panose="02020500000000000000" pitchFamily="18" charset="-122"/>
                      </a:rPr>
                      <m:t>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思源宋体 Medium" panose="02020500000000000000" pitchFamily="18" charset="-122"/>
                      </a:rPr>
                      <m:t>′</m:t>
                    </m:r>
                  </m:oMath>
                </a14:m>
                <a:r>
                  <a:rPr lang="en-US" altLang="zh-CN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 </a:t>
                </a:r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的形式，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思源宋体 Medium" panose="02020500000000000000" pitchFamily="18" charset="-122"/>
                      </a:rPr>
                      <m:t>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思源宋体 Medium" panose="02020500000000000000" pitchFamily="18" charset="-122"/>
                      </a:rPr>
                      <m:t>′</m:t>
                    </m:r>
                  </m:oMath>
                </a14:m>
                <a:r>
                  <a:rPr lang="en-US" altLang="zh-CN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 </a:t>
                </a:r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为 </a:t>
                </a:r>
                <a:r>
                  <a:rPr lang="en-US" altLang="zh-CN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surface language </a:t>
                </a:r>
                <a:r>
                  <a:rPr lang="zh-CN" altLang="en-US" sz="2000" dirty="0" smtClean="0">
                    <a:latin typeface="思源宋体 Medium" panose="02020500000000000000" pitchFamily="18" charset="-122"/>
                    <a:ea typeface="思源宋体 Medium" panose="02020500000000000000" pitchFamily="18" charset="-122"/>
                  </a:rPr>
                  <a:t>中的结构，则需要继续求值，直到具有以上两种形式。</a:t>
                </a:r>
                <a:endParaRPr lang="en-US" altLang="zh-CN" sz="2000" dirty="0" smtClean="0">
                  <a:latin typeface="思源宋体 Medium" panose="02020500000000000000" pitchFamily="18" charset="-122"/>
                  <a:ea typeface="思源宋体 Medium" panose="02020500000000000000" pitchFamily="18" charset="-122"/>
                </a:endParaRPr>
              </a:p>
            </p:txBody>
          </p:sp>
        </mc:Choice>
        <mc:Fallback xmlns="">
          <p:sp>
            <p:nvSpPr>
              <p:cNvPr id="1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84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  <a:cs typeface="Times New Roman" panose="02020603050405020304" pitchFamily="18" charset="0"/>
              </a:rPr>
              <a:t>下一步工作</a:t>
            </a:r>
            <a:endParaRPr lang="zh-CN" altLang="en-US" dirty="0">
              <a:latin typeface="思源宋体 Medium" panose="02020500000000000000" pitchFamily="18" charset="-122"/>
              <a:ea typeface="思源宋体 Medium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扩展算术运算、</a:t>
            </a:r>
            <a:r>
              <a:rPr lang="en-US" altLang="zh-CN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Lambda</a:t>
            </a: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表达式</a:t>
            </a:r>
            <a:endParaRPr lang="en-US" altLang="zh-CN" sz="24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递归糖</a:t>
            </a:r>
            <a:endParaRPr lang="en-US" altLang="zh-CN" sz="24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endParaRPr lang="en-US" altLang="zh-CN" sz="2400" dirty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可实现性？</a:t>
            </a:r>
            <a:endParaRPr lang="en-US" altLang="zh-CN" sz="24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833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946114" y="2493083"/>
            <a:ext cx="7137470" cy="1942311"/>
            <a:chOff x="1958841" y="3286805"/>
            <a:chExt cx="7137470" cy="1942311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3204206" y="4729081"/>
              <a:ext cx="527032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4851566" y="4829006"/>
                  <a:ext cx="21720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𝑁𝑎𝑛𝑑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⇓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Fira Code" panose="020B0509050000020004" pitchFamily="49" charset="0"/>
                  </a:endParaRPr>
                </a:p>
              </p:txBody>
            </p:sp>
          </mc:Choice>
          <mc:Fallback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1566" y="4829006"/>
                  <a:ext cx="217206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3085185" y="4306934"/>
                  <a:ext cx="56105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𝑖𝑓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𝑖𝑓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Fira Code" panose="020B05090500000200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Fira Code" panose="020B0509050000020004" pitchFamily="49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Fira Code" panose="020B0509050000020004" pitchFamily="49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𝑡h𝑒𝑛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Fira Code" panose="020B05090500000200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Fira Code" panose="020B0509050000020004" pitchFamily="49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Fira Code" panose="020B0509050000020004" pitchFamily="49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𝑒𝑙𝑠𝑒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 #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𝑓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𝑡h𝑒𝑛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#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𝑓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𝑒𝑙𝑠𝑒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#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⇓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Fira Code" panose="020B0509050000020004" pitchFamily="49" charset="0"/>
                  </a:endParaRPr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5185" y="4306934"/>
                  <a:ext cx="5610510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连接符 7"/>
            <p:cNvCxnSpPr/>
            <p:nvPr/>
          </p:nvCxnSpPr>
          <p:spPr>
            <a:xfrm>
              <a:off x="2779048" y="4224058"/>
              <a:ext cx="610919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2630445" y="3801323"/>
                  <a:ext cx="325999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𝑖𝑓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𝑡h𝑒𝑛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𝑒𝑙𝑠𝑒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#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𝑓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⇓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Fira Code" panose="020B0509050000020004" pitchFamily="49" charset="0"/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0445" y="3801323"/>
                  <a:ext cx="3259995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4189195" y="3286805"/>
                  <a:ext cx="2580065" cy="4247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𝑖𝑓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,#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𝑓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) 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Fira Code" panose="020B0509050000020004" pitchFamily="49" charset="0"/>
                  </a:endParaRPr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9195" y="3286805"/>
                  <a:ext cx="2580065" cy="424732"/>
                </a:xfrm>
                <a:prstGeom prst="rect">
                  <a:avLst/>
                </a:prstGeom>
                <a:blipFill>
                  <a:blip r:embed="rId5"/>
                  <a:stretch>
                    <a:fillRect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连接符 10"/>
            <p:cNvCxnSpPr/>
            <p:nvPr/>
          </p:nvCxnSpPr>
          <p:spPr>
            <a:xfrm>
              <a:off x="2120896" y="3769790"/>
              <a:ext cx="427909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1958841" y="3286805"/>
                  <a:ext cx="111517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⇓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Fira Code" panose="020B0509050000020004" pitchFamily="49" charset="0"/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8841" y="3286805"/>
                  <a:ext cx="1115177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3074018" y="3286805"/>
                  <a:ext cx="112710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⇓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Fira Code" panose="020B0509050000020004" pitchFamily="49" charset="0"/>
                  </a:endParaRPr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018" y="3286805"/>
                  <a:ext cx="1127103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6500857" y="3763093"/>
                  <a:ext cx="2595454" cy="4247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𝑖𝑓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, #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𝑓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,#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) 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Fira Code" panose="020B0509050000020004" pitchFamily="49" charset="0"/>
                  </a:endParaRPr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0857" y="3763093"/>
                  <a:ext cx="2595454" cy="424732"/>
                </a:xfrm>
                <a:prstGeom prst="rect">
                  <a:avLst/>
                </a:prstGeom>
                <a:blipFill>
                  <a:blip r:embed="rId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9452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  <a:cs typeface="Times New Roman" panose="02020603050405020304" pitchFamily="18" charset="0"/>
              </a:rPr>
              <a:t>由大步求值推演小步求值规则</a:t>
            </a:r>
            <a:endParaRPr lang="zh-CN" altLang="en-US" dirty="0">
              <a:latin typeface="思源宋体 Medium" panose="02020500000000000000" pitchFamily="18" charset="-122"/>
              <a:ea typeface="思源宋体 Medium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由语法糖得到大步求值的规则</a:t>
            </a:r>
            <a:endParaRPr lang="en-US" altLang="zh-CN" sz="24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由大步求值的规则推演小步求值的规则</a:t>
            </a:r>
            <a:endParaRPr lang="en-US" altLang="zh-CN" sz="24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r>
              <a:rPr lang="zh-CN" altLang="en-US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证明</a:t>
            </a: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其正确性</a:t>
            </a:r>
          </a:p>
        </p:txBody>
      </p:sp>
    </p:spTree>
    <p:extLst>
      <p:ext uri="{BB962C8B-B14F-4D97-AF65-F5344CB8AC3E}">
        <p14:creationId xmlns:p14="http://schemas.microsoft.com/office/powerpoint/2010/main" val="285815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  <a:cs typeface="Times New Roman" panose="02020603050405020304" pitchFamily="18" charset="0"/>
              </a:rPr>
              <a:t>大步求值</a:t>
            </a:r>
            <a:endParaRPr lang="zh-CN" altLang="en-US" dirty="0">
              <a:latin typeface="思源宋体 Medium" panose="02020500000000000000" pitchFamily="18" charset="-122"/>
              <a:ea typeface="思源宋体 Medium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大步</a:t>
            </a:r>
            <a:r>
              <a:rPr lang="zh-CN" altLang="en-US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求值的</a:t>
            </a: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综合求值规则</a:t>
            </a:r>
            <a:r>
              <a:rPr lang="zh-CN" altLang="en-US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可以类似于</a:t>
            </a:r>
            <a:r>
              <a:rPr lang="en-US" altLang="zh-CN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Type</a:t>
            </a:r>
            <a:r>
              <a:rPr lang="zh-CN" altLang="en-US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的方式获得</a:t>
            </a:r>
          </a:p>
          <a:p>
            <a:pPr marL="0" indent="0">
              <a:buNone/>
            </a:pP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（对表达式</a:t>
            </a:r>
            <a:r>
              <a:rPr lang="zh-CN" altLang="en-US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结果具有唯一性</a:t>
            </a: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）</a:t>
            </a:r>
            <a:endParaRPr lang="en-US" altLang="zh-CN" sz="24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endParaRPr lang="zh-CN" altLang="en-US" sz="2400" dirty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63618" y="3014291"/>
            <a:ext cx="6596090" cy="1927239"/>
            <a:chOff x="1958841" y="3286805"/>
            <a:chExt cx="6596090" cy="1927239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2981626" y="4714009"/>
              <a:ext cx="527032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4628986" y="4813934"/>
                  <a:ext cx="21720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𝑁𝑎𝑛𝑑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⇓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Fira Code" panose="020B0509050000020004" pitchFamily="49" charset="0"/>
                  </a:endParaRPr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8986" y="4813934"/>
                  <a:ext cx="217206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2862605" y="4291862"/>
                  <a:ext cx="56105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𝑖𝑓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𝑖𝑓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Fira Code" panose="020B05090500000200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Fira Code" panose="020B0509050000020004" pitchFamily="49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Fira Code" panose="020B0509050000020004" pitchFamily="49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𝑡h𝑒𝑛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Fira Code" panose="020B05090500000200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Fira Code" panose="020B0509050000020004" pitchFamily="49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Fira Code" panose="020B0509050000020004" pitchFamily="49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𝑒𝑙𝑠𝑒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 #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𝑓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𝑡h𝑒𝑛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#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𝑓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𝑒𝑙𝑠𝑒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#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⇓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Fira Code" panose="020B0509050000020004" pitchFamily="49" charset="0"/>
                  </a:endParaRPr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2605" y="4291862"/>
                  <a:ext cx="5610510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连接符 7"/>
            <p:cNvCxnSpPr/>
            <p:nvPr/>
          </p:nvCxnSpPr>
          <p:spPr>
            <a:xfrm>
              <a:off x="2779048" y="4224058"/>
              <a:ext cx="563749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2630445" y="3801323"/>
                  <a:ext cx="325999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𝑖𝑓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𝑡h𝑒𝑛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𝑒𝑙𝑠𝑒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#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𝑓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⇓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Fira Code" panose="020B0509050000020004" pitchFamily="49" charset="0"/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0445" y="3801323"/>
                  <a:ext cx="3259995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4480557" y="3286805"/>
                  <a:ext cx="216572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) 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Fira Code" panose="020B0509050000020004" pitchFamily="49" charset="0"/>
                  </a:endParaRP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0557" y="3286805"/>
                  <a:ext cx="2165721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连接符 10"/>
            <p:cNvCxnSpPr/>
            <p:nvPr/>
          </p:nvCxnSpPr>
          <p:spPr>
            <a:xfrm>
              <a:off x="2120896" y="3769790"/>
              <a:ext cx="427909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1958841" y="3286805"/>
                  <a:ext cx="111517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⇓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Fira Code" panose="020B0509050000020004" pitchFamily="49" charset="0"/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8841" y="3286805"/>
                  <a:ext cx="1115177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3252544" y="3286805"/>
                  <a:ext cx="112710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⇓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Fira Code" panose="020B0509050000020004" pitchFamily="49" charset="0"/>
                  </a:endParaRP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2544" y="3286805"/>
                  <a:ext cx="1127103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6738601" y="3769790"/>
                  <a:ext cx="18163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) 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Fira Code" panose="020B0509050000020004" pitchFamily="49" charset="0"/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8601" y="3769790"/>
                  <a:ext cx="1816330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8510327" y="2976068"/>
                <a:ext cx="278941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𝑚𝑎𝑡𝑐h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altLang="zh-CN" sz="2000" b="0" dirty="0" smtClean="0">
                  <a:solidFill>
                    <a:schemeClr val="tx1"/>
                  </a:solidFill>
                  <a:latin typeface="Fira Code" panose="020B0509050000020004" pitchFamily="49" charset="0"/>
                  <a:ea typeface="Fira Code" panose="020B0509050000020004" pitchFamily="49" charset="0"/>
                </a:endParaRPr>
              </a:p>
              <a:p>
                <a:r>
                  <a:rPr lang="en-US" altLang="zh-CN" sz="2000" dirty="0" smtClean="0">
                    <a:solidFill>
                      <a:schemeClr val="tx1"/>
                    </a:solidFill>
                    <a:latin typeface="Fira Code" panose="020B05090500000200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#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→#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sz="2000" b="0" dirty="0" smtClean="0">
                  <a:solidFill>
                    <a:schemeClr val="tx1"/>
                  </a:solidFill>
                  <a:latin typeface="Fira Code" panose="020B0509050000020004" pitchFamily="49" charset="0"/>
                </a:endParaRPr>
              </a:p>
              <a:p>
                <a:r>
                  <a:rPr lang="en-US" altLang="zh-CN" sz="2000" dirty="0" smtClean="0">
                    <a:solidFill>
                      <a:schemeClr val="tx1"/>
                    </a:solidFill>
                    <a:latin typeface="Fira Code" panose="020B05090500000200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#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→#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sz="2000" b="0" dirty="0" smtClean="0">
                  <a:solidFill>
                    <a:schemeClr val="tx1"/>
                  </a:solidFill>
                  <a:latin typeface="Fira Code" panose="020B0509050000020004" pitchFamily="49" charset="0"/>
                </a:endParaRPr>
              </a:p>
              <a:p>
                <a:r>
                  <a:rPr lang="en-US" altLang="zh-CN" sz="2000" dirty="0" smtClean="0">
                    <a:solidFill>
                      <a:schemeClr val="tx1"/>
                    </a:solidFill>
                    <a:latin typeface="Fira Code" panose="020B05090500000200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_ →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𝑟𝑎𝑖𝑠𝑒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Fira Code" panose="020B0509050000020004" pitchFamily="49" charset="0"/>
                  </a:rPr>
                  <a:t> </a:t>
                </a:r>
                <a:endParaRPr lang="zh-CN" altLang="en-US" sz="2000" dirty="0">
                  <a:solidFill>
                    <a:schemeClr val="tx1"/>
                  </a:solidFill>
                  <a:latin typeface="Fira Code" panose="020B0509050000020004" pitchFamily="49" charset="0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327" y="2976068"/>
                <a:ext cx="2789418" cy="1323439"/>
              </a:xfrm>
              <a:prstGeom prst="rect">
                <a:avLst/>
              </a:prstGeom>
              <a:blipFill>
                <a:blip r:embed="rId9"/>
                <a:stretch>
                  <a:fillRect b="-3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8510327" y="1542333"/>
                <a:ext cx="320369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Fira Code" panose="020B05090500000200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Fira Code" panose="020B0509050000020004" pitchFamily="49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Fira Code" panose="020B0509050000020004" pitchFamily="49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Fira Code" panose="020B05090500000200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Fira Code" panose="020B0509050000020004" pitchFamily="49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Fira Code" panose="020B0509050000020004" pitchFamily="49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𝑚𝑎𝑡𝑐h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Fira Code" panose="020B05090500000200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Fira Code" panose="020B0509050000020004" pitchFamily="49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Fira Code" panose="020B0509050000020004" pitchFamily="49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b="0" dirty="0" smtClean="0">
                  <a:solidFill>
                    <a:schemeClr val="tx1"/>
                  </a:solidFill>
                  <a:latin typeface="Fira Code" panose="020B0509050000020004" pitchFamily="49" charset="0"/>
                  <a:ea typeface="Fira Code" panose="020B0509050000020004" pitchFamily="49" charset="0"/>
                </a:endParaRPr>
              </a:p>
              <a:p>
                <a:r>
                  <a:rPr lang="en-US" altLang="zh-CN" sz="2000" dirty="0" smtClean="0">
                    <a:solidFill>
                      <a:schemeClr val="tx1"/>
                    </a:solidFill>
                    <a:latin typeface="Fira Code" panose="020B05090500000200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#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b="0" dirty="0" smtClean="0">
                  <a:solidFill>
                    <a:schemeClr val="tx1"/>
                  </a:solidFill>
                  <a:latin typeface="Fira Code" panose="020B0509050000020004" pitchFamily="49" charset="0"/>
                </a:endParaRPr>
              </a:p>
              <a:p>
                <a:r>
                  <a:rPr lang="en-US" altLang="zh-CN" sz="2000" dirty="0" smtClean="0">
                    <a:solidFill>
                      <a:schemeClr val="tx1"/>
                    </a:solidFill>
                    <a:latin typeface="Fira Code" panose="020B05090500000200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#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→#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sz="2000" b="0" dirty="0" smtClean="0">
                  <a:solidFill>
                    <a:schemeClr val="tx1"/>
                  </a:solidFill>
                  <a:latin typeface="Fira Code" panose="020B0509050000020004" pitchFamily="49" charset="0"/>
                </a:endParaRPr>
              </a:p>
              <a:p>
                <a:r>
                  <a:rPr lang="en-US" altLang="zh-CN" sz="2000" dirty="0" smtClean="0">
                    <a:solidFill>
                      <a:schemeClr val="tx1"/>
                    </a:solidFill>
                    <a:latin typeface="Fira Code" panose="020B05090500000200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_ →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𝑟𝑎𝑖𝑠𝑒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Fira Code" panose="020B0509050000020004" pitchFamily="49" charset="0"/>
                  </a:rPr>
                  <a:t> </a:t>
                </a:r>
                <a:endParaRPr lang="zh-CN" altLang="en-US" sz="2000" dirty="0">
                  <a:solidFill>
                    <a:schemeClr val="tx1"/>
                  </a:solidFill>
                  <a:latin typeface="Fira Code" panose="020B0509050000020004" pitchFamily="49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327" y="1542333"/>
                <a:ext cx="3203698" cy="1323439"/>
              </a:xfrm>
              <a:prstGeom prst="rect">
                <a:avLst/>
              </a:prstGeom>
              <a:blipFill>
                <a:blip r:embed="rId10"/>
                <a:stretch>
                  <a:fillRect b="-3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88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  <a:cs typeface="Times New Roman" panose="02020603050405020304" pitchFamily="18" charset="0"/>
              </a:rPr>
              <a:t>大步求值</a:t>
            </a:r>
            <a:endParaRPr lang="zh-CN" altLang="en-US" dirty="0">
              <a:latin typeface="思源宋体 Medium" panose="02020500000000000000" pitchFamily="18" charset="-122"/>
              <a:ea typeface="思源宋体 Medium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大步</a:t>
            </a:r>
            <a:r>
              <a:rPr lang="zh-CN" altLang="en-US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求值的</a:t>
            </a: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综合求值规则</a:t>
            </a:r>
            <a:r>
              <a:rPr lang="zh-CN" altLang="en-US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可以类似于</a:t>
            </a:r>
            <a:r>
              <a:rPr lang="en-US" altLang="zh-CN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Type</a:t>
            </a:r>
            <a:r>
              <a:rPr lang="zh-CN" altLang="en-US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的方式获得</a:t>
            </a:r>
          </a:p>
          <a:p>
            <a:pPr marL="0" indent="0">
              <a:buNone/>
            </a:pP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（对表达式</a:t>
            </a:r>
            <a:r>
              <a:rPr lang="zh-CN" altLang="en-US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结果具有唯一性</a:t>
            </a: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）</a:t>
            </a:r>
            <a:endParaRPr lang="en-US" altLang="zh-CN" sz="24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endParaRPr lang="zh-CN" altLang="en-US" sz="2400" dirty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63618" y="3014291"/>
            <a:ext cx="6596090" cy="1927239"/>
            <a:chOff x="1958841" y="3286805"/>
            <a:chExt cx="6596090" cy="1927239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2981626" y="4714009"/>
              <a:ext cx="527032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4628986" y="4813934"/>
                  <a:ext cx="21720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𝑁𝑎𝑛𝑑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⇓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Fira Code" panose="020B0509050000020004" pitchFamily="49" charset="0"/>
                  </a:endParaRPr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8986" y="4813934"/>
                  <a:ext cx="217206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2862605" y="4291862"/>
                  <a:ext cx="56105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𝑖𝑓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𝑖𝑓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Fira Code" panose="020B05090500000200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Fira Code" panose="020B0509050000020004" pitchFamily="49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Fira Code" panose="020B0509050000020004" pitchFamily="49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𝑡h𝑒𝑛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Fira Code" panose="020B05090500000200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Fira Code" panose="020B0509050000020004" pitchFamily="49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Fira Code" panose="020B0509050000020004" pitchFamily="49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𝑒𝑙𝑠𝑒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 #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𝑓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𝑡h𝑒𝑛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#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𝑓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𝑒𝑙𝑠𝑒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#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⇓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Fira Code" panose="020B0509050000020004" pitchFamily="49" charset="0"/>
                  </a:endParaRPr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2605" y="4291862"/>
                  <a:ext cx="5610510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连接符 7"/>
            <p:cNvCxnSpPr/>
            <p:nvPr/>
          </p:nvCxnSpPr>
          <p:spPr>
            <a:xfrm>
              <a:off x="2779048" y="4224058"/>
              <a:ext cx="563749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2630445" y="3801323"/>
                  <a:ext cx="325999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𝑖𝑓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𝑡h𝑒𝑛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𝑒𝑙𝑠𝑒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#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𝑓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⇓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Fira Code" panose="020B0509050000020004" pitchFamily="49" charset="0"/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0445" y="3801323"/>
                  <a:ext cx="3259995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4480557" y="3286805"/>
                  <a:ext cx="216572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) 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Fira Code" panose="020B0509050000020004" pitchFamily="49" charset="0"/>
                  </a:endParaRP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0557" y="3286805"/>
                  <a:ext cx="2165721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连接符 10"/>
            <p:cNvCxnSpPr/>
            <p:nvPr/>
          </p:nvCxnSpPr>
          <p:spPr>
            <a:xfrm>
              <a:off x="2120896" y="3769790"/>
              <a:ext cx="427909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1958841" y="3286805"/>
                  <a:ext cx="111517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⇓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Fira Code" panose="020B0509050000020004" pitchFamily="49" charset="0"/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8841" y="3286805"/>
                  <a:ext cx="1115177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3252544" y="3286805"/>
                  <a:ext cx="112710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⇓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Fira Code" panose="020B0509050000020004" pitchFamily="49" charset="0"/>
                  </a:endParaRP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2544" y="3286805"/>
                  <a:ext cx="1127103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6738601" y="3769790"/>
                  <a:ext cx="18163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) 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Fira Code" panose="020B0509050000020004" pitchFamily="49" charset="0"/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8601" y="3769790"/>
                  <a:ext cx="1816330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8510327" y="2976068"/>
                <a:ext cx="278941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𝑚𝑎𝑡𝑐h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altLang="zh-CN" sz="2000" b="0" dirty="0" smtClean="0">
                  <a:solidFill>
                    <a:schemeClr val="tx1"/>
                  </a:solidFill>
                  <a:latin typeface="Fira Code" panose="020B0509050000020004" pitchFamily="49" charset="0"/>
                  <a:ea typeface="Fira Code" panose="020B0509050000020004" pitchFamily="49" charset="0"/>
                </a:endParaRPr>
              </a:p>
              <a:p>
                <a:r>
                  <a:rPr lang="en-US" altLang="zh-CN" sz="2000" dirty="0" smtClean="0">
                    <a:solidFill>
                      <a:schemeClr val="tx1"/>
                    </a:solidFill>
                    <a:latin typeface="Fira Code" panose="020B05090500000200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#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→#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sz="2000" b="0" dirty="0" smtClean="0">
                  <a:solidFill>
                    <a:schemeClr val="tx1"/>
                  </a:solidFill>
                  <a:latin typeface="Fira Code" panose="020B0509050000020004" pitchFamily="49" charset="0"/>
                </a:endParaRPr>
              </a:p>
              <a:p>
                <a:r>
                  <a:rPr lang="en-US" altLang="zh-CN" sz="2000" dirty="0" smtClean="0">
                    <a:solidFill>
                      <a:schemeClr val="tx1"/>
                    </a:solidFill>
                    <a:latin typeface="Fira Code" panose="020B05090500000200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#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→#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sz="2000" b="0" dirty="0" smtClean="0">
                  <a:solidFill>
                    <a:schemeClr val="tx1"/>
                  </a:solidFill>
                  <a:latin typeface="Fira Code" panose="020B0509050000020004" pitchFamily="49" charset="0"/>
                </a:endParaRPr>
              </a:p>
              <a:p>
                <a:r>
                  <a:rPr lang="en-US" altLang="zh-CN" sz="2000" dirty="0" smtClean="0">
                    <a:solidFill>
                      <a:schemeClr val="tx1"/>
                    </a:solidFill>
                    <a:latin typeface="Fira Code" panose="020B05090500000200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_ →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𝑟𝑎𝑖𝑠𝑒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Fira Code" panose="020B0509050000020004" pitchFamily="49" charset="0"/>
                  </a:rPr>
                  <a:t> </a:t>
                </a:r>
                <a:endParaRPr lang="zh-CN" altLang="en-US" sz="2000" dirty="0">
                  <a:solidFill>
                    <a:schemeClr val="tx1"/>
                  </a:solidFill>
                  <a:latin typeface="Fira Code" panose="020B0509050000020004" pitchFamily="49" charset="0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327" y="2976068"/>
                <a:ext cx="2789418" cy="1323439"/>
              </a:xfrm>
              <a:prstGeom prst="rect">
                <a:avLst/>
              </a:prstGeom>
              <a:blipFill>
                <a:blip r:embed="rId9"/>
                <a:stretch>
                  <a:fillRect b="-3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8510327" y="1542333"/>
                <a:ext cx="320369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Fira Code" panose="020B05090500000200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Fira Code" panose="020B0509050000020004" pitchFamily="49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Fira Code" panose="020B0509050000020004" pitchFamily="49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Fira Code" panose="020B05090500000200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Fira Code" panose="020B0509050000020004" pitchFamily="49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Fira Code" panose="020B0509050000020004" pitchFamily="49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𝑚𝑎𝑡𝑐h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Fira Code" panose="020B05090500000200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Fira Code" panose="020B0509050000020004" pitchFamily="49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Fira Code" panose="020B0509050000020004" pitchFamily="49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b="0" dirty="0" smtClean="0">
                  <a:solidFill>
                    <a:schemeClr val="tx1"/>
                  </a:solidFill>
                  <a:latin typeface="Fira Code" panose="020B0509050000020004" pitchFamily="49" charset="0"/>
                  <a:ea typeface="Fira Code" panose="020B0509050000020004" pitchFamily="49" charset="0"/>
                </a:endParaRPr>
              </a:p>
              <a:p>
                <a:r>
                  <a:rPr lang="en-US" altLang="zh-CN" sz="2000" dirty="0" smtClean="0">
                    <a:solidFill>
                      <a:schemeClr val="tx1"/>
                    </a:solidFill>
                    <a:latin typeface="Fira Code" panose="020B05090500000200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#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b="0" dirty="0" smtClean="0">
                  <a:solidFill>
                    <a:schemeClr val="tx1"/>
                  </a:solidFill>
                  <a:latin typeface="Fira Code" panose="020B0509050000020004" pitchFamily="49" charset="0"/>
                </a:endParaRPr>
              </a:p>
              <a:p>
                <a:r>
                  <a:rPr lang="en-US" altLang="zh-CN" sz="2000" dirty="0" smtClean="0">
                    <a:solidFill>
                      <a:schemeClr val="tx1"/>
                    </a:solidFill>
                    <a:latin typeface="Fira Code" panose="020B05090500000200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#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→#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sz="2000" b="0" dirty="0" smtClean="0">
                  <a:solidFill>
                    <a:schemeClr val="tx1"/>
                  </a:solidFill>
                  <a:latin typeface="Fira Code" panose="020B0509050000020004" pitchFamily="49" charset="0"/>
                </a:endParaRPr>
              </a:p>
              <a:p>
                <a:r>
                  <a:rPr lang="en-US" altLang="zh-CN" sz="2000" dirty="0" smtClean="0">
                    <a:solidFill>
                      <a:schemeClr val="tx1"/>
                    </a:solidFill>
                    <a:latin typeface="Fira Code" panose="020B05090500000200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_ →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𝑟𝑎𝑖𝑠𝑒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Fira Code" panose="020B0509050000020004" pitchFamily="49" charset="0"/>
                  </a:rPr>
                  <a:t> </a:t>
                </a:r>
                <a:endParaRPr lang="zh-CN" altLang="en-US" sz="2000" dirty="0">
                  <a:solidFill>
                    <a:schemeClr val="tx1"/>
                  </a:solidFill>
                  <a:latin typeface="Fira Code" panose="020B0509050000020004" pitchFamily="49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327" y="1542333"/>
                <a:ext cx="3203698" cy="1323439"/>
              </a:xfrm>
              <a:prstGeom prst="rect">
                <a:avLst/>
              </a:prstGeom>
              <a:blipFill>
                <a:blip r:embed="rId10"/>
                <a:stretch>
                  <a:fillRect b="-3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8510327" y="4618433"/>
            <a:ext cx="3203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其中选择函数的模式匹配同时表达了求值顺序和结果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582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  <a:cs typeface="Times New Roman" panose="02020603050405020304" pitchFamily="18" charset="0"/>
              </a:rPr>
              <a:t>大步求值</a:t>
            </a:r>
            <a:endParaRPr lang="zh-CN" altLang="en-US" dirty="0">
              <a:latin typeface="思源宋体 Medium" panose="02020500000000000000" pitchFamily="18" charset="-122"/>
              <a:ea typeface="思源宋体 Medium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大步</a:t>
            </a:r>
            <a:r>
              <a:rPr lang="zh-CN" altLang="en-US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求值的</a:t>
            </a: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综合求值规则</a:t>
            </a:r>
            <a:r>
              <a:rPr lang="zh-CN" altLang="en-US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可以类似于</a:t>
            </a:r>
            <a:r>
              <a:rPr lang="en-US" altLang="zh-CN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Type</a:t>
            </a:r>
            <a:r>
              <a:rPr lang="zh-CN" altLang="en-US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的方式获得</a:t>
            </a:r>
          </a:p>
          <a:p>
            <a:pPr marL="0" indent="0">
              <a:buNone/>
            </a:pP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（对表达式</a:t>
            </a:r>
            <a:r>
              <a:rPr lang="zh-CN" altLang="en-US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结果具有唯一性</a:t>
            </a: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）</a:t>
            </a:r>
            <a:endParaRPr lang="en-US" altLang="zh-CN" sz="24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endParaRPr lang="zh-CN" altLang="en-US" sz="2400" dirty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278699" y="3549338"/>
                <a:ext cx="19974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𝑁𝑎𝑛𝑑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⇓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𝑣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  <a:latin typeface="Fira Code" panose="020B0509050000020004" pitchFamily="49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699" y="3549338"/>
                <a:ext cx="1997406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604191" y="3014291"/>
                <a:ext cx="1927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𝑣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𝜙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 (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) 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  <a:latin typeface="Fira Code" panose="020B0509050000020004" pitchFamily="49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191" y="3014291"/>
                <a:ext cx="1927322" cy="400110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/>
          <p:cNvCxnSpPr/>
          <p:nvPr/>
        </p:nvCxnSpPr>
        <p:spPr>
          <a:xfrm>
            <a:off x="1425673" y="3497276"/>
            <a:ext cx="42790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263618" y="3014291"/>
                <a:ext cx="11151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⇓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  <a:latin typeface="Fira Code" panose="020B0509050000020004" pitchFamily="49" charset="0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618" y="3014291"/>
                <a:ext cx="111517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557321" y="3014291"/>
                <a:ext cx="11271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⇓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  <a:latin typeface="Fira Code" panose="020B0509050000020004" pitchFamily="49" charset="0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321" y="3014291"/>
                <a:ext cx="112710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4041898" y="4253340"/>
                <a:ext cx="278941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𝑚𝑎𝑡𝑐h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altLang="zh-CN" sz="2000" b="0" dirty="0" smtClean="0">
                  <a:solidFill>
                    <a:schemeClr val="tx1"/>
                  </a:solidFill>
                  <a:latin typeface="Fira Code" panose="020B0509050000020004" pitchFamily="49" charset="0"/>
                  <a:ea typeface="Fira Code" panose="020B0509050000020004" pitchFamily="49" charset="0"/>
                </a:endParaRPr>
              </a:p>
              <a:p>
                <a:r>
                  <a:rPr lang="en-US" altLang="zh-CN" sz="2000" dirty="0" smtClean="0">
                    <a:solidFill>
                      <a:schemeClr val="tx1"/>
                    </a:solidFill>
                    <a:latin typeface="Fira Code" panose="020B05090500000200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#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→#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sz="2000" b="0" dirty="0" smtClean="0">
                  <a:solidFill>
                    <a:schemeClr val="tx1"/>
                  </a:solidFill>
                  <a:latin typeface="Fira Code" panose="020B0509050000020004" pitchFamily="49" charset="0"/>
                </a:endParaRPr>
              </a:p>
              <a:p>
                <a:r>
                  <a:rPr lang="en-US" altLang="zh-CN" sz="2000" dirty="0" smtClean="0">
                    <a:solidFill>
                      <a:schemeClr val="tx1"/>
                    </a:solidFill>
                    <a:latin typeface="Fira Code" panose="020B05090500000200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#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→#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sz="2000" b="0" dirty="0" smtClean="0">
                  <a:solidFill>
                    <a:schemeClr val="tx1"/>
                  </a:solidFill>
                  <a:latin typeface="Fira Code" panose="020B0509050000020004" pitchFamily="49" charset="0"/>
                </a:endParaRPr>
              </a:p>
              <a:p>
                <a:r>
                  <a:rPr lang="en-US" altLang="zh-CN" sz="2000" dirty="0" smtClean="0">
                    <a:solidFill>
                      <a:schemeClr val="tx1"/>
                    </a:solidFill>
                    <a:latin typeface="Fira Code" panose="020B05090500000200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_ →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𝑟𝑎𝑖𝑠𝑒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Fira Code" panose="020B0509050000020004" pitchFamily="49" charset="0"/>
                  </a:rPr>
                  <a:t> </a:t>
                </a:r>
                <a:endParaRPr lang="zh-CN" altLang="en-US" sz="2000" dirty="0">
                  <a:solidFill>
                    <a:schemeClr val="tx1"/>
                  </a:solidFill>
                  <a:latin typeface="Fira Code" panose="020B0509050000020004" pitchFamily="49" charset="0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898" y="4253340"/>
                <a:ext cx="2789418" cy="1323439"/>
              </a:xfrm>
              <a:prstGeom prst="rect">
                <a:avLst/>
              </a:prstGeom>
              <a:blipFill>
                <a:blip r:embed="rId6"/>
                <a:stretch>
                  <a:fillRect b="-3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7798064" y="2567943"/>
                <a:ext cx="3493264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>
                    <a:latin typeface="JetBrains Mono" panose="020B0509020102050004" pitchFamily="49" charset="0"/>
                  </a:rPr>
                  <a:t>match(</a:t>
                </a:r>
              </a:p>
              <a:p>
                <a:r>
                  <a:rPr lang="en-US" altLang="zh-CN" dirty="0">
                    <a:latin typeface="JetBrains Mono" panose="020B0509020102050004" pitchFamily="49" charset="0"/>
                  </a:rPr>
                  <a:t> </a:t>
                </a:r>
                <a:r>
                  <a:rPr lang="en-US" altLang="zh-CN" dirty="0" smtClean="0">
                    <a:latin typeface="JetBrains Mono" panose="020B0509020102050004" pitchFamily="49" charset="0"/>
                  </a:rPr>
                  <a:t> match(v1)</a:t>
                </a:r>
              </a:p>
              <a:p>
                <a:r>
                  <a:rPr lang="en-US" altLang="zh-CN" dirty="0">
                    <a:latin typeface="JetBrains Mono" panose="020B0509020102050004" pitchFamily="49" charset="0"/>
                  </a:rPr>
                  <a:t> </a:t>
                </a:r>
                <a:r>
                  <a:rPr lang="en-US" altLang="zh-CN" dirty="0" smtClean="0">
                    <a:latin typeface="JetBrains Mono" panose="020B0509020102050004" pitchFamily="49" charset="0"/>
                  </a:rPr>
                  <a:t>   | #t -&gt; v2</a:t>
                </a:r>
              </a:p>
              <a:p>
                <a:r>
                  <a:rPr lang="en-US" altLang="zh-CN" dirty="0">
                    <a:latin typeface="JetBrains Mono" panose="020B0509020102050004" pitchFamily="49" charset="0"/>
                  </a:rPr>
                  <a:t> </a:t>
                </a:r>
                <a:r>
                  <a:rPr lang="en-US" altLang="zh-CN" dirty="0" smtClean="0">
                    <a:latin typeface="JetBrains Mono" panose="020B0509020102050004" pitchFamily="49" charset="0"/>
                  </a:rPr>
                  <a:t>   | #f -&gt; #f</a:t>
                </a:r>
              </a:p>
              <a:p>
                <a:r>
                  <a:rPr lang="en-US" altLang="zh-CN" dirty="0" smtClean="0">
                    <a:latin typeface="JetBrains Mono" panose="020B0509020102050004" pitchFamily="49" charset="0"/>
                  </a:rPr>
                  <a:t>    | _  -&gt; raise error)</a:t>
                </a:r>
                <a:endParaRPr lang="en-US" altLang="zh-CN" dirty="0">
                  <a:latin typeface="JetBrains Mono" panose="020B0509020102050004" pitchFamily="49" charset="0"/>
                </a:endParaRPr>
              </a:p>
              <a:p>
                <a:r>
                  <a:rPr lang="en-US" altLang="zh-CN" dirty="0" smtClean="0">
                    <a:latin typeface="JetBrains Mono" panose="020B0509020102050004" pitchFamily="49" charset="0"/>
                  </a:rPr>
                  <a:t>| #t -&gt; #f</a:t>
                </a:r>
              </a:p>
              <a:p>
                <a:r>
                  <a:rPr lang="en-US" altLang="zh-CN" dirty="0" smtClean="0">
                    <a:latin typeface="JetBrains Mono" panose="020B0509020102050004" pitchFamily="49" charset="0"/>
                  </a:rPr>
                  <a:t>| #f -&gt; #t</a:t>
                </a:r>
              </a:p>
              <a:p>
                <a:r>
                  <a:rPr lang="en-US" altLang="zh-CN" dirty="0" smtClean="0">
                    <a:latin typeface="JetBrains Mono" panose="020B0509020102050004" pitchFamily="49" charset="0"/>
                  </a:rPr>
                  <a:t>| _  -&gt; raise error</a:t>
                </a:r>
                <a:r>
                  <a:rPr lang="en-US" altLang="zh-CN" dirty="0" smtClean="0">
                    <a:latin typeface="Fira Code" panose="020B0509050000020004" pitchFamily="49" charset="0"/>
                  </a:rPr>
                  <a:t> </a:t>
                </a:r>
                <a:endParaRPr lang="zh-CN" altLang="en-US" dirty="0">
                  <a:solidFill>
                    <a:schemeClr val="tx1"/>
                  </a:solidFill>
                  <a:latin typeface="Fira Code" panose="020B0509050000020004" pitchFamily="49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064" y="2567943"/>
                <a:ext cx="3493264" cy="2308324"/>
              </a:xfrm>
              <a:prstGeom prst="rect">
                <a:avLst/>
              </a:prstGeom>
              <a:blipFill>
                <a:blip r:embed="rId7"/>
                <a:stretch>
                  <a:fillRect l="-1396" t="-1319" r="-524" b="-3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7942847" y="4972254"/>
            <a:ext cx="3203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其中选择函数的模式匹配同时表达了求值顺序和结果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632140" y="4253340"/>
                <a:ext cx="320369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Fira Code" panose="020B05090500000200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Fira Code" panose="020B0509050000020004" pitchFamily="49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Fira Code" panose="020B0509050000020004" pitchFamily="49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Fira Code" panose="020B05090500000200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Fira Code" panose="020B0509050000020004" pitchFamily="49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Fira Code" panose="020B0509050000020004" pitchFamily="49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𝑚𝑎𝑡𝑐h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Fira Code" panose="020B05090500000200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Fira Code" panose="020B0509050000020004" pitchFamily="49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Fira Code" panose="020B0509050000020004" pitchFamily="49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b="0" dirty="0" smtClean="0">
                  <a:solidFill>
                    <a:schemeClr val="tx1"/>
                  </a:solidFill>
                  <a:latin typeface="Fira Code" panose="020B0509050000020004" pitchFamily="49" charset="0"/>
                  <a:ea typeface="Fira Code" panose="020B0509050000020004" pitchFamily="49" charset="0"/>
                </a:endParaRPr>
              </a:p>
              <a:p>
                <a:r>
                  <a:rPr lang="en-US" altLang="zh-CN" sz="2000" dirty="0" smtClean="0">
                    <a:solidFill>
                      <a:schemeClr val="tx1"/>
                    </a:solidFill>
                    <a:latin typeface="Fira Code" panose="020B05090500000200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#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b="0" dirty="0" smtClean="0">
                  <a:solidFill>
                    <a:schemeClr val="tx1"/>
                  </a:solidFill>
                  <a:latin typeface="Fira Code" panose="020B0509050000020004" pitchFamily="49" charset="0"/>
                </a:endParaRPr>
              </a:p>
              <a:p>
                <a:r>
                  <a:rPr lang="en-US" altLang="zh-CN" sz="2000" dirty="0" smtClean="0">
                    <a:solidFill>
                      <a:schemeClr val="tx1"/>
                    </a:solidFill>
                    <a:latin typeface="Fira Code" panose="020B05090500000200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#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→#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sz="2000" b="0" dirty="0" smtClean="0">
                  <a:solidFill>
                    <a:schemeClr val="tx1"/>
                  </a:solidFill>
                  <a:latin typeface="Fira Code" panose="020B0509050000020004" pitchFamily="49" charset="0"/>
                </a:endParaRPr>
              </a:p>
              <a:p>
                <a:r>
                  <a:rPr lang="en-US" altLang="zh-CN" sz="2000" dirty="0" smtClean="0">
                    <a:solidFill>
                      <a:schemeClr val="tx1"/>
                    </a:solidFill>
                    <a:latin typeface="Fira Code" panose="020B05090500000200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_ →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𝑟𝑎𝑖𝑠𝑒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Fira Code" panose="020B0509050000020004" pitchFamily="49" charset="0"/>
                  </a:rPr>
                  <a:t> </a:t>
                </a:r>
                <a:endParaRPr lang="zh-CN" altLang="en-US" sz="2000" dirty="0">
                  <a:solidFill>
                    <a:schemeClr val="tx1"/>
                  </a:solidFill>
                  <a:latin typeface="Fira Code" panose="020B0509050000020004" pitchFamily="49" charset="0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40" y="4253340"/>
                <a:ext cx="3203698" cy="1323439"/>
              </a:xfrm>
              <a:prstGeom prst="rect">
                <a:avLst/>
              </a:prstGeom>
              <a:blipFill>
                <a:blip r:embed="rId8"/>
                <a:stretch>
                  <a:fillRect b="-3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50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  <a:cs typeface="Times New Roman" panose="02020603050405020304" pitchFamily="18" charset="0"/>
              </a:rPr>
              <a:t>大步求值</a:t>
            </a:r>
            <a:endParaRPr lang="zh-CN" altLang="en-US" dirty="0">
              <a:latin typeface="思源宋体 Medium" panose="02020500000000000000" pitchFamily="18" charset="-122"/>
              <a:ea typeface="思源宋体 Medium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根据大步求值的综合规则得到具体规则</a:t>
            </a:r>
          </a:p>
          <a:p>
            <a:endParaRPr lang="zh-CN" altLang="en-US" sz="2400" dirty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278699" y="3549338"/>
                <a:ext cx="19974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𝑁𝑎𝑛𝑑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⇓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𝑣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  <a:latin typeface="Fira Code" panose="020B0509050000020004" pitchFamily="49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699" y="3549338"/>
                <a:ext cx="1997406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604191" y="3014291"/>
                <a:ext cx="1927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𝑣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𝜙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 (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) 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  <a:latin typeface="Fira Code" panose="020B0509050000020004" pitchFamily="49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191" y="3014291"/>
                <a:ext cx="1927322" cy="400110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/>
          <p:cNvCxnSpPr/>
          <p:nvPr/>
        </p:nvCxnSpPr>
        <p:spPr>
          <a:xfrm>
            <a:off x="1425673" y="3497276"/>
            <a:ext cx="42790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263618" y="3014291"/>
                <a:ext cx="11151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⇓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  <a:latin typeface="Fira Code" panose="020B0509050000020004" pitchFamily="49" charset="0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618" y="3014291"/>
                <a:ext cx="111517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557321" y="3014291"/>
                <a:ext cx="11271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⇓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  <a:latin typeface="Fira Code" panose="020B0509050000020004" pitchFamily="49" charset="0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321" y="3014291"/>
                <a:ext cx="112710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7798064" y="2567943"/>
                <a:ext cx="3493264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>
                    <a:latin typeface="JetBrains Mono" panose="020B0509020102050004" pitchFamily="49" charset="0"/>
                  </a:rPr>
                  <a:t>match(</a:t>
                </a:r>
              </a:p>
              <a:p>
                <a:r>
                  <a:rPr lang="en-US" altLang="zh-CN" dirty="0">
                    <a:latin typeface="JetBrains Mono" panose="020B0509020102050004" pitchFamily="49" charset="0"/>
                  </a:rPr>
                  <a:t> </a:t>
                </a:r>
                <a:r>
                  <a:rPr lang="en-US" altLang="zh-CN" dirty="0" smtClean="0">
                    <a:latin typeface="JetBrains Mono" panose="020B0509020102050004" pitchFamily="49" charset="0"/>
                  </a:rPr>
                  <a:t> match(v1)</a:t>
                </a:r>
              </a:p>
              <a:p>
                <a:r>
                  <a:rPr lang="en-US" altLang="zh-CN" dirty="0">
                    <a:latin typeface="JetBrains Mono" panose="020B0509020102050004" pitchFamily="49" charset="0"/>
                  </a:rPr>
                  <a:t> </a:t>
                </a:r>
                <a:r>
                  <a:rPr lang="en-US" altLang="zh-CN" dirty="0" smtClean="0">
                    <a:latin typeface="JetBrains Mono" panose="020B0509020102050004" pitchFamily="49" charset="0"/>
                  </a:rPr>
                  <a:t>   | #t -&gt; v2</a:t>
                </a:r>
              </a:p>
              <a:p>
                <a:r>
                  <a:rPr lang="en-US" altLang="zh-CN" dirty="0">
                    <a:latin typeface="JetBrains Mono" panose="020B0509020102050004" pitchFamily="49" charset="0"/>
                  </a:rPr>
                  <a:t> </a:t>
                </a:r>
                <a:r>
                  <a:rPr lang="en-US" altLang="zh-CN" dirty="0" smtClean="0">
                    <a:latin typeface="JetBrains Mono" panose="020B0509020102050004" pitchFamily="49" charset="0"/>
                  </a:rPr>
                  <a:t>   | #f -&gt; #f</a:t>
                </a:r>
              </a:p>
              <a:p>
                <a:r>
                  <a:rPr lang="en-US" altLang="zh-CN" dirty="0" smtClean="0">
                    <a:latin typeface="JetBrains Mono" panose="020B0509020102050004" pitchFamily="49" charset="0"/>
                  </a:rPr>
                  <a:t>    | _  -&gt; raise error)</a:t>
                </a:r>
                <a:endParaRPr lang="en-US" altLang="zh-CN" dirty="0">
                  <a:latin typeface="JetBrains Mono" panose="020B0509020102050004" pitchFamily="49" charset="0"/>
                </a:endParaRPr>
              </a:p>
              <a:p>
                <a:r>
                  <a:rPr lang="en-US" altLang="zh-CN" dirty="0" smtClean="0">
                    <a:latin typeface="JetBrains Mono" panose="020B0509020102050004" pitchFamily="49" charset="0"/>
                  </a:rPr>
                  <a:t>| #t -&gt; #f</a:t>
                </a:r>
              </a:p>
              <a:p>
                <a:r>
                  <a:rPr lang="en-US" altLang="zh-CN" dirty="0" smtClean="0">
                    <a:latin typeface="JetBrains Mono" panose="020B0509020102050004" pitchFamily="49" charset="0"/>
                  </a:rPr>
                  <a:t>| #f -&gt; #t</a:t>
                </a:r>
              </a:p>
              <a:p>
                <a:r>
                  <a:rPr lang="en-US" altLang="zh-CN" dirty="0" smtClean="0">
                    <a:latin typeface="JetBrains Mono" panose="020B0509020102050004" pitchFamily="49" charset="0"/>
                  </a:rPr>
                  <a:t>| _  -&gt; raise error</a:t>
                </a:r>
                <a:r>
                  <a:rPr lang="en-US" altLang="zh-CN" dirty="0" smtClean="0">
                    <a:latin typeface="Fira Code" panose="020B0509050000020004" pitchFamily="49" charset="0"/>
                  </a:rPr>
                  <a:t> </a:t>
                </a:r>
                <a:endParaRPr lang="zh-CN" altLang="en-US" dirty="0">
                  <a:solidFill>
                    <a:schemeClr val="tx1"/>
                  </a:solidFill>
                  <a:latin typeface="Fira Code" panose="020B0509050000020004" pitchFamily="49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064" y="2567943"/>
                <a:ext cx="3493264" cy="2308324"/>
              </a:xfrm>
              <a:prstGeom prst="rect">
                <a:avLst/>
              </a:prstGeom>
              <a:blipFill>
                <a:blip r:embed="rId6"/>
                <a:stretch>
                  <a:fillRect l="-1396" t="-1319" r="-524" b="-3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7942847" y="4972254"/>
            <a:ext cx="3203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其中选择函数的模式匹配同时表达了求值顺序和结果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28831" y="4217254"/>
                <a:ext cx="1661160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⇓#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𝑁𝑎𝑛𝑑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⇓#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31" y="4217254"/>
                <a:ext cx="1661160" cy="5751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2685772" y="4217254"/>
                <a:ext cx="1697516" cy="578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⇓#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⇓#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𝑁𝑎𝑛𝑑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⇓#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72" y="4217254"/>
                <a:ext cx="1697516" cy="5784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4706115" y="4217254"/>
                <a:ext cx="1697516" cy="578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⇓#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⇓#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𝑁𝑎𝑛𝑑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⇓#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115" y="4217254"/>
                <a:ext cx="1697516" cy="57842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068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  <a:cs typeface="Times New Roman" panose="02020603050405020304" pitchFamily="18" charset="0"/>
              </a:rPr>
              <a:t>由大步求值得到小步求值</a:t>
            </a:r>
            <a:endParaRPr lang="zh-CN" altLang="en-US" dirty="0">
              <a:latin typeface="思源宋体 Medium" panose="02020500000000000000" pitchFamily="18" charset="-122"/>
              <a:ea typeface="思源宋体 Medium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根据</a:t>
            </a:r>
            <a:r>
              <a:rPr lang="zh-CN" altLang="en-US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具体</a:t>
            </a: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规则</a:t>
            </a:r>
            <a:r>
              <a:rPr lang="zh-CN" altLang="en-US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得到小步求值的</a:t>
            </a:r>
            <a:r>
              <a:rPr lang="sq-AL" altLang="zh-CN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Reduction Rule</a:t>
            </a:r>
          </a:p>
          <a:p>
            <a:endParaRPr lang="zh-CN" altLang="en-US" sz="2400" dirty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278699" y="3549338"/>
                <a:ext cx="19974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𝑁𝑎𝑛𝑑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⇓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𝑣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  <a:latin typeface="Fira Code" panose="020B0509050000020004" pitchFamily="49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699" y="3549338"/>
                <a:ext cx="1997406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604191" y="3014291"/>
                <a:ext cx="1927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𝑣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𝜙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 (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) 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  <a:latin typeface="Fira Code" panose="020B0509050000020004" pitchFamily="49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191" y="3014291"/>
                <a:ext cx="1927322" cy="400110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/>
          <p:cNvCxnSpPr/>
          <p:nvPr/>
        </p:nvCxnSpPr>
        <p:spPr>
          <a:xfrm>
            <a:off x="1425673" y="3497276"/>
            <a:ext cx="42790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263618" y="3014291"/>
                <a:ext cx="11151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⇓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  <a:latin typeface="Fira Code" panose="020B0509050000020004" pitchFamily="49" charset="0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618" y="3014291"/>
                <a:ext cx="111517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557321" y="3014291"/>
                <a:ext cx="11271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⇓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  <a:latin typeface="Fira Code" panose="020B0509050000020004" pitchFamily="49" charset="0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321" y="3014291"/>
                <a:ext cx="112710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7798064" y="2567943"/>
                <a:ext cx="3493264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>
                    <a:latin typeface="JetBrains Mono" panose="020B0509020102050004" pitchFamily="49" charset="0"/>
                  </a:rPr>
                  <a:t>match(</a:t>
                </a:r>
              </a:p>
              <a:p>
                <a:r>
                  <a:rPr lang="en-US" altLang="zh-CN" dirty="0">
                    <a:latin typeface="JetBrains Mono" panose="020B0509020102050004" pitchFamily="49" charset="0"/>
                  </a:rPr>
                  <a:t> </a:t>
                </a:r>
                <a:r>
                  <a:rPr lang="en-US" altLang="zh-CN" dirty="0" smtClean="0">
                    <a:latin typeface="JetBrains Mono" panose="020B0509020102050004" pitchFamily="49" charset="0"/>
                  </a:rPr>
                  <a:t> match(v1)</a:t>
                </a:r>
              </a:p>
              <a:p>
                <a:r>
                  <a:rPr lang="en-US" altLang="zh-CN" dirty="0">
                    <a:latin typeface="JetBrains Mono" panose="020B0509020102050004" pitchFamily="49" charset="0"/>
                  </a:rPr>
                  <a:t> </a:t>
                </a:r>
                <a:r>
                  <a:rPr lang="en-US" altLang="zh-CN" dirty="0" smtClean="0">
                    <a:latin typeface="JetBrains Mono" panose="020B0509020102050004" pitchFamily="49" charset="0"/>
                  </a:rPr>
                  <a:t>   | #t -&gt; v2</a:t>
                </a:r>
              </a:p>
              <a:p>
                <a:r>
                  <a:rPr lang="en-US" altLang="zh-CN" dirty="0">
                    <a:latin typeface="JetBrains Mono" panose="020B0509020102050004" pitchFamily="49" charset="0"/>
                  </a:rPr>
                  <a:t> </a:t>
                </a:r>
                <a:r>
                  <a:rPr lang="en-US" altLang="zh-CN" dirty="0" smtClean="0">
                    <a:latin typeface="JetBrains Mono" panose="020B0509020102050004" pitchFamily="49" charset="0"/>
                  </a:rPr>
                  <a:t>   | #f -&gt; #f</a:t>
                </a:r>
              </a:p>
              <a:p>
                <a:r>
                  <a:rPr lang="en-US" altLang="zh-CN" dirty="0" smtClean="0">
                    <a:latin typeface="JetBrains Mono" panose="020B0509020102050004" pitchFamily="49" charset="0"/>
                  </a:rPr>
                  <a:t>    | _  -&gt; raise error)</a:t>
                </a:r>
                <a:endParaRPr lang="en-US" altLang="zh-CN" dirty="0">
                  <a:latin typeface="JetBrains Mono" panose="020B0509020102050004" pitchFamily="49" charset="0"/>
                </a:endParaRPr>
              </a:p>
              <a:p>
                <a:r>
                  <a:rPr lang="en-US" altLang="zh-CN" dirty="0" smtClean="0">
                    <a:latin typeface="JetBrains Mono" panose="020B0509020102050004" pitchFamily="49" charset="0"/>
                  </a:rPr>
                  <a:t>| #t -&gt; #f</a:t>
                </a:r>
              </a:p>
              <a:p>
                <a:r>
                  <a:rPr lang="en-US" altLang="zh-CN" dirty="0" smtClean="0">
                    <a:latin typeface="JetBrains Mono" panose="020B0509020102050004" pitchFamily="49" charset="0"/>
                  </a:rPr>
                  <a:t>| #f -&gt; #t</a:t>
                </a:r>
              </a:p>
              <a:p>
                <a:r>
                  <a:rPr lang="en-US" altLang="zh-CN" dirty="0" smtClean="0">
                    <a:latin typeface="JetBrains Mono" panose="020B0509020102050004" pitchFamily="49" charset="0"/>
                  </a:rPr>
                  <a:t>| _  -&gt; raise error</a:t>
                </a:r>
                <a:r>
                  <a:rPr lang="en-US" altLang="zh-CN" dirty="0" smtClean="0">
                    <a:latin typeface="Fira Code" panose="020B0509050000020004" pitchFamily="49" charset="0"/>
                  </a:rPr>
                  <a:t> </a:t>
                </a:r>
                <a:endParaRPr lang="zh-CN" altLang="en-US" dirty="0">
                  <a:solidFill>
                    <a:schemeClr val="tx1"/>
                  </a:solidFill>
                  <a:latin typeface="Fira Code" panose="020B0509050000020004" pitchFamily="49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064" y="2567943"/>
                <a:ext cx="3493264" cy="2308324"/>
              </a:xfrm>
              <a:prstGeom prst="rect">
                <a:avLst/>
              </a:prstGeom>
              <a:blipFill>
                <a:blip r:embed="rId6"/>
                <a:stretch>
                  <a:fillRect l="-1396" t="-1319" r="-524" b="-3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7942847" y="4972254"/>
            <a:ext cx="3203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其中选择函数的模式匹配同时表达了求值顺序和</a:t>
            </a:r>
            <a:r>
              <a:rPr lang="zh-CN" altLang="en-US" dirty="0" smtClean="0">
                <a:solidFill>
                  <a:srgbClr val="FF0000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结果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28831" y="4217254"/>
                <a:ext cx="1661160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⇓#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𝑁𝑎𝑛𝑑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⇓#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31" y="4217254"/>
                <a:ext cx="1661160" cy="5751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2685772" y="4217254"/>
                <a:ext cx="1697516" cy="578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⇓#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⇓#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𝑁𝑎𝑛𝑑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⇓#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72" y="4217254"/>
                <a:ext cx="1697516" cy="5784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4706115" y="4217254"/>
                <a:ext cx="1697516" cy="578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⇓#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⇓#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𝑁𝑎𝑛𝑑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⇓#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115" y="4217254"/>
                <a:ext cx="1697516" cy="57842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633113" y="5030427"/>
                <a:ext cx="17874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𝑁𝑎𝑛𝑑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#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→#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13" y="5030427"/>
                <a:ext cx="1787412" cy="276999"/>
              </a:xfrm>
              <a:prstGeom prst="rect">
                <a:avLst/>
              </a:prstGeom>
              <a:blipFill>
                <a:blip r:embed="rId10"/>
                <a:stretch>
                  <a:fillRect l="-4778"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2628192" y="5030428"/>
                <a:ext cx="18126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𝑁𝑎𝑛𝑑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192" y="5030428"/>
                <a:ext cx="1812676" cy="276999"/>
              </a:xfrm>
              <a:prstGeom prst="rect">
                <a:avLst/>
              </a:prstGeom>
              <a:blipFill>
                <a:blip r:embed="rId11"/>
                <a:stretch>
                  <a:fillRect l="-2694" t="-2174" r="-404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4648535" y="5030428"/>
                <a:ext cx="18126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𝑁𝑎𝑛𝑑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535" y="5030428"/>
                <a:ext cx="1812676" cy="276999"/>
              </a:xfrm>
              <a:prstGeom prst="rect">
                <a:avLst/>
              </a:prstGeom>
              <a:blipFill>
                <a:blip r:embed="rId12"/>
                <a:stretch>
                  <a:fillRect l="-2694" t="-2174" r="-202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25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1" grpId="0"/>
      <p:bldP spid="16" grpId="0"/>
      <p:bldP spid="19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  <a:cs typeface="Times New Roman" panose="02020603050405020304" pitchFamily="18" charset="0"/>
              </a:rPr>
              <a:t>由大步求值得到小步求值</a:t>
            </a:r>
            <a:endParaRPr lang="zh-CN" altLang="en-US" dirty="0">
              <a:latin typeface="思源宋体 Medium" panose="02020500000000000000" pitchFamily="18" charset="-122"/>
              <a:ea typeface="思源宋体 Medium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根据选择函数的求值顺序得到</a:t>
            </a:r>
            <a:r>
              <a:rPr lang="zh-CN" altLang="en-US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小步求值</a:t>
            </a: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的</a:t>
            </a:r>
            <a:r>
              <a:rPr lang="en-US" altLang="zh-CN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Context</a:t>
            </a:r>
            <a:r>
              <a:rPr lang="sq-AL" altLang="zh-CN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</a:t>
            </a:r>
            <a:r>
              <a:rPr lang="sq-AL" altLang="zh-CN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Rule</a:t>
            </a:r>
          </a:p>
          <a:p>
            <a:endParaRPr lang="zh-CN" altLang="en-US" sz="2400" dirty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278699" y="3549338"/>
                <a:ext cx="19974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𝑁𝑎𝑛𝑑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⇓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𝑣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  <a:latin typeface="Fira Code" panose="020B0509050000020004" pitchFamily="49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699" y="3549338"/>
                <a:ext cx="1997406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604191" y="3014291"/>
                <a:ext cx="1927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𝑣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𝜙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 (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) 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  <a:latin typeface="Fira Code" panose="020B0509050000020004" pitchFamily="49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191" y="3014291"/>
                <a:ext cx="1927322" cy="400110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/>
          <p:cNvCxnSpPr/>
          <p:nvPr/>
        </p:nvCxnSpPr>
        <p:spPr>
          <a:xfrm>
            <a:off x="1425673" y="3497276"/>
            <a:ext cx="42790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263618" y="3014291"/>
                <a:ext cx="11151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⇓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  <a:latin typeface="Fira Code" panose="020B0509050000020004" pitchFamily="49" charset="0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618" y="3014291"/>
                <a:ext cx="111517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557321" y="3014291"/>
                <a:ext cx="11271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⇓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  <a:latin typeface="Fira Code" panose="020B0509050000020004" pitchFamily="49" charset="0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321" y="3014291"/>
                <a:ext cx="112710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7798064" y="2567943"/>
                <a:ext cx="3493264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>
                    <a:latin typeface="JetBrains Mono" panose="020B0509020102050004" pitchFamily="49" charset="0"/>
                  </a:rPr>
                  <a:t>match(</a:t>
                </a:r>
              </a:p>
              <a:p>
                <a:r>
                  <a:rPr lang="en-US" altLang="zh-CN" dirty="0">
                    <a:latin typeface="JetBrains Mono" panose="020B0509020102050004" pitchFamily="49" charset="0"/>
                  </a:rPr>
                  <a:t> </a:t>
                </a:r>
                <a:r>
                  <a:rPr lang="en-US" altLang="zh-CN" dirty="0" smtClean="0">
                    <a:latin typeface="JetBrains Mono" panose="020B0509020102050004" pitchFamily="49" charset="0"/>
                  </a:rPr>
                  <a:t> match(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JetBrains Mono" panose="020B0509020102050004" pitchFamily="49" charset="0"/>
                  </a:rPr>
                  <a:t>v1</a:t>
                </a:r>
                <a:r>
                  <a:rPr lang="en-US" altLang="zh-CN" dirty="0" smtClean="0">
                    <a:latin typeface="JetBrains Mono" panose="020B0509020102050004" pitchFamily="49" charset="0"/>
                  </a:rPr>
                  <a:t>)</a:t>
                </a:r>
              </a:p>
              <a:p>
                <a:r>
                  <a:rPr lang="en-US" altLang="zh-CN" dirty="0">
                    <a:latin typeface="JetBrains Mono" panose="020B0509020102050004" pitchFamily="49" charset="0"/>
                  </a:rPr>
                  <a:t> </a:t>
                </a:r>
                <a:r>
                  <a:rPr lang="en-US" altLang="zh-CN" dirty="0" smtClean="0">
                    <a:latin typeface="JetBrains Mono" panose="020B0509020102050004" pitchFamily="49" charset="0"/>
                  </a:rPr>
                  <a:t>   | #t -&gt; 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JetBrains Mono" panose="020B0509020102050004" pitchFamily="49" charset="0"/>
                  </a:rPr>
                  <a:t>v2</a:t>
                </a:r>
              </a:p>
              <a:p>
                <a:r>
                  <a:rPr lang="en-US" altLang="zh-CN" dirty="0">
                    <a:latin typeface="JetBrains Mono" panose="020B0509020102050004" pitchFamily="49" charset="0"/>
                  </a:rPr>
                  <a:t> </a:t>
                </a:r>
                <a:r>
                  <a:rPr lang="en-US" altLang="zh-CN" dirty="0" smtClean="0">
                    <a:latin typeface="JetBrains Mono" panose="020B0509020102050004" pitchFamily="49" charset="0"/>
                  </a:rPr>
                  <a:t>   | #f -&gt; #f</a:t>
                </a:r>
              </a:p>
              <a:p>
                <a:r>
                  <a:rPr lang="en-US" altLang="zh-CN" dirty="0" smtClean="0">
                    <a:latin typeface="JetBrains Mono" panose="020B0509020102050004" pitchFamily="49" charset="0"/>
                  </a:rPr>
                  <a:t>    | _  -&gt; raise error)</a:t>
                </a:r>
                <a:endParaRPr lang="en-US" altLang="zh-CN" dirty="0">
                  <a:latin typeface="JetBrains Mono" panose="020B0509020102050004" pitchFamily="49" charset="0"/>
                </a:endParaRPr>
              </a:p>
              <a:p>
                <a:r>
                  <a:rPr lang="en-US" altLang="zh-CN" dirty="0" smtClean="0">
                    <a:latin typeface="JetBrains Mono" panose="020B0509020102050004" pitchFamily="49" charset="0"/>
                  </a:rPr>
                  <a:t>| #t -&gt; #f</a:t>
                </a:r>
              </a:p>
              <a:p>
                <a:r>
                  <a:rPr lang="en-US" altLang="zh-CN" dirty="0" smtClean="0">
                    <a:latin typeface="JetBrains Mono" panose="020B0509020102050004" pitchFamily="49" charset="0"/>
                  </a:rPr>
                  <a:t>| #f -&gt; #t</a:t>
                </a:r>
              </a:p>
              <a:p>
                <a:r>
                  <a:rPr lang="en-US" altLang="zh-CN" dirty="0" smtClean="0">
                    <a:latin typeface="JetBrains Mono" panose="020B0509020102050004" pitchFamily="49" charset="0"/>
                  </a:rPr>
                  <a:t>| _  -&gt; raise error</a:t>
                </a:r>
                <a:r>
                  <a:rPr lang="en-US" altLang="zh-CN" dirty="0" smtClean="0">
                    <a:latin typeface="Fira Code" panose="020B0509050000020004" pitchFamily="49" charset="0"/>
                  </a:rPr>
                  <a:t> </a:t>
                </a:r>
                <a:endParaRPr lang="zh-CN" altLang="en-US" dirty="0">
                  <a:solidFill>
                    <a:schemeClr val="tx1"/>
                  </a:solidFill>
                  <a:latin typeface="Fira Code" panose="020B0509050000020004" pitchFamily="49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064" y="2567943"/>
                <a:ext cx="3493264" cy="2308324"/>
              </a:xfrm>
              <a:prstGeom prst="rect">
                <a:avLst/>
              </a:prstGeom>
              <a:blipFill>
                <a:blip r:embed="rId6"/>
                <a:stretch>
                  <a:fillRect l="-1396" t="-1319" r="-524" b="-3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7942847" y="4972254"/>
            <a:ext cx="3203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其中选择函数的模式匹配同时表达了</a:t>
            </a:r>
            <a:r>
              <a:rPr lang="zh-CN" altLang="en-US" dirty="0" smtClean="0">
                <a:solidFill>
                  <a:srgbClr val="FF0000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求值顺序</a:t>
            </a:r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和结果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28831" y="4217254"/>
                <a:ext cx="1661160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⇓#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𝑁𝑎𝑛𝑑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⇓#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31" y="4217254"/>
                <a:ext cx="1661160" cy="5751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2685772" y="4217254"/>
                <a:ext cx="1697516" cy="578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⇓#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⇓#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𝑁𝑎𝑛𝑑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⇓#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772" y="4217254"/>
                <a:ext cx="1697516" cy="5784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4706115" y="4217254"/>
                <a:ext cx="1697516" cy="578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⇓#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⇓#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𝑁𝑎𝑛𝑑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⇓#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115" y="4217254"/>
                <a:ext cx="1697516" cy="57842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633113" y="5030427"/>
                <a:ext cx="17874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𝑁𝑎𝑛𝑑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#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→#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13" y="5030427"/>
                <a:ext cx="1787412" cy="276999"/>
              </a:xfrm>
              <a:prstGeom prst="rect">
                <a:avLst/>
              </a:prstGeom>
              <a:blipFill>
                <a:blip r:embed="rId10"/>
                <a:stretch>
                  <a:fillRect l="-4778"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2628192" y="5030428"/>
                <a:ext cx="18126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𝑁𝑎𝑛𝑑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192" y="5030428"/>
                <a:ext cx="1812676" cy="276999"/>
              </a:xfrm>
              <a:prstGeom prst="rect">
                <a:avLst/>
              </a:prstGeom>
              <a:blipFill>
                <a:blip r:embed="rId11"/>
                <a:stretch>
                  <a:fillRect l="-2694" t="-2174" r="-404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4648535" y="5030428"/>
                <a:ext cx="18126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𝑁𝑎𝑛𝑑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535" y="5030428"/>
                <a:ext cx="1812676" cy="276999"/>
              </a:xfrm>
              <a:prstGeom prst="rect">
                <a:avLst/>
              </a:prstGeom>
              <a:blipFill>
                <a:blip r:embed="rId12"/>
                <a:stretch>
                  <a:fillRect l="-2694" t="-2174" r="-202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263618" y="5550834"/>
                <a:ext cx="1955600" cy="597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𝑁𝑎𝑛𝑑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618" y="5550834"/>
                <a:ext cx="1955600" cy="59747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4051148" y="5550835"/>
                <a:ext cx="1987019" cy="6103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𝑁𝑎𝑛𝑑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148" y="5550835"/>
                <a:ext cx="1987019" cy="61036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34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1" grpId="0"/>
      <p:bldP spid="16" grpId="0"/>
      <p:bldP spid="19" grpId="0"/>
      <p:bldP spid="23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思源宋体 Medium" panose="02020500000000000000" pitchFamily="18" charset="-122"/>
                <a:ea typeface="思源宋体 Medium" panose="02020500000000000000" pitchFamily="18" charset="-122"/>
                <a:cs typeface="Times New Roman" panose="02020603050405020304" pitchFamily="18" charset="0"/>
              </a:rPr>
              <a:t>由大步求值推演小步求值规则</a:t>
            </a:r>
            <a:endParaRPr lang="zh-CN" altLang="en-US" dirty="0">
              <a:latin typeface="思源宋体 Medium" panose="02020500000000000000" pitchFamily="18" charset="-122"/>
              <a:ea typeface="思源宋体 Medium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大步求值的综合规则可以类似于</a:t>
            </a:r>
            <a:r>
              <a:rPr lang="en-US" altLang="zh-CN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Type</a:t>
            </a: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的方式获得</a:t>
            </a:r>
            <a:endParaRPr lang="en-US" altLang="zh-CN" sz="24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（对任意表达式结果具有唯一性）</a:t>
            </a:r>
            <a:endParaRPr lang="en-US" altLang="zh-CN" sz="24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根据大步求值的综合规则得到</a:t>
            </a:r>
            <a:r>
              <a:rPr lang="zh-CN" altLang="en-US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具体</a:t>
            </a: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规则</a:t>
            </a:r>
            <a:endParaRPr lang="en-US" altLang="zh-CN" sz="2400" dirty="0" smtClean="0"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  <a:p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根据</a:t>
            </a:r>
            <a:r>
              <a:rPr lang="zh-CN" altLang="en-US" sz="2400" dirty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具体</a:t>
            </a:r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规则得到小步求值的 </a:t>
            </a:r>
            <a:r>
              <a:rPr lang="en-US" altLang="zh-CN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Reduction Rule</a:t>
            </a:r>
          </a:p>
          <a:p>
            <a:r>
              <a:rPr lang="zh-CN" altLang="en-US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根据选择函数得到小步求值的 </a:t>
            </a:r>
            <a:r>
              <a:rPr lang="en-US" altLang="zh-CN" sz="2400" dirty="0" smtClean="0"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Context Rule</a:t>
            </a:r>
          </a:p>
        </p:txBody>
      </p:sp>
    </p:spTree>
    <p:extLst>
      <p:ext uri="{BB962C8B-B14F-4D97-AF65-F5344CB8AC3E}">
        <p14:creationId xmlns:p14="http://schemas.microsoft.com/office/powerpoint/2010/main" val="204497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01DA48BB-7559-4C29-BE85-500485E2C094}" vid="{078C1142-15F0-44B1-9CF1-65913C8714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1594</TotalTime>
  <Words>415</Words>
  <Application>Microsoft Office PowerPoint</Application>
  <PresentationFormat>宽屏</PresentationFormat>
  <Paragraphs>165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等线 Light</vt:lpstr>
      <vt:lpstr>思源宋体 Medium</vt:lpstr>
      <vt:lpstr>Arial</vt:lpstr>
      <vt:lpstr>Cambria Math</vt:lpstr>
      <vt:lpstr>Fira Code</vt:lpstr>
      <vt:lpstr>JetBrains Mono</vt:lpstr>
      <vt:lpstr>Times New Roman</vt:lpstr>
      <vt:lpstr>主题1</vt:lpstr>
      <vt:lpstr>0514</vt:lpstr>
      <vt:lpstr>由大步求值推演小步求值规则</vt:lpstr>
      <vt:lpstr>大步求值</vt:lpstr>
      <vt:lpstr>大步求值</vt:lpstr>
      <vt:lpstr>大步求值</vt:lpstr>
      <vt:lpstr>大步求值</vt:lpstr>
      <vt:lpstr>由大步求值得到小步求值</vt:lpstr>
      <vt:lpstr>由大步求值得到小步求值</vt:lpstr>
      <vt:lpstr>由大步求值推演小步求值规则</vt:lpstr>
      <vt:lpstr>正确性</vt:lpstr>
      <vt:lpstr>正确性</vt:lpstr>
      <vt:lpstr>正确性</vt:lpstr>
      <vt:lpstr>下一步工作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996047429@qq.com</dc:creator>
  <cp:lastModifiedBy>996047429@qq.com</cp:lastModifiedBy>
  <cp:revision>47</cp:revision>
  <dcterms:created xsi:type="dcterms:W3CDTF">2020-04-16T07:57:05Z</dcterms:created>
  <dcterms:modified xsi:type="dcterms:W3CDTF">2020-05-21T13:51:10Z</dcterms:modified>
</cp:coreProperties>
</file>