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33A6625-BBDE-4388-91F9-5CAAB4859241}">
  <a:tblStyle styleId="{433A6625-BBDE-4388-91F9-5CAAB485924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122875" y="744575"/>
            <a:ext cx="88982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enter Medium Image 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712925"/>
            <a:ext cx="8630400" cy="863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21375" y="4310900"/>
            <a:ext cx="8520599" cy="71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803275" y="3991250"/>
            <a:ext cx="7756799" cy="24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"/>
            </a:lvl1pPr>
            <a:lvl2pPr lvl="1" rtl="0" algn="ctr">
              <a:spcBef>
                <a:spcPts val="0"/>
              </a:spcBef>
              <a:buSzPct val="100000"/>
              <a:defRPr sz="1200"/>
            </a:lvl2pPr>
            <a:lvl3pPr lvl="2" rtl="0" algn="ctr">
              <a:spcBef>
                <a:spcPts val="0"/>
              </a:spcBef>
              <a:buSzPct val="100000"/>
              <a:defRPr sz="1200"/>
            </a:lvl3pPr>
            <a:lvl4pPr lvl="3" rtl="0" algn="ctr">
              <a:spcBef>
                <a:spcPts val="0"/>
              </a:spcBef>
              <a:buSzPct val="100000"/>
              <a:defRPr sz="1200"/>
            </a:lvl4pPr>
            <a:lvl5pPr lvl="4" rtl="0" algn="ctr">
              <a:spcBef>
                <a:spcPts val="0"/>
              </a:spcBef>
              <a:buSzPct val="100000"/>
              <a:defRPr sz="1200"/>
            </a:lvl5pPr>
            <a:lvl6pPr lvl="5" rtl="0" algn="ctr">
              <a:spcBef>
                <a:spcPts val="0"/>
              </a:spcBef>
              <a:buSzPct val="100000"/>
              <a:defRPr sz="1200"/>
            </a:lvl6pPr>
            <a:lvl7pPr lvl="6" rtl="0" algn="ctr">
              <a:spcBef>
                <a:spcPts val="0"/>
              </a:spcBef>
              <a:buSzPct val="100000"/>
              <a:defRPr sz="1200"/>
            </a:lvl7pPr>
            <a:lvl8pPr lvl="7" rtl="0" algn="ctr">
              <a:spcBef>
                <a:spcPts val="0"/>
              </a:spcBef>
              <a:buSzPct val="100000"/>
              <a:defRPr sz="1200"/>
            </a:lvl8pPr>
            <a:lvl9pPr lvl="8" algn="ctr">
              <a:spcBef>
                <a:spcPts val="0"/>
              </a:spcBef>
              <a:buSzPct val="100000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712925"/>
            <a:ext cx="4272300" cy="429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40225"/>
            <a:ext cx="4188599" cy="48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250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006500"/>
            <a:ext cx="3692999" cy="395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741875" y="296375"/>
            <a:ext cx="4242899" cy="465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None/>
              <a:defRPr sz="2800"/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712925"/>
            <a:ext cx="8520599" cy="434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defRPr sz="1800">
                <a:solidFill>
                  <a:srgbClr val="666666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defRPr>
                <a:solidFill>
                  <a:srgbClr val="666666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defRPr>
                <a:solidFill>
                  <a:srgbClr val="666666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defRPr>
                <a:solidFill>
                  <a:srgbClr val="666666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defRPr>
                <a:solidFill>
                  <a:srgbClr val="666666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defRPr>
                <a:solidFill>
                  <a:srgbClr val="666666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defRPr>
                <a:solidFill>
                  <a:srgbClr val="666666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defRPr>
                <a:solidFill>
                  <a:srgbClr val="666666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Maximum_likelihood" TargetMode="External"/><Relationship Id="rId4" Type="http://schemas.openxmlformats.org/officeDocument/2006/relationships/hyperlink" Target="https://software.intel.com/fr-fr/articles/kadane2d_manycore" TargetMode="External"/><Relationship Id="rId5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122875" y="744575"/>
            <a:ext cx="88982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to Algorithms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CMPT 243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Maximum Sublist: Applications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712925"/>
            <a:ext cx="8520599" cy="4430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Suppose we have some inside information on the future stock price of a company like BlackBerry.  We want to maximize our profit while making only </a:t>
            </a:r>
            <a:r>
              <a:rPr lang="en" u="sng"/>
              <a:t>one buy</a:t>
            </a:r>
            <a:r>
              <a:rPr lang="en"/>
              <a:t> and </a:t>
            </a:r>
            <a:r>
              <a:rPr lang="en" u="sng"/>
              <a:t>one sell</a:t>
            </a:r>
            <a:r>
              <a:rPr lang="en"/>
              <a:t> transaction to avoid suspicion.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It is used in statistics when computing maximum-likelihood estimate (MLE).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https://en.wikipedia.org/wiki/Maximum_likelihood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Intel needs to solves the 2-dimensional </a:t>
            </a:r>
            <a:r>
              <a:rPr i="1" lang="en"/>
              <a:t>maximum subarray problem</a:t>
            </a:r>
            <a:r>
              <a:rPr lang="en"/>
              <a:t> </a:t>
            </a:r>
            <a:br>
              <a:rPr lang="en"/>
            </a:br>
            <a:r>
              <a:rPr lang="en"/>
              <a:t>(i.e. find the contiguous submatrix with the largest sum in a matrix).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https://software.intel.com/fr-fr/articles/kadane2d_manycore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9525" y="1740933"/>
            <a:ext cx="2384949" cy="16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Maximum Sublist: Algorithms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an algorithm in pseudocode to answer the maximum subarray problem.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Your algorithm should be correct, and it should be as efficient as possible.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426300" y="1602900"/>
            <a:ext cx="8354699" cy="15273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MaxSublist(x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// Put your code here.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// Return the maximum sum.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Maximum Sublist: Algorithm 1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first algorithm checks all sublists.  This is done by iterating through all possible sublists x</a:t>
            </a:r>
            <a:r>
              <a:rPr baseline="-25000" lang="en"/>
              <a:t>i</a:t>
            </a:r>
            <a:r>
              <a:rPr lang="en"/>
              <a:t>, …, x</a:t>
            </a:r>
            <a:r>
              <a:rPr baseline="-25000" lang="en"/>
              <a:t>j</a:t>
            </a:r>
            <a:r>
              <a:rPr lang="en"/>
              <a:t> and computing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/>
              <a:t> of the sublist.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Any </a:t>
            </a:r>
            <a:r>
              <a:rPr lang="en" u="sng"/>
              <a:t>logic errors</a:t>
            </a:r>
            <a:r>
              <a:rPr lang="en"/>
              <a:t> in this code?  Watch for </a:t>
            </a:r>
            <a:r>
              <a:rPr i="1" lang="en"/>
              <a:t>boundary</a:t>
            </a:r>
            <a:r>
              <a:rPr lang="en"/>
              <a:t> and </a:t>
            </a:r>
            <a:r>
              <a:rPr i="1" lang="en"/>
              <a:t>off-by-one</a:t>
            </a:r>
            <a:r>
              <a:rPr lang="en"/>
              <a:t> errors.</a:t>
            </a:r>
          </a:p>
        </p:txBody>
      </p:sp>
      <p:sp>
        <p:nvSpPr>
          <p:cNvPr id="140" name="Shape 140"/>
          <p:cNvSpPr/>
          <p:nvPr/>
        </p:nvSpPr>
        <p:spPr>
          <a:xfrm>
            <a:off x="426300" y="1602900"/>
            <a:ext cx="8354699" cy="2794799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MaxSublist1(x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max 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for i = 1, 2, …, n-1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for j = i+1, i+2, …, 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sum =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… +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j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if sum &gt; max then max = sum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return max</a:t>
            </a:r>
          </a:p>
        </p:txBody>
      </p:sp>
      <p:sp>
        <p:nvSpPr>
          <p:cNvPr id="141" name="Shape 141"/>
          <p:cNvSpPr/>
          <p:nvPr/>
        </p:nvSpPr>
        <p:spPr>
          <a:xfrm>
            <a:off x="4239725" y="1666375"/>
            <a:ext cx="4434599" cy="1072800"/>
          </a:xfrm>
          <a:prstGeom prst="wedgeRoundRectCallout">
            <a:avLst>
              <a:gd fmla="val -96326" name="adj1"/>
              <a:gd fmla="val 20908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Notice that max &gt;= 0 will be returned even when the list only contains </a:t>
            </a:r>
            <a:r>
              <a:rPr lang="en" u="sng"/>
              <a:t>negative values.</a:t>
            </a:r>
            <a:br>
              <a:rPr lang="en"/>
            </a:br>
            <a:r>
              <a:rPr lang="en"/>
              <a:t>This makes sense iff we allow empty sublists.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We need to be careful when specifying problems.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5120250" y="2815375"/>
            <a:ext cx="2815199" cy="646799"/>
          </a:xfrm>
          <a:prstGeom prst="wedgeRoundRectCallout">
            <a:avLst>
              <a:gd fmla="val -95925" name="adj1"/>
              <a:gd fmla="val -52195" name="adj2"/>
              <a:gd fmla="val 0" name="adj3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Ooops!  We don’t consider sublists starting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311699" y="3172300"/>
            <a:ext cx="1782900" cy="835800"/>
          </a:xfrm>
          <a:prstGeom prst="wedgeRoundRectCallout">
            <a:avLst>
              <a:gd fmla="val 71097" name="adj1"/>
              <a:gd fmla="val -59408" name="adj2"/>
              <a:gd fmla="val 0" name="adj3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Ooops!  We don’t consider sublists of length 1.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Maximum Sublist: Algorithm 1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first algorithm checks all sublists.  This is done by iterating through all possible sublists x</a:t>
            </a:r>
            <a:r>
              <a:rPr baseline="-25000" lang="en"/>
              <a:t>i</a:t>
            </a:r>
            <a:r>
              <a:rPr lang="en"/>
              <a:t>, …, x</a:t>
            </a:r>
            <a:r>
              <a:rPr baseline="-25000" lang="en"/>
              <a:t>j</a:t>
            </a:r>
            <a:r>
              <a:rPr lang="en"/>
              <a:t> and computing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/>
              <a:t> of the sublist.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Corrected.</a:t>
            </a:r>
          </a:p>
        </p:txBody>
      </p:sp>
      <p:sp>
        <p:nvSpPr>
          <p:cNvPr id="150" name="Shape 150"/>
          <p:cNvSpPr/>
          <p:nvPr/>
        </p:nvSpPr>
        <p:spPr>
          <a:xfrm>
            <a:off x="426300" y="1602900"/>
            <a:ext cx="8354699" cy="2794799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MaxSublist1(x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max = </a:t>
            </a:r>
            <a:r>
              <a:rPr lang="en" sz="18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 sz="18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for i = 1, 2, …, </a:t>
            </a:r>
            <a:r>
              <a:rPr lang="en" sz="18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for j = </a:t>
            </a:r>
            <a:r>
              <a:rPr lang="en" sz="18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i+1, …, 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sum =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… +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j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if sum &gt; max then max = sum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return max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Maximum Sublist: Algorithm 1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first algorithm checks all sublists.  This is done by iterating through all possible sublists x</a:t>
            </a:r>
            <a:r>
              <a:rPr baseline="-25000" lang="en"/>
              <a:t>i</a:t>
            </a:r>
            <a:r>
              <a:rPr lang="en"/>
              <a:t>, …, x</a:t>
            </a:r>
            <a:r>
              <a:rPr baseline="-25000" lang="en"/>
              <a:t>j</a:t>
            </a:r>
            <a:r>
              <a:rPr lang="en"/>
              <a:t> and computing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/>
              <a:t> of the sublist.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Can we improve the </a:t>
            </a:r>
            <a:r>
              <a:rPr i="1" lang="en"/>
              <a:t>readability</a:t>
            </a:r>
            <a:r>
              <a:rPr lang="en"/>
              <a:t> of this algorithm?</a:t>
            </a:r>
          </a:p>
        </p:txBody>
      </p:sp>
      <p:sp>
        <p:nvSpPr>
          <p:cNvPr id="157" name="Shape 157"/>
          <p:cNvSpPr/>
          <p:nvPr/>
        </p:nvSpPr>
        <p:spPr>
          <a:xfrm>
            <a:off x="426300" y="1602900"/>
            <a:ext cx="8354699" cy="2794799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MaxSublist1(x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max =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for i = 1, 2, …, 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for j = i, i+1, …, 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sum =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… +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j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if sum &gt; max then max = sum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return max</a:t>
            </a:r>
          </a:p>
        </p:txBody>
      </p:sp>
      <p:sp>
        <p:nvSpPr>
          <p:cNvPr id="158" name="Shape 158"/>
          <p:cNvSpPr/>
          <p:nvPr/>
        </p:nvSpPr>
        <p:spPr>
          <a:xfrm>
            <a:off x="4903775" y="2312400"/>
            <a:ext cx="2991299" cy="646799"/>
          </a:xfrm>
          <a:prstGeom prst="wedgeRoundRectCallout">
            <a:avLst>
              <a:gd fmla="val -59265" name="adj1"/>
              <a:gd fmla="val 20686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It’s easy to get confused about the values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Maximum Sublist: Algorithm 1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first algorithm checks all sublists.  This is done by iterating through all possible sublists x</a:t>
            </a:r>
            <a:r>
              <a:rPr baseline="-25000" lang="en"/>
              <a:t>i</a:t>
            </a:r>
            <a:r>
              <a:rPr lang="en"/>
              <a:t>, …, x</a:t>
            </a:r>
            <a:r>
              <a:rPr baseline="-25000" lang="en"/>
              <a:t>j</a:t>
            </a:r>
            <a:r>
              <a:rPr lang="en"/>
              <a:t> and computing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/>
              <a:t> of the sublist.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That is more readable.  [We will often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/>
              <a:t> in loops on the slides.]</a:t>
            </a:r>
          </a:p>
        </p:txBody>
      </p:sp>
      <p:sp>
        <p:nvSpPr>
          <p:cNvPr id="165" name="Shape 165"/>
          <p:cNvSpPr/>
          <p:nvPr/>
        </p:nvSpPr>
        <p:spPr>
          <a:xfrm>
            <a:off x="426300" y="1602900"/>
            <a:ext cx="8354699" cy="2794799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MaxSublist1(x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max =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for </a:t>
            </a:r>
            <a:r>
              <a:rPr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= 1, 2, …, 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for </a:t>
            </a:r>
            <a:r>
              <a:rPr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+1, …, 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sum = x</a:t>
            </a:r>
            <a:r>
              <a:rPr baseline="-25000"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aseline="-25000"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+1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… + x</a:t>
            </a:r>
            <a:r>
              <a:rPr baseline="-25000" lang="en" sz="18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if sum &gt; max then max = sum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return max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Maximum Sublist: Algorithm 1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first algorithm checks all sublists.  This is done by iterating through all possible sublists x</a:t>
            </a:r>
            <a:r>
              <a:rPr baseline="-25000" lang="en"/>
              <a:t>i</a:t>
            </a:r>
            <a:r>
              <a:rPr lang="en"/>
              <a:t>, …, x</a:t>
            </a:r>
            <a:r>
              <a:rPr baseline="-25000" lang="en"/>
              <a:t>j</a:t>
            </a:r>
            <a:r>
              <a:rPr lang="en"/>
              <a:t> and computing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/>
              <a:t> of the sublist.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Can we improve the </a:t>
            </a:r>
            <a:r>
              <a:rPr i="1" lang="en"/>
              <a:t>efficiency</a:t>
            </a:r>
            <a:r>
              <a:rPr lang="en"/>
              <a:t> of this algorithm?</a:t>
            </a:r>
          </a:p>
        </p:txBody>
      </p:sp>
      <p:sp>
        <p:nvSpPr>
          <p:cNvPr id="172" name="Shape 172"/>
          <p:cNvSpPr/>
          <p:nvPr/>
        </p:nvSpPr>
        <p:spPr>
          <a:xfrm>
            <a:off x="426300" y="1602900"/>
            <a:ext cx="8354699" cy="2794799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MaxSublist1(x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max =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for i = 1, 2, …, 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for j = i, i+1, …, 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sum =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… +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j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if sum &gt; max then max = sum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return max</a:t>
            </a:r>
          </a:p>
        </p:txBody>
      </p:sp>
      <p:sp>
        <p:nvSpPr>
          <p:cNvPr id="173" name="Shape 173"/>
          <p:cNvSpPr/>
          <p:nvPr/>
        </p:nvSpPr>
        <p:spPr>
          <a:xfrm>
            <a:off x="5331575" y="2844097"/>
            <a:ext cx="3342599" cy="646799"/>
          </a:xfrm>
          <a:prstGeom prst="wedgeRoundRectCallout">
            <a:avLst>
              <a:gd fmla="val -59265" name="adj1"/>
              <a:gd fmla="val 20686" name="adj2"/>
              <a:gd fmla="val 0" name="adj3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This summation is very repetitive.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We can improve it very easily.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Maximum Sublist: Algorithm 2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second algorithm uses the same idea, except that it improves upon how we sum each successive sublist.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should be faster than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MaxSublist1 </a:t>
            </a:r>
            <a:r>
              <a:rPr lang="en"/>
              <a:t>since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/>
              <a:t> is updated incrementally.</a:t>
            </a:r>
          </a:p>
        </p:txBody>
      </p:sp>
      <p:sp>
        <p:nvSpPr>
          <p:cNvPr id="180" name="Shape 180"/>
          <p:cNvSpPr/>
          <p:nvPr/>
        </p:nvSpPr>
        <p:spPr>
          <a:xfrm>
            <a:off x="420075" y="1612225"/>
            <a:ext cx="8354699" cy="2794799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MaxSublist2(x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max =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for i = 1, 2, …, 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sum =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for j = i, i+1, …, 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sum +=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j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if sum &gt; max then max = sum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return max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Maximum Sublist: Algorithm 2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second algorithm uses the same idea, except that it improves upon how we sum each successive sublist.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Any logic errors?</a:t>
            </a:r>
          </a:p>
        </p:txBody>
      </p:sp>
      <p:sp>
        <p:nvSpPr>
          <p:cNvPr id="187" name="Shape 187"/>
          <p:cNvSpPr/>
          <p:nvPr/>
        </p:nvSpPr>
        <p:spPr>
          <a:xfrm>
            <a:off x="420075" y="1612225"/>
            <a:ext cx="8354699" cy="2794799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MaxSublist2(x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max =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for i = 1, 2, …, 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sum =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for j = i, i+1, …, 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sum +=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j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if sum &gt; max then max = sum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return max</a:t>
            </a:r>
          </a:p>
        </p:txBody>
      </p:sp>
      <p:sp>
        <p:nvSpPr>
          <p:cNvPr id="188" name="Shape 188"/>
          <p:cNvSpPr/>
          <p:nvPr/>
        </p:nvSpPr>
        <p:spPr>
          <a:xfrm>
            <a:off x="4240750" y="2449450"/>
            <a:ext cx="2483700" cy="646800"/>
          </a:xfrm>
          <a:prstGeom prst="wedgeRoundRectCallout">
            <a:avLst>
              <a:gd fmla="val -130657" name="adj1"/>
              <a:gd fmla="val 62856" name="adj2"/>
              <a:gd fmla="val 0" name="adj3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Ooops!  The value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/>
              <a:t> is added twice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Maximum Sublist: Algorithm 2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second algorithm uses the same idea, except that it improves upon how we sum each successive sublist.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Corrected.</a:t>
            </a:r>
          </a:p>
        </p:txBody>
      </p:sp>
      <p:sp>
        <p:nvSpPr>
          <p:cNvPr id="195" name="Shape 195"/>
          <p:cNvSpPr/>
          <p:nvPr/>
        </p:nvSpPr>
        <p:spPr>
          <a:xfrm>
            <a:off x="420075" y="1612225"/>
            <a:ext cx="8354699" cy="2794799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MaxSublist2(x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max =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for i = 1, 2, …, 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sum = </a:t>
            </a:r>
            <a:r>
              <a:rPr lang="en" sz="18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for j = i, i+1, …, 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sum +=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j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if sum &gt; max then max = sum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return max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an Algorithm?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Maximum Sublist: Algorithm 2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second algorithm uses the same idea, except that it improves upon how we sum each successive sublist.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Can we further improve the efficiency?</a:t>
            </a:r>
          </a:p>
        </p:txBody>
      </p:sp>
      <p:sp>
        <p:nvSpPr>
          <p:cNvPr id="202" name="Shape 202"/>
          <p:cNvSpPr/>
          <p:nvPr/>
        </p:nvSpPr>
        <p:spPr>
          <a:xfrm>
            <a:off x="420075" y="1612225"/>
            <a:ext cx="8354699" cy="2794799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MaxSublist2(x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max =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for i = 1, 2, …, 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sum 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for j = i, i+1, …, 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sum +=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j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if sum &gt; max then max = sum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return max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Maximum Sublist: Algorithm 2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second algorithm uses the same idea, except that it improves upon how we sum each successive sublist.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this algorithm more efficient that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MaxSublist1</a:t>
            </a:r>
            <a:r>
              <a:rPr lang="en"/>
              <a:t>?  Can it still be improved?</a:t>
            </a:r>
          </a:p>
        </p:txBody>
      </p:sp>
      <p:sp>
        <p:nvSpPr>
          <p:cNvPr id="209" name="Shape 209"/>
          <p:cNvSpPr/>
          <p:nvPr/>
        </p:nvSpPr>
        <p:spPr>
          <a:xfrm>
            <a:off x="426300" y="1602900"/>
            <a:ext cx="8354699" cy="2794799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MaxSublist2(x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max =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for i = 1, 2, …, 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sum =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for j = i, i+1, …, 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sum +=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j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if sum &gt; max then max = sum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return max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Illustrating Algorithm 1 and Algorithm 2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order of the sublists in Algorithm 1 and Algorithm 2 is illustrated below.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16" name="Shape 216"/>
          <p:cNvGraphicFramePr/>
          <p:nvPr/>
        </p:nvGraphicFramePr>
        <p:xfrm>
          <a:off x="33908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{433A6625-BBDE-4388-91F9-5CAAB4859241}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-5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Illustrating Algorithm 1 and Algorithm 2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order of the sublists in Algorithm 1 and Algorithm 2 is illustrated below.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23" name="Shape 223"/>
          <p:cNvGraphicFramePr/>
          <p:nvPr/>
        </p:nvGraphicFramePr>
        <p:xfrm>
          <a:off x="33908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{433A6625-BBDE-4388-91F9-5CAAB4859241}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-5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Illustrating Algorithm 1 and Algorithm 2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order of the sublists in Algorithm 1 and Algorithm 2 is illustrated below.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30" name="Shape 230"/>
          <p:cNvGraphicFramePr/>
          <p:nvPr/>
        </p:nvGraphicFramePr>
        <p:xfrm>
          <a:off x="33908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{433A6625-BBDE-4388-91F9-5CAAB4859241}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-5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Illustrating Algorithm 1 and Algorithm 2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order of the sublists in Algorithm 1 and Algorithm 2 is illustrated below.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37" name="Shape 237"/>
          <p:cNvGraphicFramePr/>
          <p:nvPr/>
        </p:nvGraphicFramePr>
        <p:xfrm>
          <a:off x="33908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{433A6625-BBDE-4388-91F9-5CAAB4859241}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-5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8" name="Shape 238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Illustrating Algorithm 1 and Algorithm 2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order of the sublists in Algorithm 1 and Algorithm 2 is illustrated below.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45" name="Shape 245"/>
          <p:cNvGraphicFramePr/>
          <p:nvPr/>
        </p:nvGraphicFramePr>
        <p:xfrm>
          <a:off x="33908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{433A6625-BBDE-4388-91F9-5CAAB4859241}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-5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6" name="Shape 24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Illustrating Algorithm 1 and Algorithm 2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order of the sublists in Algorithm 1 and Algorithm 2 is illustrated below.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53" name="Shape 253"/>
          <p:cNvGraphicFramePr/>
          <p:nvPr/>
        </p:nvGraphicFramePr>
        <p:xfrm>
          <a:off x="33908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{433A6625-BBDE-4388-91F9-5CAAB4859241}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-5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</a:tr>
            </a:tbl>
          </a:graphicData>
        </a:graphic>
      </p:graphicFrame>
      <p:sp>
        <p:nvSpPr>
          <p:cNvPr id="254" name="Shape 25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Illustrating Algorithm 1 and Algorithm 2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order of the sublists in Algorithm 1 and Algorithm 2 is illustrated below.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61" name="Shape 261"/>
          <p:cNvGraphicFramePr/>
          <p:nvPr/>
        </p:nvGraphicFramePr>
        <p:xfrm>
          <a:off x="33908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{433A6625-BBDE-4388-91F9-5CAAB4859241}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-5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Illustrating Algorithm 1 and Algorithm 2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order of the sublists in Algorithm 1 and Algorithm 2 is illustrated below.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68" name="Shape 268"/>
          <p:cNvGraphicFramePr/>
          <p:nvPr/>
        </p:nvGraphicFramePr>
        <p:xfrm>
          <a:off x="33908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{433A6625-BBDE-4388-91F9-5CAAB4859241}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-5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Algorithms vs Programs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712925"/>
            <a:ext cx="8520600" cy="117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the difference between a program and an algorithm?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3106550"/>
            <a:ext cx="8520600" cy="203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algorithm refers to the approach taken by a program.  It is often used when there are a variety of ways to solve a particular problem.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 computer scientist learns how to evaluate the quality of an algorithm in terms of its time and memory usage, how to apply different types of algorithm for a given problem, and how to create new algorithms for new problems.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731300" y="2645676"/>
            <a:ext cx="3700500" cy="32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Wikipedia is not very helpful in this case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200" y="1180925"/>
            <a:ext cx="4058475" cy="1457624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1206278"/>
            <a:ext cx="3250296" cy="17234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Illustrating Algorithm 1 and Algorithm 2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order of the sublists in Algorithm 1 and Algorithm 2 is illustrated below.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75" name="Shape 275"/>
          <p:cNvGraphicFramePr/>
          <p:nvPr/>
        </p:nvGraphicFramePr>
        <p:xfrm>
          <a:off x="33908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{433A6625-BBDE-4388-91F9-5CAAB4859241}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-5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Illustrating Algorithm 1 and Algorithm 2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order of the sublists in Algorithm 1 and Algorithm 2 is illustrated below.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82" name="Shape 282"/>
          <p:cNvGraphicFramePr/>
          <p:nvPr/>
        </p:nvGraphicFramePr>
        <p:xfrm>
          <a:off x="33908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{433A6625-BBDE-4388-91F9-5CAAB4859241}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-5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Illustrating Algorithm 1 and Algorithm 2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order of the sublists in Algorithm 1 and Algorithm 2 is illustrated below.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89" name="Shape 289"/>
          <p:cNvGraphicFramePr/>
          <p:nvPr/>
        </p:nvGraphicFramePr>
        <p:xfrm>
          <a:off x="33908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{433A6625-BBDE-4388-91F9-5CAAB4859241}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-5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Illustrating Algorithm 1 and Algorithm 2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order of the sublists in Algorithm 1 and Algorithm 2 is illustrated below.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96" name="Shape 296"/>
          <p:cNvGraphicFramePr/>
          <p:nvPr/>
        </p:nvGraphicFramePr>
        <p:xfrm>
          <a:off x="33908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{433A6625-BBDE-4388-91F9-5CAAB4859241}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-5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Illustrating Algorithm 1 and Algorithm 2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order of the sublists in Algorithm 1 and Algorithm 2 is illustrated below.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303" name="Shape 303"/>
          <p:cNvGraphicFramePr/>
          <p:nvPr/>
        </p:nvGraphicFramePr>
        <p:xfrm>
          <a:off x="33908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{433A6625-BBDE-4388-91F9-5CAAB4859241}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-5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Illustrating Algorithm 1 and Algorithm 2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order of the sublists in Algorithm 1 and Algorithm 2 is illustrated below.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310" name="Shape 310"/>
          <p:cNvGraphicFramePr/>
          <p:nvPr/>
        </p:nvGraphicFramePr>
        <p:xfrm>
          <a:off x="33908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{433A6625-BBDE-4388-91F9-5CAAB4859241}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-5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Illustrating Algorithm 1 and Algorithm 2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order of the sublists in Algorithm 1 and Algorithm 2 is illustrated below.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317" name="Shape 317"/>
          <p:cNvGraphicFramePr/>
          <p:nvPr/>
        </p:nvGraphicFramePr>
        <p:xfrm>
          <a:off x="33908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{433A6625-BBDE-4388-91F9-5CAAB4859241}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-5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Illustrating Algorithm 1 and Algorithm 2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order of the sublists in Algorithm 1 and Algorithm 2 is illustrated below.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324" name="Shape 324"/>
          <p:cNvGraphicFramePr/>
          <p:nvPr/>
        </p:nvGraphicFramePr>
        <p:xfrm>
          <a:off x="33908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{433A6625-BBDE-4388-91F9-5CAAB4859241}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-5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Illustrating Algorithm 1 and Algorithm 2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order of the sublists in Algorithm 1 and Algorithm 2 is illustrated below.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there another natural way of enumerating all of the sublsits?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331" name="Shape 331"/>
          <p:cNvGraphicFramePr/>
          <p:nvPr/>
        </p:nvGraphicFramePr>
        <p:xfrm>
          <a:off x="33908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{433A6625-BBDE-4388-91F9-5CAAB4859241}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-5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Maximum Sublist: Algorithm 3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311700" y="712925"/>
            <a:ext cx="8832300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third algorithm uses a different approach.  We iterate through each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/>
              <a:t> and we compute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max_ending_here</a:t>
            </a:r>
            <a:r>
              <a:rPr lang="en"/>
              <a:t> which is the maximum sum ending and including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Why does this algorithm work?  Are there any logic errors?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426300" y="1602900"/>
            <a:ext cx="8354699" cy="27954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MaxSublist3(x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max_overall =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max_ending_here =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for i = 2, 3, …, n-1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max_ending_here = maximum(0, max_ending_here +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max_overall = maximum(max_overall, max_ending_here)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return max_overall</a:t>
            </a:r>
          </a:p>
        </p:txBody>
      </p:sp>
      <p:sp>
        <p:nvSpPr>
          <p:cNvPr id="339" name="Shape 339"/>
          <p:cNvSpPr/>
          <p:nvPr/>
        </p:nvSpPr>
        <p:spPr>
          <a:xfrm>
            <a:off x="5208675" y="2356500"/>
            <a:ext cx="914099" cy="430500"/>
          </a:xfrm>
          <a:prstGeom prst="wedgeRoundRectCallout">
            <a:avLst>
              <a:gd fmla="val -53427" name="adj1"/>
              <a:gd fmla="val 134669" name="adj2"/>
              <a:gd fmla="val 0" name="adj3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Ooops!  </a:t>
            </a:r>
          </a:p>
        </p:txBody>
      </p:sp>
      <p:sp>
        <p:nvSpPr>
          <p:cNvPr id="340" name="Shape 340"/>
          <p:cNvSpPr/>
          <p:nvPr/>
        </p:nvSpPr>
        <p:spPr>
          <a:xfrm>
            <a:off x="3999225" y="2356500"/>
            <a:ext cx="863099" cy="430500"/>
          </a:xfrm>
          <a:prstGeom prst="wedgeRoundRectCallout">
            <a:avLst>
              <a:gd fmla="val -82137" name="adj1"/>
              <a:gd fmla="val 85000" name="adj2"/>
              <a:gd fmla="val 0" name="adj3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Ooops!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Etymology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712925"/>
            <a:ext cx="6279300" cy="41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term </a:t>
            </a:r>
            <a:r>
              <a:rPr i="1" lang="en"/>
              <a:t>algorithm</a:t>
            </a:r>
            <a:r>
              <a:rPr lang="en"/>
              <a:t> is named after the 9th century Persian mathematician Muhammad ibn Musa Al-Khwarizmi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last name Al-Khwarizmi was transliterated into Latin as </a:t>
            </a:r>
            <a:r>
              <a:rPr i="1" lang="en"/>
              <a:t>Algorimi</a:t>
            </a:r>
            <a:r>
              <a:rPr lang="en"/>
              <a:t>.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His book on Hindu numerals was then known as </a:t>
            </a:r>
            <a:r>
              <a:rPr i="1" lang="en"/>
              <a:t>Algoritmi de numero Indorum</a:t>
            </a:r>
            <a:r>
              <a:rPr lang="en"/>
              <a:t>.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Our approaches to adding and multiplying Hindu-Arabic numbers are the first algorithms that students typically learn (and memorize) in elementary school.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20425" y="4218125"/>
            <a:ext cx="1935600" cy="32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Russian stamp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4276" y="562875"/>
            <a:ext cx="2743049" cy="36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Maximum Sublist: Algorithm 3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311700" y="712925"/>
            <a:ext cx="8832300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third algorithm uses a different approach.  We iterate through each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/>
              <a:t> and we compute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max_ending_here</a:t>
            </a:r>
            <a:r>
              <a:rPr lang="en"/>
              <a:t> which is the maximum sum ending and including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Why does this algorithm work?  Is it more efficient that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MaxSublist2</a:t>
            </a:r>
            <a:r>
              <a:rPr lang="en"/>
              <a:t>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426300" y="1602900"/>
            <a:ext cx="8354699" cy="27954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MaxSublist3(x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max_overall =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max_ending_here =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for i = 2, 3, …, </a:t>
            </a:r>
            <a:r>
              <a:rPr lang="en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max_ending_here = maximum(</a:t>
            </a:r>
            <a:r>
              <a:rPr lang="en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max_ending_here +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max_overall = maximum(max_overall, max_ending_here)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return max_overall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Maximum Sublist: Algorithm Analysis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311700" y="712925"/>
            <a:ext cx="8735100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will implement these algorithms during this week’s programming assignment.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Then you will test the algorithms to see which one is the most efficient in practice.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Note: In your implementations empty subarrays will be allowed.</a:t>
            </a:r>
          </a:p>
        </p:txBody>
      </p:sp>
      <p:sp>
        <p:nvSpPr>
          <p:cNvPr id="354" name="Shape 354"/>
          <p:cNvSpPr/>
          <p:nvPr/>
        </p:nvSpPr>
        <p:spPr>
          <a:xfrm>
            <a:off x="426300" y="1602900"/>
            <a:ext cx="8354699" cy="22665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MaxSubarray1(x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// Return the maximum sum.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MaxSubarray2(x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// Return the maximum sum.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MaxSubarray3(x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// Return the maximum sum.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Tools of the Trade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this course you will answer three important and interrelated questions.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How do we create correct algorithms?</a:t>
            </a:r>
            <a:br>
              <a:rPr lang="en"/>
            </a:br>
            <a:r>
              <a:rPr lang="en"/>
              <a:t>You will learn different algorithm techniques including brute force, greedy, divide-and-conquer, dynamic programming, and backtracking.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How do we measure the efficiency of an algorithm?</a:t>
            </a:r>
            <a:br>
              <a:rPr lang="en"/>
            </a:br>
            <a:r>
              <a:rPr lang="en"/>
              <a:t>You will improve your skills working with big-oh notation.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How do we store and manipulate data?</a:t>
            </a:r>
            <a:br>
              <a:rPr lang="en"/>
            </a:br>
            <a:r>
              <a:rPr lang="en"/>
              <a:t>Data structures are an important part of algorithm design, and you will learn about arrays, linked lists, stacks, queues, binary trees, balanced binary trees, priority queues, heaps, hashing, …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Pseudocode vs Programming Languages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use a mixture of programming languages and pseudocode in this class.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Pseudocode is used in the lectures, on the slides, and on the chalkboard.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 is used in the textbook and the programming assignments.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The main ideas don’t change between pseudocode and imperative languages.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 </a:t>
            </a:r>
            <a:r>
              <a:rPr i="1" lang="en"/>
              <a:t>imperative programming language</a:t>
            </a:r>
            <a:r>
              <a:rPr lang="en"/>
              <a:t> uses statements to change its state.  They include </a:t>
            </a:r>
            <a:r>
              <a:rPr i="1" lang="en"/>
              <a:t>procedural languages</a:t>
            </a:r>
            <a:r>
              <a:rPr lang="en"/>
              <a:t> and </a:t>
            </a:r>
            <a:r>
              <a:rPr i="1" lang="en"/>
              <a:t>object-oriented</a:t>
            </a:r>
            <a:r>
              <a:rPr lang="en"/>
              <a:t> languages.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It is helpful to learn a variety of imperative languages.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CMPT 100 you learned Python as a procedural language. 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this course you will learn C as another lower-level procedural language.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CMPT 200 you learn about Java as an object-oriented language.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712925"/>
            <a:ext cx="8520600" cy="142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Algorithms are designed to solve specific problems.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 </a:t>
            </a:r>
            <a:r>
              <a:rPr i="1" lang="en"/>
              <a:t>problem</a:t>
            </a:r>
            <a:r>
              <a:rPr lang="en"/>
              <a:t> is defined by its the possible inputs, and the desired output.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 algorithm is </a:t>
            </a:r>
            <a:r>
              <a:rPr i="1" lang="en"/>
              <a:t>correct</a:t>
            </a:r>
            <a:r>
              <a:rPr lang="en"/>
              <a:t> if it provides the desired output for </a:t>
            </a:r>
            <a:r>
              <a:rPr b="1" lang="en" u="sng"/>
              <a:t>all</a:t>
            </a:r>
            <a:r>
              <a:rPr lang="en"/>
              <a:t> possible inputs.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208125" y="2319275"/>
            <a:ext cx="4287600" cy="14871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800"/>
              <a:t>Maximum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 u="sng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/>
              <a:t>Input</a:t>
            </a:r>
            <a:r>
              <a:rPr lang="en" sz="1800"/>
              <a:t>  A list of integers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800"/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/>
              <a:t>Output</a:t>
            </a:r>
            <a:r>
              <a:rPr lang="en" sz="1800"/>
              <a:t>  The largest value in the list.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4592825" y="2340277"/>
            <a:ext cx="4398600" cy="14871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800"/>
              <a:t>Penultimax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/>
              <a:t>Input</a:t>
            </a:r>
            <a:r>
              <a:rPr lang="en" sz="1800"/>
              <a:t>  A list of integers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800"/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/>
              <a:t>Output</a:t>
            </a:r>
            <a:r>
              <a:rPr lang="en" sz="1800"/>
              <a:t>  The 2nd largest value in the list.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4251475"/>
            <a:ext cx="8520600" cy="83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are several natural ways to solve the Penultimax problem.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Which approach is best and why?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87900" y="3822250"/>
            <a:ext cx="8520600" cy="35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/>
              <a:t>Given correct pseudocode to solve these problems.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Maximum Sublist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Maximum Sublist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Suppose that we have a list of positive and negative integers, and we want to find a sublist with the maximum sum.  (A </a:t>
            </a:r>
            <a:r>
              <a:rPr i="1" lang="en"/>
              <a:t>sublist</a:t>
            </a:r>
            <a:r>
              <a:rPr lang="en"/>
              <a:t> must be contiguous within the list.)  We call such a sublist a </a:t>
            </a:r>
            <a:r>
              <a:rPr i="1" lang="en"/>
              <a:t>maximum sublist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Example:  What is the maximum sublist in the following list?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-2, 1, -3, 4, -1, 2, 1, -5, 4.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i="1" lang="en"/>
              <a:t>maximum sublist problem</a:t>
            </a:r>
            <a:r>
              <a:rPr lang="en"/>
              <a:t> is formalized as below.</a:t>
            </a:r>
          </a:p>
        </p:txBody>
      </p:sp>
      <p:sp>
        <p:nvSpPr>
          <p:cNvPr id="111" name="Shape 111"/>
          <p:cNvSpPr/>
          <p:nvPr/>
        </p:nvSpPr>
        <p:spPr>
          <a:xfrm>
            <a:off x="404975" y="3386075"/>
            <a:ext cx="8354699" cy="152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/>
              <a:t>Input</a:t>
            </a:r>
            <a:r>
              <a:rPr lang="en" sz="1800"/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A list of integers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800"/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/>
              <a:t>Output</a:t>
            </a:r>
            <a:r>
              <a:rPr lang="en" sz="1800"/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The sum of the sublist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800"/>
              <a:t> with the maximum sum.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Maximum Subarray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712925"/>
            <a:ext cx="8520599" cy="427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 is also known as the </a:t>
            </a:r>
            <a:r>
              <a:rPr i="1" lang="en"/>
              <a:t>maximum subarray</a:t>
            </a:r>
            <a:r>
              <a:rPr lang="en"/>
              <a:t> problem.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Example:  What is the maximum subarray in the following array?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18" name="Shape 118"/>
          <p:cNvGraphicFramePr/>
          <p:nvPr/>
        </p:nvGraphicFramePr>
        <p:xfrm>
          <a:off x="9524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{433A6625-BBDE-4388-91F9-5CAAB4859241}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-5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-4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-10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-3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Shape 119"/>
          <p:cNvGraphicFramePr/>
          <p:nvPr/>
        </p:nvGraphicFramePr>
        <p:xfrm>
          <a:off x="9524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{433A6625-BBDE-4388-91F9-5CAAB4859241}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-5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-10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-3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 Aaron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