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6E945C24-E977-4E20-8E7A-8EE244E4F254}">
  <a:tblStyle styleId="{6E945C24-E977-4E20-8E7A-8EE244E4F254}"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6" name="Shape 3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3" name="Shape 3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122875" y="744575"/>
            <a:ext cx="8898299" cy="2052599"/>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599"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599"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599"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enter Medium Image 1">
    <p:spTree>
      <p:nvGrpSpPr>
        <p:cNvPr id="50" name="Shape 50"/>
        <p:cNvGrpSpPr/>
        <p:nvPr/>
      </p:nvGrpSpPr>
      <p:grpSpPr>
        <a:xfrm>
          <a:off x="0" y="0"/>
          <a:ext cx="0" cy="0"/>
          <a:chOff x="0" y="0"/>
          <a:chExt cx="0" cy="0"/>
        </a:xfrm>
      </p:grpSpPr>
      <p:sp>
        <p:nvSpPr>
          <p:cNvPr id="51" name="Shape 51"/>
          <p:cNvSpPr txBox="1"/>
          <p:nvPr>
            <p:ph type="title"/>
          </p:nvPr>
        </p:nvSpPr>
        <p:spPr>
          <a:xfrm>
            <a:off x="311700" y="140225"/>
            <a:ext cx="8520599" cy="572699"/>
          </a:xfrm>
          <a:prstGeom prst="rect">
            <a:avLst/>
          </a:prstGeom>
        </p:spPr>
        <p:txBody>
          <a:bodyPr anchorCtr="0" anchor="t" bIns="91425" lIns="91425" rIns="91425" tIns="91425"/>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a:spcBef>
                <a:spcPts val="0"/>
              </a:spcBef>
              <a:buNone/>
              <a:defRPr/>
            </a:lvl9pPr>
          </a:lstStyle>
          <a:p/>
        </p:txBody>
      </p:sp>
      <p:sp>
        <p:nvSpPr>
          <p:cNvPr id="52" name="Shape 52"/>
          <p:cNvSpPr txBox="1"/>
          <p:nvPr>
            <p:ph idx="1" type="body"/>
          </p:nvPr>
        </p:nvSpPr>
        <p:spPr>
          <a:xfrm>
            <a:off x="311700" y="712925"/>
            <a:ext cx="8630400" cy="863999"/>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a:spcBef>
                <a:spcPts val="0"/>
              </a:spcBef>
              <a:defRPr/>
            </a:lvl9pPr>
          </a:lstStyle>
          <a:p/>
        </p:txBody>
      </p:sp>
      <p:sp>
        <p:nvSpPr>
          <p:cNvPr id="53" name="Shape 53"/>
          <p:cNvSpPr txBox="1"/>
          <p:nvPr>
            <p:ph idx="2" type="body"/>
          </p:nvPr>
        </p:nvSpPr>
        <p:spPr>
          <a:xfrm>
            <a:off x="421375" y="4310900"/>
            <a:ext cx="8520599" cy="713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a:spcBef>
                <a:spcPts val="0"/>
              </a:spcBef>
              <a:defRPr/>
            </a:lvl9pPr>
          </a:lstStyle>
          <a:p/>
        </p:txBody>
      </p:sp>
      <p:sp>
        <p:nvSpPr>
          <p:cNvPr id="54" name="Shape 54"/>
          <p:cNvSpPr txBox="1"/>
          <p:nvPr>
            <p:ph idx="3" type="body"/>
          </p:nvPr>
        </p:nvSpPr>
        <p:spPr>
          <a:xfrm>
            <a:off x="803275" y="3991250"/>
            <a:ext cx="7756799" cy="249600"/>
          </a:xfrm>
          <a:prstGeom prst="rect">
            <a:avLst/>
          </a:prstGeom>
        </p:spPr>
        <p:txBody>
          <a:bodyPr anchorCtr="0" anchor="t" bIns="91425" lIns="91425" rIns="91425" tIns="91425"/>
          <a:lstStyle>
            <a:lvl1pPr lvl="0" rtl="0" algn="ctr">
              <a:spcBef>
                <a:spcPts val="0"/>
              </a:spcBef>
              <a:buSzPct val="100000"/>
              <a:defRPr sz="1200"/>
            </a:lvl1pPr>
            <a:lvl2pPr lvl="1" rtl="0" algn="ctr">
              <a:spcBef>
                <a:spcPts val="0"/>
              </a:spcBef>
              <a:buSzPct val="100000"/>
              <a:defRPr sz="1200"/>
            </a:lvl2pPr>
            <a:lvl3pPr lvl="2" rtl="0" algn="ctr">
              <a:spcBef>
                <a:spcPts val="0"/>
              </a:spcBef>
              <a:buSzPct val="100000"/>
              <a:defRPr sz="1200"/>
            </a:lvl3pPr>
            <a:lvl4pPr lvl="3" rtl="0" algn="ctr">
              <a:spcBef>
                <a:spcPts val="0"/>
              </a:spcBef>
              <a:buSzPct val="100000"/>
              <a:defRPr sz="1200"/>
            </a:lvl4pPr>
            <a:lvl5pPr lvl="4" rtl="0" algn="ctr">
              <a:spcBef>
                <a:spcPts val="0"/>
              </a:spcBef>
              <a:buSzPct val="100000"/>
              <a:defRPr sz="1200"/>
            </a:lvl5pPr>
            <a:lvl6pPr lvl="5" rtl="0" algn="ctr">
              <a:spcBef>
                <a:spcPts val="0"/>
              </a:spcBef>
              <a:buSzPct val="100000"/>
              <a:defRPr sz="1200"/>
            </a:lvl6pPr>
            <a:lvl7pPr lvl="6" rtl="0" algn="ctr">
              <a:spcBef>
                <a:spcPts val="0"/>
              </a:spcBef>
              <a:buSzPct val="100000"/>
              <a:defRPr sz="1200"/>
            </a:lvl7pPr>
            <a:lvl8pPr lvl="7" rtl="0" algn="ctr">
              <a:spcBef>
                <a:spcPts val="0"/>
              </a:spcBef>
              <a:buSzPct val="100000"/>
              <a:defRPr sz="1200"/>
            </a:lvl8pPr>
            <a:lvl9pPr lvl="8" algn="ctr">
              <a:spcBef>
                <a:spcPts val="0"/>
              </a:spcBef>
              <a:buSzPct val="100000"/>
              <a:defRPr sz="1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wo Images">
    <p:spTree>
      <p:nvGrpSpPr>
        <p:cNvPr id="55" name="Shape 55"/>
        <p:cNvGrpSpPr/>
        <p:nvPr/>
      </p:nvGrpSpPr>
      <p:grpSpPr>
        <a:xfrm>
          <a:off x="0" y="0"/>
          <a:ext cx="0" cy="0"/>
          <a:chOff x="0" y="0"/>
          <a:chExt cx="0" cy="0"/>
        </a:xfrm>
      </p:grpSpPr>
      <p:sp>
        <p:nvSpPr>
          <p:cNvPr id="56" name="Shape 56"/>
          <p:cNvSpPr txBox="1"/>
          <p:nvPr>
            <p:ph type="title"/>
          </p:nvPr>
        </p:nvSpPr>
        <p:spPr>
          <a:xfrm>
            <a:off x="311700" y="140225"/>
            <a:ext cx="8520599" cy="572699"/>
          </a:xfrm>
          <a:prstGeom prst="rect">
            <a:avLst/>
          </a:prstGeom>
        </p:spPr>
        <p:txBody>
          <a:bodyPr anchorCtr="0" anchor="t" bIns="91425" lIns="91425" rIns="91425" tIns="91425"/>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sp>
        <p:nvSpPr>
          <p:cNvPr id="57" name="Shape 57"/>
          <p:cNvSpPr txBox="1"/>
          <p:nvPr>
            <p:ph idx="1" type="body"/>
          </p:nvPr>
        </p:nvSpPr>
        <p:spPr>
          <a:xfrm>
            <a:off x="311700" y="712925"/>
            <a:ext cx="8630400" cy="1130699"/>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8" name="Shape 58"/>
          <p:cNvSpPr txBox="1"/>
          <p:nvPr>
            <p:ph idx="2" type="body"/>
          </p:nvPr>
        </p:nvSpPr>
        <p:spPr>
          <a:xfrm>
            <a:off x="421375" y="4310900"/>
            <a:ext cx="8520599" cy="713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9" name="Shape 59"/>
          <p:cNvSpPr txBox="1"/>
          <p:nvPr>
            <p:ph idx="3" type="body"/>
          </p:nvPr>
        </p:nvSpPr>
        <p:spPr>
          <a:xfrm>
            <a:off x="5341625" y="3808250"/>
            <a:ext cx="3218400" cy="432599"/>
          </a:xfrm>
          <a:prstGeom prst="rect">
            <a:avLst/>
          </a:prstGeom>
        </p:spPr>
        <p:txBody>
          <a:bodyPr anchorCtr="0" anchor="t" bIns="91425" lIns="91425" rIns="91425" tIns="91425"/>
          <a:lstStyle>
            <a:lvl1pPr lvl="0" rtl="0" algn="ctr">
              <a:spcBef>
                <a:spcPts val="0"/>
              </a:spcBef>
              <a:buSzPct val="100000"/>
              <a:defRPr sz="1200"/>
            </a:lvl1pPr>
            <a:lvl2pPr lvl="1" rtl="0" algn="ctr">
              <a:spcBef>
                <a:spcPts val="0"/>
              </a:spcBef>
              <a:buSzPct val="100000"/>
              <a:defRPr sz="1200"/>
            </a:lvl2pPr>
            <a:lvl3pPr lvl="2" rtl="0" algn="ctr">
              <a:spcBef>
                <a:spcPts val="0"/>
              </a:spcBef>
              <a:buSzPct val="100000"/>
              <a:defRPr sz="1200"/>
            </a:lvl3pPr>
            <a:lvl4pPr lvl="3" rtl="0" algn="ctr">
              <a:spcBef>
                <a:spcPts val="0"/>
              </a:spcBef>
              <a:buSzPct val="100000"/>
              <a:defRPr sz="1200"/>
            </a:lvl4pPr>
            <a:lvl5pPr lvl="4" rtl="0" algn="ctr">
              <a:spcBef>
                <a:spcPts val="0"/>
              </a:spcBef>
              <a:buSzPct val="100000"/>
              <a:defRPr sz="1200"/>
            </a:lvl5pPr>
            <a:lvl6pPr lvl="5" rtl="0" algn="ctr">
              <a:spcBef>
                <a:spcPts val="0"/>
              </a:spcBef>
              <a:buSzPct val="100000"/>
              <a:defRPr sz="1200"/>
            </a:lvl6pPr>
            <a:lvl7pPr lvl="6" rtl="0" algn="ctr">
              <a:spcBef>
                <a:spcPts val="0"/>
              </a:spcBef>
              <a:buSzPct val="100000"/>
              <a:defRPr sz="1200"/>
            </a:lvl7pPr>
            <a:lvl8pPr lvl="7" rtl="0" algn="ctr">
              <a:spcBef>
                <a:spcPts val="0"/>
              </a:spcBef>
              <a:buSzPct val="100000"/>
              <a:defRPr sz="1200"/>
            </a:lvl8pPr>
            <a:lvl9pPr lvl="8" rtl="0" algn="ctr">
              <a:spcBef>
                <a:spcPts val="0"/>
              </a:spcBef>
              <a:buSzPct val="100000"/>
              <a:defRPr sz="1200"/>
            </a:lvl9pPr>
          </a:lstStyle>
          <a:p/>
        </p:txBody>
      </p:sp>
      <p:sp>
        <p:nvSpPr>
          <p:cNvPr id="60" name="Shape 60"/>
          <p:cNvSpPr txBox="1"/>
          <p:nvPr>
            <p:ph idx="4" type="body"/>
          </p:nvPr>
        </p:nvSpPr>
        <p:spPr>
          <a:xfrm>
            <a:off x="769625" y="3808275"/>
            <a:ext cx="3218400" cy="432599"/>
          </a:xfrm>
          <a:prstGeom prst="rect">
            <a:avLst/>
          </a:prstGeom>
        </p:spPr>
        <p:txBody>
          <a:bodyPr anchorCtr="0" anchor="t" bIns="91425" lIns="91425" rIns="91425" tIns="91425"/>
          <a:lstStyle>
            <a:lvl1pPr lvl="0" rtl="0" algn="ctr">
              <a:spcBef>
                <a:spcPts val="0"/>
              </a:spcBef>
              <a:buSzPct val="100000"/>
              <a:defRPr sz="1200"/>
            </a:lvl1pPr>
            <a:lvl2pPr lvl="1" rtl="0" algn="ctr">
              <a:spcBef>
                <a:spcPts val="0"/>
              </a:spcBef>
              <a:buSzPct val="100000"/>
              <a:defRPr sz="1200"/>
            </a:lvl2pPr>
            <a:lvl3pPr lvl="2" rtl="0" algn="ctr">
              <a:spcBef>
                <a:spcPts val="0"/>
              </a:spcBef>
              <a:buSzPct val="100000"/>
              <a:defRPr sz="1200"/>
            </a:lvl3pPr>
            <a:lvl4pPr lvl="3" rtl="0" algn="ctr">
              <a:spcBef>
                <a:spcPts val="0"/>
              </a:spcBef>
              <a:buSzPct val="100000"/>
              <a:defRPr sz="1200"/>
            </a:lvl4pPr>
            <a:lvl5pPr lvl="4" rtl="0" algn="ctr">
              <a:spcBef>
                <a:spcPts val="0"/>
              </a:spcBef>
              <a:buSzPct val="100000"/>
              <a:defRPr sz="1200"/>
            </a:lvl5pPr>
            <a:lvl6pPr lvl="5" rtl="0" algn="ctr">
              <a:spcBef>
                <a:spcPts val="0"/>
              </a:spcBef>
              <a:buSzPct val="100000"/>
              <a:defRPr sz="1200"/>
            </a:lvl6pPr>
            <a:lvl7pPr lvl="6" rtl="0" algn="ctr">
              <a:spcBef>
                <a:spcPts val="0"/>
              </a:spcBef>
              <a:buSzPct val="100000"/>
              <a:defRPr sz="1200"/>
            </a:lvl7pPr>
            <a:lvl8pPr lvl="7" rtl="0" algn="ctr">
              <a:spcBef>
                <a:spcPts val="0"/>
              </a:spcBef>
              <a:buSzPct val="100000"/>
              <a:defRPr sz="1200"/>
            </a:lvl8pPr>
            <a:lvl9pPr lvl="8" rtl="0" algn="ctr">
              <a:spcBef>
                <a:spcPts val="0"/>
              </a:spcBef>
              <a:buSzPct val="100000"/>
              <a:defRPr sz="1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enter Medium Image Text">
    <p:spTree>
      <p:nvGrpSpPr>
        <p:cNvPr id="61" name="Shape 61"/>
        <p:cNvGrpSpPr/>
        <p:nvPr/>
      </p:nvGrpSpPr>
      <p:grpSpPr>
        <a:xfrm>
          <a:off x="0" y="0"/>
          <a:ext cx="0" cy="0"/>
          <a:chOff x="0" y="0"/>
          <a:chExt cx="0" cy="0"/>
        </a:xfrm>
      </p:grpSpPr>
      <p:sp>
        <p:nvSpPr>
          <p:cNvPr id="62" name="Shape 62"/>
          <p:cNvSpPr txBox="1"/>
          <p:nvPr>
            <p:ph type="title"/>
          </p:nvPr>
        </p:nvSpPr>
        <p:spPr>
          <a:xfrm>
            <a:off x="311700" y="140225"/>
            <a:ext cx="8520599" cy="572699"/>
          </a:xfrm>
          <a:prstGeom prst="rect">
            <a:avLst/>
          </a:prstGeom>
        </p:spPr>
        <p:txBody>
          <a:bodyPr anchorCtr="0" anchor="t" bIns="91425" lIns="91425" rIns="91425" tIns="91425"/>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sp>
        <p:nvSpPr>
          <p:cNvPr id="63" name="Shape 63"/>
          <p:cNvSpPr txBox="1"/>
          <p:nvPr>
            <p:ph idx="1" type="body"/>
          </p:nvPr>
        </p:nvSpPr>
        <p:spPr>
          <a:xfrm>
            <a:off x="311700" y="712925"/>
            <a:ext cx="8630400" cy="863999"/>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4" name="Shape 64"/>
          <p:cNvSpPr txBox="1"/>
          <p:nvPr>
            <p:ph idx="2" type="body"/>
          </p:nvPr>
        </p:nvSpPr>
        <p:spPr>
          <a:xfrm>
            <a:off x="421375" y="3488725"/>
            <a:ext cx="8520599" cy="1535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5" name="Shape 65"/>
          <p:cNvSpPr txBox="1"/>
          <p:nvPr>
            <p:ph idx="3" type="body"/>
          </p:nvPr>
        </p:nvSpPr>
        <p:spPr>
          <a:xfrm>
            <a:off x="4028025" y="1998925"/>
            <a:ext cx="4962000" cy="1337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Only">
    <p:spTree>
      <p:nvGrpSpPr>
        <p:cNvPr id="66" name="Shape 66"/>
        <p:cNvGrpSpPr/>
        <p:nvPr/>
      </p:nvGrpSpPr>
      <p:grpSpPr>
        <a:xfrm>
          <a:off x="0" y="0"/>
          <a:ext cx="0" cy="0"/>
          <a:chOff x="0" y="0"/>
          <a:chExt cx="0" cy="0"/>
        </a:xfrm>
      </p:grpSpPr>
      <p:sp>
        <p:nvSpPr>
          <p:cNvPr id="67" name="Shape 67"/>
          <p:cNvSpPr txBox="1"/>
          <p:nvPr>
            <p:ph type="title"/>
          </p:nvPr>
        </p:nvSpPr>
        <p:spPr>
          <a:xfrm>
            <a:off x="311700" y="140225"/>
            <a:ext cx="8520599" cy="572699"/>
          </a:xfrm>
          <a:prstGeom prst="rect">
            <a:avLst/>
          </a:prstGeom>
        </p:spPr>
        <p:txBody>
          <a:bodyPr anchorCtr="0" anchor="t" bIns="91425" lIns="91425" rIns="91425" tIns="91425"/>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599"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1402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712925"/>
            <a:ext cx="8520599" cy="4274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1402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712925"/>
            <a:ext cx="4272300" cy="42963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40225"/>
            <a:ext cx="4188599" cy="48693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1402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2508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006500"/>
            <a:ext cx="3692999" cy="395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499"/>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741875" y="296375"/>
            <a:ext cx="4242899" cy="4655099"/>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140225"/>
            <a:ext cx="8520599" cy="572699"/>
          </a:xfrm>
          <a:prstGeom prst="rect">
            <a:avLst/>
          </a:prstGeom>
          <a:noFill/>
          <a:ln>
            <a:noFill/>
          </a:ln>
        </p:spPr>
        <p:txBody>
          <a:bodyPr anchorCtr="0" anchor="t" bIns="91425" lIns="91425" rIns="91425" tIns="91425"/>
          <a:lstStyle>
            <a:lvl1pPr lvl="0">
              <a:spcBef>
                <a:spcPts val="0"/>
              </a:spcBef>
              <a:buSzPct val="100000"/>
              <a:buNone/>
              <a:defRPr sz="2800"/>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712925"/>
            <a:ext cx="8520599" cy="4343999"/>
          </a:xfrm>
          <a:prstGeom prst="rect">
            <a:avLst/>
          </a:prstGeom>
          <a:noFill/>
          <a:ln>
            <a:noFill/>
          </a:ln>
        </p:spPr>
        <p:txBody>
          <a:bodyPr anchorCtr="0" anchor="t" bIns="91425" lIns="91425" rIns="91425" tIns="91425"/>
          <a:lstStyle>
            <a:lvl1pPr lvl="0">
              <a:lnSpc>
                <a:spcPct val="115000"/>
              </a:lnSpc>
              <a:spcBef>
                <a:spcPts val="0"/>
              </a:spcBef>
              <a:spcAft>
                <a:spcPts val="0"/>
              </a:spcAft>
              <a:buClr>
                <a:srgbClr val="434343"/>
              </a:buClr>
              <a:buSzPct val="100000"/>
              <a:defRPr sz="1800">
                <a:solidFill>
                  <a:srgbClr val="434343"/>
                </a:solidFill>
              </a:defRPr>
            </a:lvl1pPr>
            <a:lvl2pPr lvl="1">
              <a:lnSpc>
                <a:spcPct val="115000"/>
              </a:lnSpc>
              <a:spcBef>
                <a:spcPts val="0"/>
              </a:spcBef>
              <a:spcAft>
                <a:spcPts val="0"/>
              </a:spcAft>
              <a:buClr>
                <a:srgbClr val="434343"/>
              </a:buClr>
              <a:defRPr>
                <a:solidFill>
                  <a:srgbClr val="434343"/>
                </a:solidFill>
              </a:defRPr>
            </a:lvl2pPr>
            <a:lvl3pPr lvl="2">
              <a:lnSpc>
                <a:spcPct val="115000"/>
              </a:lnSpc>
              <a:spcBef>
                <a:spcPts val="0"/>
              </a:spcBef>
              <a:spcAft>
                <a:spcPts val="0"/>
              </a:spcAft>
              <a:buClr>
                <a:srgbClr val="434343"/>
              </a:buClr>
              <a:defRPr>
                <a:solidFill>
                  <a:srgbClr val="434343"/>
                </a:solidFill>
              </a:defRPr>
            </a:lvl3pPr>
            <a:lvl4pPr lvl="3">
              <a:lnSpc>
                <a:spcPct val="115000"/>
              </a:lnSpc>
              <a:spcBef>
                <a:spcPts val="0"/>
              </a:spcBef>
              <a:spcAft>
                <a:spcPts val="0"/>
              </a:spcAft>
              <a:buClr>
                <a:srgbClr val="434343"/>
              </a:buClr>
              <a:defRPr>
                <a:solidFill>
                  <a:srgbClr val="434343"/>
                </a:solidFill>
              </a:defRPr>
            </a:lvl4pPr>
            <a:lvl5pPr lvl="4">
              <a:lnSpc>
                <a:spcPct val="115000"/>
              </a:lnSpc>
              <a:spcBef>
                <a:spcPts val="0"/>
              </a:spcBef>
              <a:spcAft>
                <a:spcPts val="0"/>
              </a:spcAft>
              <a:buClr>
                <a:srgbClr val="434343"/>
              </a:buClr>
              <a:defRPr>
                <a:solidFill>
                  <a:srgbClr val="434343"/>
                </a:solidFill>
              </a:defRPr>
            </a:lvl5pPr>
            <a:lvl6pPr lvl="5">
              <a:lnSpc>
                <a:spcPct val="115000"/>
              </a:lnSpc>
              <a:spcBef>
                <a:spcPts val="0"/>
              </a:spcBef>
              <a:spcAft>
                <a:spcPts val="0"/>
              </a:spcAft>
              <a:buClr>
                <a:srgbClr val="434343"/>
              </a:buClr>
              <a:defRPr>
                <a:solidFill>
                  <a:srgbClr val="434343"/>
                </a:solidFill>
              </a:defRPr>
            </a:lvl6pPr>
            <a:lvl7pPr lvl="6">
              <a:lnSpc>
                <a:spcPct val="115000"/>
              </a:lnSpc>
              <a:spcBef>
                <a:spcPts val="0"/>
              </a:spcBef>
              <a:spcAft>
                <a:spcPts val="0"/>
              </a:spcAft>
              <a:buClr>
                <a:srgbClr val="434343"/>
              </a:buClr>
              <a:defRPr>
                <a:solidFill>
                  <a:srgbClr val="434343"/>
                </a:solidFill>
              </a:defRPr>
            </a:lvl7pPr>
            <a:lvl8pPr lvl="7">
              <a:lnSpc>
                <a:spcPct val="115000"/>
              </a:lnSpc>
              <a:spcBef>
                <a:spcPts val="0"/>
              </a:spcBef>
              <a:spcAft>
                <a:spcPts val="0"/>
              </a:spcAft>
              <a:buClr>
                <a:srgbClr val="434343"/>
              </a:buClr>
              <a:defRPr>
                <a:solidFill>
                  <a:srgbClr val="434343"/>
                </a:solidFill>
              </a:defRPr>
            </a:lvl8pPr>
            <a:lvl9pPr lvl="8">
              <a:lnSpc>
                <a:spcPct val="115000"/>
              </a:lnSpc>
              <a:spcBef>
                <a:spcPts val="0"/>
              </a:spcBef>
              <a:spcAft>
                <a:spcPts val="0"/>
              </a:spcAft>
              <a:buClr>
                <a:srgbClr val="434343"/>
              </a:buClr>
              <a:defRPr>
                <a:solidFill>
                  <a:srgbClr val="434343"/>
                </a:solidFill>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0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0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0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0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0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0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0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0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ctrTitle"/>
          </p:nvPr>
        </p:nvSpPr>
        <p:spPr>
          <a:xfrm>
            <a:off x="122875" y="744575"/>
            <a:ext cx="8898299" cy="2052599"/>
          </a:xfrm>
          <a:prstGeom prst="rect">
            <a:avLst/>
          </a:prstGeom>
        </p:spPr>
        <p:txBody>
          <a:bodyPr anchorCtr="0" anchor="b" bIns="91425" lIns="91425" rIns="91425" tIns="91425">
            <a:noAutofit/>
          </a:bodyPr>
          <a:lstStyle/>
          <a:p>
            <a:pPr lvl="0">
              <a:spcBef>
                <a:spcPts val="0"/>
              </a:spcBef>
              <a:buNone/>
            </a:pPr>
            <a:r>
              <a:rPr lang="en"/>
              <a:t>Correctness and Counterexamples</a:t>
            </a:r>
          </a:p>
        </p:txBody>
      </p:sp>
      <p:sp>
        <p:nvSpPr>
          <p:cNvPr id="73" name="Shape 73"/>
          <p:cNvSpPr txBox="1"/>
          <p:nvPr>
            <p:ph idx="1" type="subTitle"/>
          </p:nvPr>
        </p:nvSpPr>
        <p:spPr>
          <a:xfrm>
            <a:off x="311700" y="2834125"/>
            <a:ext cx="8520599" cy="792600"/>
          </a:xfrm>
          <a:prstGeom prst="rect">
            <a:avLst/>
          </a:prstGeom>
        </p:spPr>
        <p:txBody>
          <a:bodyPr anchorCtr="0" anchor="t" bIns="91425" lIns="91425" rIns="91425" tIns="91425">
            <a:noAutofit/>
          </a:bodyPr>
          <a:lstStyle/>
          <a:p>
            <a:pPr lvl="0">
              <a:spcBef>
                <a:spcPts val="0"/>
              </a:spcBef>
              <a:buNone/>
            </a:pPr>
            <a:r>
              <a:rPr lang="en"/>
              <a:t>CMPT 243</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ph type="title"/>
          </p:nvPr>
        </p:nvSpPr>
        <p:spPr>
          <a:xfrm>
            <a:off x="311700" y="140225"/>
            <a:ext cx="8520599" cy="572699"/>
          </a:xfrm>
          <a:prstGeom prst="rect">
            <a:avLst/>
          </a:prstGeom>
        </p:spPr>
        <p:txBody>
          <a:bodyPr anchorCtr="0" anchor="t" bIns="91425" lIns="91425" rIns="91425" tIns="91425">
            <a:noAutofit/>
          </a:bodyPr>
          <a:lstStyle/>
          <a:p>
            <a:pPr lvl="0">
              <a:spcBef>
                <a:spcPts val="0"/>
              </a:spcBef>
              <a:buNone/>
            </a:pPr>
            <a:r>
              <a:rPr lang="en"/>
              <a:t>Thief Problem</a:t>
            </a:r>
          </a:p>
        </p:txBody>
      </p:sp>
      <p:sp>
        <p:nvSpPr>
          <p:cNvPr id="274" name="Shape 274"/>
          <p:cNvSpPr txBox="1"/>
          <p:nvPr>
            <p:ph idx="1" type="body"/>
          </p:nvPr>
        </p:nvSpPr>
        <p:spPr>
          <a:xfrm>
            <a:off x="311700" y="712925"/>
            <a:ext cx="8630400" cy="863999"/>
          </a:xfrm>
          <a:prstGeom prst="rect">
            <a:avLst/>
          </a:prstGeom>
        </p:spPr>
        <p:txBody>
          <a:bodyPr anchorCtr="0" anchor="t" bIns="91425" lIns="91425" rIns="91425" tIns="91425">
            <a:noAutofit/>
          </a:bodyPr>
          <a:lstStyle/>
          <a:p>
            <a:pPr lvl="0">
              <a:spcBef>
                <a:spcPts val="0"/>
              </a:spcBef>
              <a:buNone/>
            </a:pPr>
            <a:r>
              <a:rPr lang="en"/>
              <a:t>A thief has broken into a house and wishes to steal items that are worth as much money as possible.  The constraint is their backpack can only carry 15 kilograms.</a:t>
            </a:r>
          </a:p>
        </p:txBody>
      </p:sp>
      <p:sp>
        <p:nvSpPr>
          <p:cNvPr id="275" name="Shape 275"/>
          <p:cNvSpPr txBox="1"/>
          <p:nvPr>
            <p:ph idx="2" type="body"/>
          </p:nvPr>
        </p:nvSpPr>
        <p:spPr>
          <a:xfrm>
            <a:off x="421375" y="3833075"/>
            <a:ext cx="8520599" cy="1191300"/>
          </a:xfrm>
          <a:prstGeom prst="rect">
            <a:avLst/>
          </a:prstGeom>
        </p:spPr>
        <p:txBody>
          <a:bodyPr anchorCtr="0" anchor="t" bIns="91425" lIns="91425" rIns="91425" tIns="91425">
            <a:noAutofit/>
          </a:bodyPr>
          <a:lstStyle/>
          <a:p>
            <a:pPr lvl="0" rtl="0">
              <a:spcBef>
                <a:spcPts val="0"/>
              </a:spcBef>
              <a:buNone/>
            </a:pPr>
            <a:r>
              <a:rPr lang="en"/>
              <a:t>This problem is known as the </a:t>
            </a:r>
            <a:r>
              <a:rPr i="1" lang="en"/>
              <a:t>knapsack problem</a:t>
            </a:r>
            <a:r>
              <a:rPr lang="en"/>
              <a:t>.  The knapsack holds weight </a:t>
            </a:r>
            <a:r>
              <a:rPr lang="en">
                <a:latin typeface="Courier New"/>
                <a:ea typeface="Courier New"/>
                <a:cs typeface="Courier New"/>
                <a:sym typeface="Courier New"/>
              </a:rPr>
              <a:t>W</a:t>
            </a:r>
            <a:r>
              <a:rPr lang="en"/>
              <a:t> and there are n items </a:t>
            </a:r>
            <a:r>
              <a:rPr lang="en">
                <a:latin typeface="Courier New"/>
                <a:ea typeface="Courier New"/>
                <a:cs typeface="Courier New"/>
                <a:sym typeface="Courier New"/>
              </a:rPr>
              <a:t>s</a:t>
            </a:r>
            <a:r>
              <a:rPr baseline="-25000" lang="en">
                <a:latin typeface="Courier New"/>
                <a:ea typeface="Courier New"/>
                <a:cs typeface="Courier New"/>
                <a:sym typeface="Courier New"/>
              </a:rPr>
              <a:t>1</a:t>
            </a:r>
            <a:r>
              <a:rPr lang="en">
                <a:latin typeface="Courier New"/>
                <a:ea typeface="Courier New"/>
                <a:cs typeface="Courier New"/>
                <a:sym typeface="Courier New"/>
              </a:rPr>
              <a:t>, s</a:t>
            </a:r>
            <a:r>
              <a:rPr baseline="-25000" lang="en">
                <a:latin typeface="Courier New"/>
                <a:ea typeface="Courier New"/>
                <a:cs typeface="Courier New"/>
                <a:sym typeface="Courier New"/>
              </a:rPr>
              <a:t>2</a:t>
            </a:r>
            <a:r>
              <a:rPr lang="en">
                <a:latin typeface="Courier New"/>
                <a:ea typeface="Courier New"/>
                <a:cs typeface="Courier New"/>
                <a:sym typeface="Courier New"/>
              </a:rPr>
              <a:t>, …, s</a:t>
            </a:r>
            <a:r>
              <a:rPr baseline="-25000" lang="en">
                <a:latin typeface="Courier New"/>
                <a:ea typeface="Courier New"/>
                <a:cs typeface="Courier New"/>
                <a:sym typeface="Courier New"/>
              </a:rPr>
              <a:t>n</a:t>
            </a:r>
            <a:r>
              <a:rPr lang="en"/>
              <a:t> where the </a:t>
            </a:r>
            <a:r>
              <a:rPr lang="en">
                <a:latin typeface="Times New Roman"/>
                <a:ea typeface="Times New Roman"/>
                <a:cs typeface="Times New Roman"/>
                <a:sym typeface="Times New Roman"/>
              </a:rPr>
              <a:t>i</a:t>
            </a:r>
            <a:r>
              <a:rPr baseline="30000" lang="en"/>
              <a:t>th</a:t>
            </a:r>
            <a:r>
              <a:rPr lang="en"/>
              <a:t> has weight </a:t>
            </a:r>
            <a:r>
              <a:rPr lang="en">
                <a:latin typeface="Times New Roman"/>
                <a:ea typeface="Times New Roman"/>
                <a:cs typeface="Times New Roman"/>
                <a:sym typeface="Times New Roman"/>
              </a:rPr>
              <a:t>w</a:t>
            </a:r>
            <a:r>
              <a:rPr baseline="-25000" lang="en">
                <a:latin typeface="Times New Roman"/>
                <a:ea typeface="Times New Roman"/>
                <a:cs typeface="Times New Roman"/>
                <a:sym typeface="Times New Roman"/>
              </a:rPr>
              <a:t>i</a:t>
            </a:r>
            <a:r>
              <a:rPr lang="en"/>
              <a:t> and value </a:t>
            </a:r>
            <a:r>
              <a:rPr lang="en">
                <a:latin typeface="Times New Roman"/>
                <a:ea typeface="Times New Roman"/>
                <a:cs typeface="Times New Roman"/>
                <a:sym typeface="Times New Roman"/>
              </a:rPr>
              <a:t>v</a:t>
            </a:r>
            <a:r>
              <a:rPr baseline="-25000" lang="en">
                <a:latin typeface="Times New Roman"/>
                <a:ea typeface="Times New Roman"/>
                <a:cs typeface="Times New Roman"/>
                <a:sym typeface="Times New Roman"/>
              </a:rPr>
              <a:t>i</a:t>
            </a:r>
            <a:r>
              <a:rPr lang="en"/>
              <a:t>.</a:t>
            </a:r>
          </a:p>
          <a:p>
            <a:pPr lvl="0" rtl="0">
              <a:spcBef>
                <a:spcPts val="0"/>
              </a:spcBef>
              <a:buNone/>
            </a:pPr>
            <a:r>
              <a:t/>
            </a:r>
            <a:endParaRPr sz="1400"/>
          </a:p>
          <a:p>
            <a:pPr lvl="0">
              <a:spcBef>
                <a:spcPts val="0"/>
              </a:spcBef>
              <a:buNone/>
            </a:pPr>
            <a:r>
              <a:rPr lang="en" sz="1400"/>
              <a:t>Note: The textbook considers a simpler version of this problem in Chapter 1.</a:t>
            </a:r>
          </a:p>
        </p:txBody>
      </p:sp>
      <p:sp>
        <p:nvSpPr>
          <p:cNvPr id="276" name="Shape 276"/>
          <p:cNvSpPr txBox="1"/>
          <p:nvPr>
            <p:ph idx="3" type="body"/>
          </p:nvPr>
        </p:nvSpPr>
        <p:spPr>
          <a:xfrm>
            <a:off x="803275" y="3440575"/>
            <a:ext cx="7756799" cy="392399"/>
          </a:xfrm>
          <a:prstGeom prst="rect">
            <a:avLst/>
          </a:prstGeom>
        </p:spPr>
        <p:txBody>
          <a:bodyPr anchorCtr="0" anchor="t" bIns="91425" lIns="91425" rIns="91425" tIns="91425">
            <a:noAutofit/>
          </a:bodyPr>
          <a:lstStyle/>
          <a:p>
            <a:pPr lvl="0">
              <a:spcBef>
                <a:spcPts val="0"/>
              </a:spcBef>
              <a:buNone/>
            </a:pPr>
            <a:r>
              <a:rPr lang="en"/>
              <a:t>An instance of the knapsack problem.</a:t>
            </a:r>
          </a:p>
        </p:txBody>
      </p:sp>
      <p:pic>
        <p:nvPicPr>
          <p:cNvPr id="277" name="Shape 277"/>
          <p:cNvPicPr preferRelativeResize="0"/>
          <p:nvPr/>
        </p:nvPicPr>
        <p:blipFill>
          <a:blip r:embed="rId3">
            <a:alphaModFix/>
          </a:blip>
          <a:stretch>
            <a:fillRect/>
          </a:stretch>
        </p:blipFill>
        <p:spPr>
          <a:xfrm>
            <a:off x="3543422" y="1511398"/>
            <a:ext cx="2057150" cy="17820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x="0" y="0"/>
          <a:ext cx="0" cy="0"/>
          <a:chOff x="0" y="0"/>
          <a:chExt cx="0" cy="0"/>
        </a:xfrm>
      </p:grpSpPr>
      <p:sp>
        <p:nvSpPr>
          <p:cNvPr id="282" name="Shape 282"/>
          <p:cNvSpPr txBox="1"/>
          <p:nvPr>
            <p:ph type="title"/>
          </p:nvPr>
        </p:nvSpPr>
        <p:spPr>
          <a:xfrm>
            <a:off x="311700" y="140225"/>
            <a:ext cx="8520599" cy="572699"/>
          </a:xfrm>
          <a:prstGeom prst="rect">
            <a:avLst/>
          </a:prstGeom>
        </p:spPr>
        <p:txBody>
          <a:bodyPr anchorCtr="0" anchor="t" bIns="91425" lIns="91425" rIns="91425" tIns="91425">
            <a:noAutofit/>
          </a:bodyPr>
          <a:lstStyle/>
          <a:p>
            <a:pPr lvl="0" rtl="0">
              <a:spcBef>
                <a:spcPts val="0"/>
              </a:spcBef>
              <a:buNone/>
            </a:pPr>
            <a:r>
              <a:rPr lang="en"/>
              <a:t>Thief Problem - Algorithm Ideas</a:t>
            </a:r>
          </a:p>
        </p:txBody>
      </p:sp>
      <p:sp>
        <p:nvSpPr>
          <p:cNvPr id="283" name="Shape 283"/>
          <p:cNvSpPr txBox="1"/>
          <p:nvPr>
            <p:ph idx="1" type="body"/>
          </p:nvPr>
        </p:nvSpPr>
        <p:spPr>
          <a:xfrm>
            <a:off x="311700" y="712925"/>
            <a:ext cx="8630400" cy="863999"/>
          </a:xfrm>
          <a:prstGeom prst="rect">
            <a:avLst/>
          </a:prstGeom>
        </p:spPr>
        <p:txBody>
          <a:bodyPr anchorCtr="0" anchor="t" bIns="91425" lIns="91425" rIns="91425" tIns="91425">
            <a:noAutofit/>
          </a:bodyPr>
          <a:lstStyle/>
          <a:p>
            <a:pPr indent="-228600" lvl="0" marL="457200" rtl="0">
              <a:spcBef>
                <a:spcPts val="0"/>
              </a:spcBef>
              <a:buAutoNum type="arabicPeriod"/>
            </a:pPr>
            <a:r>
              <a:rPr i="1" lang="en"/>
              <a:t>Best-First</a:t>
            </a:r>
            <a:r>
              <a:rPr lang="en"/>
              <a:t>.  Add items with highest value/weight ratio so long as they fit.</a:t>
            </a:r>
          </a:p>
        </p:txBody>
      </p:sp>
      <p:pic>
        <p:nvPicPr>
          <p:cNvPr id="284" name="Shape 284"/>
          <p:cNvPicPr preferRelativeResize="0"/>
          <p:nvPr/>
        </p:nvPicPr>
        <p:blipFill>
          <a:blip r:embed="rId3">
            <a:alphaModFix/>
          </a:blip>
          <a:stretch>
            <a:fillRect/>
          </a:stretch>
        </p:blipFill>
        <p:spPr>
          <a:xfrm>
            <a:off x="1424396" y="1285600"/>
            <a:ext cx="2859479" cy="2477050"/>
          </a:xfrm>
          <a:prstGeom prst="rect">
            <a:avLst/>
          </a:prstGeom>
          <a:noFill/>
          <a:ln>
            <a:noFill/>
          </a:ln>
        </p:spPr>
      </p:pic>
      <p:sp>
        <p:nvSpPr>
          <p:cNvPr id="285" name="Shape 285"/>
          <p:cNvSpPr txBox="1"/>
          <p:nvPr>
            <p:ph idx="3" type="body"/>
          </p:nvPr>
        </p:nvSpPr>
        <p:spPr>
          <a:xfrm>
            <a:off x="3165475" y="3762650"/>
            <a:ext cx="3143699" cy="249600"/>
          </a:xfrm>
          <a:prstGeom prst="rect">
            <a:avLst/>
          </a:prstGeom>
        </p:spPr>
        <p:txBody>
          <a:bodyPr anchorCtr="0" anchor="t" bIns="91425" lIns="91425" rIns="91425" tIns="91425">
            <a:noAutofit/>
          </a:bodyPr>
          <a:lstStyle/>
          <a:p>
            <a:pPr lvl="0" rtl="0">
              <a:spcBef>
                <a:spcPts val="0"/>
              </a:spcBef>
              <a:buNone/>
            </a:pPr>
            <a:r>
              <a:rPr lang="en"/>
              <a:t>What does the algorithm do in this case?</a:t>
            </a:r>
          </a:p>
        </p:txBody>
      </p:sp>
      <p:sp>
        <p:nvSpPr>
          <p:cNvPr id="286" name="Shape 286"/>
          <p:cNvSpPr txBox="1"/>
          <p:nvPr>
            <p:ph idx="2" type="body"/>
          </p:nvPr>
        </p:nvSpPr>
        <p:spPr>
          <a:xfrm>
            <a:off x="421375" y="4310900"/>
            <a:ext cx="8520599" cy="713400"/>
          </a:xfrm>
          <a:prstGeom prst="rect">
            <a:avLst/>
          </a:prstGeom>
        </p:spPr>
        <p:txBody>
          <a:bodyPr anchorCtr="0" anchor="t" bIns="91425" lIns="91425" rIns="91425" tIns="91425">
            <a:noAutofit/>
          </a:bodyPr>
          <a:lstStyle/>
          <a:p>
            <a:pPr lvl="0" rtl="0">
              <a:spcBef>
                <a:spcPts val="0"/>
              </a:spcBef>
              <a:buNone/>
            </a:pPr>
            <a:r>
              <a:rPr lang="en"/>
              <a:t>The algorithm would choose items 5, 3, 2, 4 and then it could not fit item 1.</a:t>
            </a:r>
          </a:p>
          <a:p>
            <a:pPr lvl="0" rtl="0">
              <a:spcBef>
                <a:spcPts val="0"/>
              </a:spcBef>
              <a:buNone/>
            </a:pPr>
            <a:r>
              <a:rPr lang="en"/>
              <a:t>Does this algorithm always work?</a:t>
            </a:r>
          </a:p>
        </p:txBody>
      </p:sp>
      <p:graphicFrame>
        <p:nvGraphicFramePr>
          <p:cNvPr id="287" name="Shape 287"/>
          <p:cNvGraphicFramePr/>
          <p:nvPr/>
        </p:nvGraphicFramePr>
        <p:xfrm>
          <a:off x="4893375" y="1359750"/>
          <a:ext cx="3000000" cy="3000000"/>
        </p:xfrm>
        <a:graphic>
          <a:graphicData uri="http://schemas.openxmlformats.org/drawingml/2006/table">
            <a:tbl>
              <a:tblPr>
                <a:noFill/>
                <a:tableStyleId>{6E945C24-E977-4E20-8E7A-8EE244E4F254}</a:tableStyleId>
              </a:tblPr>
              <a:tblGrid>
                <a:gridCol w="668350"/>
                <a:gridCol w="1271300"/>
                <a:gridCol w="969825"/>
                <a:gridCol w="969825"/>
              </a:tblGrid>
              <a:tr h="396200">
                <a:tc>
                  <a:txBody>
                    <a:bodyPr>
                      <a:noAutofit/>
                    </a:bodyPr>
                    <a:lstStyle/>
                    <a:p>
                      <a:pPr lvl="0" rtl="0" algn="ctr">
                        <a:spcBef>
                          <a:spcPts val="0"/>
                        </a:spcBef>
                        <a:buNone/>
                      </a:pPr>
                      <a:r>
                        <a:rPr b="1" lang="en"/>
                        <a:t>item</a:t>
                      </a:r>
                    </a:p>
                  </a:txBody>
                  <a:tcPr marT="91425" marB="91425" marR="91425" marL="91425"/>
                </a:tc>
                <a:tc>
                  <a:txBody>
                    <a:bodyPr>
                      <a:noAutofit/>
                    </a:bodyPr>
                    <a:lstStyle/>
                    <a:p>
                      <a:pPr lvl="0" rtl="0" algn="ctr">
                        <a:spcBef>
                          <a:spcPts val="0"/>
                        </a:spcBef>
                        <a:buNone/>
                      </a:pPr>
                      <a:r>
                        <a:rPr b="1" lang="en"/>
                        <a:t>value</a:t>
                      </a:r>
                    </a:p>
                  </a:txBody>
                  <a:tcPr marT="91425" marB="91425" marR="91425" marL="91425"/>
                </a:tc>
                <a:tc>
                  <a:txBody>
                    <a:bodyPr>
                      <a:noAutofit/>
                    </a:bodyPr>
                    <a:lstStyle/>
                    <a:p>
                      <a:pPr lvl="0" rtl="0" algn="ctr">
                        <a:spcBef>
                          <a:spcPts val="0"/>
                        </a:spcBef>
                        <a:buNone/>
                      </a:pPr>
                      <a:r>
                        <a:rPr b="1" lang="en"/>
                        <a:t>weight</a:t>
                      </a:r>
                    </a:p>
                  </a:txBody>
                  <a:tcPr marT="91425" marB="91425" marR="91425" marL="91425"/>
                </a:tc>
                <a:tc>
                  <a:txBody>
                    <a:bodyPr>
                      <a:noAutofit/>
                    </a:bodyPr>
                    <a:lstStyle/>
                    <a:p>
                      <a:pPr lvl="0" rtl="0" algn="ctr">
                        <a:spcBef>
                          <a:spcPts val="0"/>
                        </a:spcBef>
                        <a:buNone/>
                      </a:pPr>
                      <a:r>
                        <a:rPr b="1" lang="en"/>
                        <a:t>ratio</a:t>
                      </a:r>
                    </a:p>
                  </a:txBody>
                  <a:tcPr marT="91425" marB="91425" marR="91425" marL="91425"/>
                </a:tc>
              </a:tr>
              <a:tr h="325950">
                <a:tc>
                  <a:txBody>
                    <a:bodyPr>
                      <a:noAutofit/>
                    </a:bodyPr>
                    <a:lstStyle/>
                    <a:p>
                      <a:pPr lvl="0" rtl="0" algn="ctr">
                        <a:spcBef>
                          <a:spcPts val="0"/>
                        </a:spcBef>
                        <a:buNone/>
                      </a:pPr>
                      <a:r>
                        <a:rPr b="1" lang="en"/>
                        <a:t>1</a:t>
                      </a:r>
                    </a:p>
                  </a:txBody>
                  <a:tcPr marT="91425" marB="91425" marR="91425" marL="91425"/>
                </a:tc>
                <a:tc>
                  <a:txBody>
                    <a:bodyPr>
                      <a:noAutofit/>
                    </a:bodyPr>
                    <a:lstStyle/>
                    <a:p>
                      <a:pPr lvl="0" rtl="0" algn="ctr">
                        <a:spcBef>
                          <a:spcPts val="0"/>
                        </a:spcBef>
                        <a:buNone/>
                      </a:pPr>
                      <a:r>
                        <a:rPr lang="en"/>
                        <a:t>$4</a:t>
                      </a:r>
                    </a:p>
                  </a:txBody>
                  <a:tcPr marT="91425" marB="91425" marR="91425" marL="91425"/>
                </a:tc>
                <a:tc>
                  <a:txBody>
                    <a:bodyPr>
                      <a:noAutofit/>
                    </a:bodyPr>
                    <a:lstStyle/>
                    <a:p>
                      <a:pPr lvl="0" rtl="0" algn="ctr">
                        <a:spcBef>
                          <a:spcPts val="0"/>
                        </a:spcBef>
                        <a:buNone/>
                      </a:pPr>
                      <a:r>
                        <a:rPr lang="en"/>
                        <a:t>12 kg</a:t>
                      </a:r>
                    </a:p>
                  </a:txBody>
                  <a:tcPr marT="91425" marB="91425" marR="91425" marL="91425"/>
                </a:tc>
                <a:tc>
                  <a:txBody>
                    <a:bodyPr>
                      <a:noAutofit/>
                    </a:bodyPr>
                    <a:lstStyle/>
                    <a:p>
                      <a:pPr lvl="0" rtl="0" algn="ctr">
                        <a:spcBef>
                          <a:spcPts val="0"/>
                        </a:spcBef>
                        <a:buNone/>
                      </a:pPr>
                      <a:r>
                        <a:rPr lang="en"/>
                        <a:t>$0.33 / kg</a:t>
                      </a:r>
                    </a:p>
                  </a:txBody>
                  <a:tcPr marT="91425" marB="91425" marR="91425" marL="91425"/>
                </a:tc>
              </a:tr>
              <a:tr h="396200">
                <a:tc>
                  <a:txBody>
                    <a:bodyPr>
                      <a:noAutofit/>
                    </a:bodyPr>
                    <a:lstStyle/>
                    <a:p>
                      <a:pPr lvl="0" rtl="0" algn="ctr">
                        <a:spcBef>
                          <a:spcPts val="0"/>
                        </a:spcBef>
                        <a:buNone/>
                      </a:pPr>
                      <a:r>
                        <a:rPr b="1" lang="en"/>
                        <a:t>2</a:t>
                      </a:r>
                    </a:p>
                  </a:txBody>
                  <a:tcPr marT="91425" marB="91425" marR="91425" marL="91425"/>
                </a:tc>
                <a:tc>
                  <a:txBody>
                    <a:bodyPr>
                      <a:noAutofit/>
                    </a:bodyPr>
                    <a:lstStyle/>
                    <a:p>
                      <a:pPr lvl="0" rtl="0" algn="ctr">
                        <a:spcBef>
                          <a:spcPts val="0"/>
                        </a:spcBef>
                        <a:buNone/>
                      </a:pPr>
                      <a:r>
                        <a:rPr lang="en"/>
                        <a:t>$2</a:t>
                      </a:r>
                    </a:p>
                  </a:txBody>
                  <a:tcPr marT="91425" marB="91425" marR="91425" marL="91425"/>
                </a:tc>
                <a:tc>
                  <a:txBody>
                    <a:bodyPr>
                      <a:noAutofit/>
                    </a:bodyPr>
                    <a:lstStyle/>
                    <a:p>
                      <a:pPr lvl="0" rtl="0" algn="ctr">
                        <a:spcBef>
                          <a:spcPts val="0"/>
                        </a:spcBef>
                        <a:buNone/>
                      </a:pPr>
                      <a:r>
                        <a:rPr lang="en"/>
                        <a:t>2 kg</a:t>
                      </a:r>
                    </a:p>
                  </a:txBody>
                  <a:tcPr marT="91425" marB="91425" marR="91425" marL="91425"/>
                </a:tc>
                <a:tc>
                  <a:txBody>
                    <a:bodyPr>
                      <a:noAutofit/>
                    </a:bodyPr>
                    <a:lstStyle/>
                    <a:p>
                      <a:pPr lvl="0" rtl="0" algn="ctr">
                        <a:spcBef>
                          <a:spcPts val="0"/>
                        </a:spcBef>
                        <a:buNone/>
                      </a:pPr>
                      <a:r>
                        <a:rPr lang="en"/>
                        <a:t>$1 / kg</a:t>
                      </a:r>
                    </a:p>
                  </a:txBody>
                  <a:tcPr marT="91425" marB="91425" marR="91425" marL="91425"/>
                </a:tc>
              </a:tr>
              <a:tr h="396200">
                <a:tc>
                  <a:txBody>
                    <a:bodyPr>
                      <a:noAutofit/>
                    </a:bodyPr>
                    <a:lstStyle/>
                    <a:p>
                      <a:pPr lvl="0" rtl="0" algn="ctr">
                        <a:spcBef>
                          <a:spcPts val="0"/>
                        </a:spcBef>
                        <a:buNone/>
                      </a:pPr>
                      <a:r>
                        <a:rPr b="1" lang="en"/>
                        <a:t>3</a:t>
                      </a:r>
                    </a:p>
                  </a:txBody>
                  <a:tcPr marT="91425" marB="91425" marR="91425" marL="91425"/>
                </a:tc>
                <a:tc>
                  <a:txBody>
                    <a:bodyPr>
                      <a:noAutofit/>
                    </a:bodyPr>
                    <a:lstStyle/>
                    <a:p>
                      <a:pPr lvl="0" rtl="0" algn="ctr">
                        <a:spcBef>
                          <a:spcPts val="0"/>
                        </a:spcBef>
                        <a:buNone/>
                      </a:pPr>
                      <a:r>
                        <a:rPr lang="en"/>
                        <a:t>$2</a:t>
                      </a:r>
                    </a:p>
                  </a:txBody>
                  <a:tcPr marT="91425" marB="91425" marR="91425" marL="91425"/>
                </a:tc>
                <a:tc>
                  <a:txBody>
                    <a:bodyPr>
                      <a:noAutofit/>
                    </a:bodyPr>
                    <a:lstStyle/>
                    <a:p>
                      <a:pPr lvl="0" rtl="0" algn="ctr">
                        <a:spcBef>
                          <a:spcPts val="0"/>
                        </a:spcBef>
                        <a:buNone/>
                      </a:pPr>
                      <a:r>
                        <a:rPr lang="en"/>
                        <a:t>1 kg</a:t>
                      </a:r>
                    </a:p>
                  </a:txBody>
                  <a:tcPr marT="91425" marB="91425" marR="91425" marL="91425"/>
                </a:tc>
                <a:tc>
                  <a:txBody>
                    <a:bodyPr>
                      <a:noAutofit/>
                    </a:bodyPr>
                    <a:lstStyle/>
                    <a:p>
                      <a:pPr lvl="0" rtl="0" algn="ctr">
                        <a:spcBef>
                          <a:spcPts val="0"/>
                        </a:spcBef>
                        <a:buNone/>
                      </a:pPr>
                      <a:r>
                        <a:rPr lang="en"/>
                        <a:t>$2 / kg</a:t>
                      </a:r>
                    </a:p>
                  </a:txBody>
                  <a:tcPr marT="91425" marB="91425" marR="91425" marL="91425"/>
                </a:tc>
              </a:tr>
              <a:tr h="396200">
                <a:tc>
                  <a:txBody>
                    <a:bodyPr>
                      <a:noAutofit/>
                    </a:bodyPr>
                    <a:lstStyle/>
                    <a:p>
                      <a:pPr lvl="0" rtl="0" algn="ctr">
                        <a:spcBef>
                          <a:spcPts val="0"/>
                        </a:spcBef>
                        <a:buNone/>
                      </a:pPr>
                      <a:r>
                        <a:rPr b="1" lang="en"/>
                        <a:t>4</a:t>
                      </a:r>
                    </a:p>
                  </a:txBody>
                  <a:tcPr marT="91425" marB="91425" marR="91425" marL="91425"/>
                </a:tc>
                <a:tc>
                  <a:txBody>
                    <a:bodyPr>
                      <a:noAutofit/>
                    </a:bodyPr>
                    <a:lstStyle/>
                    <a:p>
                      <a:pPr lvl="0" rtl="0" algn="ctr">
                        <a:spcBef>
                          <a:spcPts val="0"/>
                        </a:spcBef>
                        <a:buNone/>
                      </a:pPr>
                      <a:r>
                        <a:rPr lang="en"/>
                        <a:t>$1</a:t>
                      </a:r>
                    </a:p>
                  </a:txBody>
                  <a:tcPr marT="91425" marB="91425" marR="91425" marL="91425"/>
                </a:tc>
                <a:tc>
                  <a:txBody>
                    <a:bodyPr>
                      <a:noAutofit/>
                    </a:bodyPr>
                    <a:lstStyle/>
                    <a:p>
                      <a:pPr lvl="0" rtl="0" algn="ctr">
                        <a:spcBef>
                          <a:spcPts val="0"/>
                        </a:spcBef>
                        <a:buNone/>
                      </a:pPr>
                      <a:r>
                        <a:rPr lang="en"/>
                        <a:t>1 kg</a:t>
                      </a:r>
                    </a:p>
                  </a:txBody>
                  <a:tcPr marT="91425" marB="91425" marR="91425" marL="91425"/>
                </a:tc>
                <a:tc>
                  <a:txBody>
                    <a:bodyPr>
                      <a:noAutofit/>
                    </a:bodyPr>
                    <a:lstStyle/>
                    <a:p>
                      <a:pPr lvl="0" rtl="0" algn="ctr">
                        <a:spcBef>
                          <a:spcPts val="0"/>
                        </a:spcBef>
                        <a:buNone/>
                      </a:pPr>
                      <a:r>
                        <a:rPr lang="en"/>
                        <a:t>$1 / kg</a:t>
                      </a:r>
                    </a:p>
                  </a:txBody>
                  <a:tcPr marT="91425" marB="91425" marR="91425" marL="91425"/>
                </a:tc>
              </a:tr>
              <a:tr h="325950">
                <a:tc>
                  <a:txBody>
                    <a:bodyPr>
                      <a:noAutofit/>
                    </a:bodyPr>
                    <a:lstStyle/>
                    <a:p>
                      <a:pPr lvl="0" rtl="0" algn="ctr">
                        <a:spcBef>
                          <a:spcPts val="0"/>
                        </a:spcBef>
                        <a:buNone/>
                      </a:pPr>
                      <a:r>
                        <a:rPr b="1" lang="en"/>
                        <a:t>5</a:t>
                      </a:r>
                    </a:p>
                  </a:txBody>
                  <a:tcPr marT="91425" marB="91425" marR="91425" marL="91425"/>
                </a:tc>
                <a:tc>
                  <a:txBody>
                    <a:bodyPr>
                      <a:noAutofit/>
                    </a:bodyPr>
                    <a:lstStyle/>
                    <a:p>
                      <a:pPr lvl="0" rtl="0" algn="ctr">
                        <a:spcBef>
                          <a:spcPts val="0"/>
                        </a:spcBef>
                        <a:buNone/>
                      </a:pPr>
                      <a:r>
                        <a:rPr lang="en"/>
                        <a:t>$10</a:t>
                      </a:r>
                    </a:p>
                  </a:txBody>
                  <a:tcPr marT="91425" marB="91425" marR="91425" marL="91425"/>
                </a:tc>
                <a:tc>
                  <a:txBody>
                    <a:bodyPr>
                      <a:noAutofit/>
                    </a:bodyPr>
                    <a:lstStyle/>
                    <a:p>
                      <a:pPr lvl="0" rtl="0" algn="ctr">
                        <a:spcBef>
                          <a:spcPts val="0"/>
                        </a:spcBef>
                        <a:buNone/>
                      </a:pPr>
                      <a:r>
                        <a:rPr lang="en"/>
                        <a:t>4 kg</a:t>
                      </a:r>
                    </a:p>
                  </a:txBody>
                  <a:tcPr marT="91425" marB="91425" marR="91425" marL="91425"/>
                </a:tc>
                <a:tc>
                  <a:txBody>
                    <a:bodyPr>
                      <a:noAutofit/>
                    </a:bodyPr>
                    <a:lstStyle/>
                    <a:p>
                      <a:pPr lvl="0" rtl="0" algn="ctr">
                        <a:spcBef>
                          <a:spcPts val="0"/>
                        </a:spcBef>
                        <a:buNone/>
                      </a:pPr>
                      <a:r>
                        <a:rPr lang="en"/>
                        <a:t>$2.50 / kg</a:t>
                      </a: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ph type="title"/>
          </p:nvPr>
        </p:nvSpPr>
        <p:spPr>
          <a:xfrm>
            <a:off x="311700" y="140225"/>
            <a:ext cx="8520599" cy="572699"/>
          </a:xfrm>
          <a:prstGeom prst="rect">
            <a:avLst/>
          </a:prstGeom>
        </p:spPr>
        <p:txBody>
          <a:bodyPr anchorCtr="0" anchor="t" bIns="91425" lIns="91425" rIns="91425" tIns="91425">
            <a:noAutofit/>
          </a:bodyPr>
          <a:lstStyle/>
          <a:p>
            <a:pPr lvl="0" rtl="0">
              <a:spcBef>
                <a:spcPts val="0"/>
              </a:spcBef>
              <a:buNone/>
            </a:pPr>
            <a:r>
              <a:rPr lang="en"/>
              <a:t>Counterexample for Best-First</a:t>
            </a:r>
          </a:p>
        </p:txBody>
      </p:sp>
      <p:sp>
        <p:nvSpPr>
          <p:cNvPr id="293" name="Shape 293"/>
          <p:cNvSpPr txBox="1"/>
          <p:nvPr>
            <p:ph idx="1" type="body"/>
          </p:nvPr>
        </p:nvSpPr>
        <p:spPr>
          <a:xfrm>
            <a:off x="311700" y="712925"/>
            <a:ext cx="8630400" cy="471300"/>
          </a:xfrm>
          <a:prstGeom prst="rect">
            <a:avLst/>
          </a:prstGeom>
        </p:spPr>
        <p:txBody>
          <a:bodyPr anchorCtr="0" anchor="t" bIns="91425" lIns="91425" rIns="91425" tIns="91425">
            <a:noAutofit/>
          </a:bodyPr>
          <a:lstStyle/>
          <a:p>
            <a:pPr lvl="0" rtl="0">
              <a:spcBef>
                <a:spcPts val="0"/>
              </a:spcBef>
              <a:buNone/>
            </a:pPr>
            <a:r>
              <a:rPr lang="en"/>
              <a:t>Consider a knapsack with a capacity of 3 kg and the following two items.</a:t>
            </a:r>
          </a:p>
        </p:txBody>
      </p:sp>
      <p:sp>
        <p:nvSpPr>
          <p:cNvPr id="294" name="Shape 294"/>
          <p:cNvSpPr txBox="1"/>
          <p:nvPr>
            <p:ph idx="3" type="body"/>
          </p:nvPr>
        </p:nvSpPr>
        <p:spPr>
          <a:xfrm>
            <a:off x="3165475" y="2619650"/>
            <a:ext cx="3143699" cy="249600"/>
          </a:xfrm>
          <a:prstGeom prst="rect">
            <a:avLst/>
          </a:prstGeom>
        </p:spPr>
        <p:txBody>
          <a:bodyPr anchorCtr="0" anchor="t" bIns="91425" lIns="91425" rIns="91425" tIns="91425">
            <a:noAutofit/>
          </a:bodyPr>
          <a:lstStyle/>
          <a:p>
            <a:pPr lvl="0" rtl="0">
              <a:spcBef>
                <a:spcPts val="0"/>
              </a:spcBef>
              <a:buNone/>
            </a:pPr>
            <a:r>
              <a:rPr lang="en"/>
              <a:t>What does the algorithm do in this case?</a:t>
            </a:r>
          </a:p>
        </p:txBody>
      </p:sp>
      <p:sp>
        <p:nvSpPr>
          <p:cNvPr id="295" name="Shape 295"/>
          <p:cNvSpPr txBox="1"/>
          <p:nvPr>
            <p:ph idx="2" type="body"/>
          </p:nvPr>
        </p:nvSpPr>
        <p:spPr>
          <a:xfrm>
            <a:off x="421375" y="4310900"/>
            <a:ext cx="8520599" cy="713400"/>
          </a:xfrm>
          <a:prstGeom prst="rect">
            <a:avLst/>
          </a:prstGeom>
        </p:spPr>
        <p:txBody>
          <a:bodyPr anchorCtr="0" anchor="t" bIns="91425" lIns="91425" rIns="91425" tIns="91425">
            <a:noAutofit/>
          </a:bodyPr>
          <a:lstStyle/>
          <a:p>
            <a:pPr lvl="0" rtl="0">
              <a:spcBef>
                <a:spcPts val="0"/>
              </a:spcBef>
              <a:buNone/>
            </a:pPr>
            <a:r>
              <a:rPr lang="en"/>
              <a:t>The optimal solution is $3 by choosing item 2.</a:t>
            </a:r>
          </a:p>
          <a:p>
            <a:pPr lvl="0">
              <a:spcBef>
                <a:spcPts val="0"/>
              </a:spcBef>
              <a:buNone/>
            </a:pPr>
            <a:r>
              <a:rPr lang="en"/>
              <a:t>Best-First obtains $2 by choosing item 1.</a:t>
            </a:r>
          </a:p>
        </p:txBody>
      </p:sp>
      <p:graphicFrame>
        <p:nvGraphicFramePr>
          <p:cNvPr id="296" name="Shape 296"/>
          <p:cNvGraphicFramePr/>
          <p:nvPr/>
        </p:nvGraphicFramePr>
        <p:xfrm>
          <a:off x="2759775" y="1359750"/>
          <a:ext cx="3000000" cy="3000000"/>
        </p:xfrm>
        <a:graphic>
          <a:graphicData uri="http://schemas.openxmlformats.org/drawingml/2006/table">
            <a:tbl>
              <a:tblPr>
                <a:noFill/>
                <a:tableStyleId>{6E945C24-E977-4E20-8E7A-8EE244E4F254}</a:tableStyleId>
              </a:tblPr>
              <a:tblGrid>
                <a:gridCol w="668350"/>
                <a:gridCol w="1271300"/>
                <a:gridCol w="969825"/>
                <a:gridCol w="969825"/>
              </a:tblGrid>
              <a:tr h="396200">
                <a:tc>
                  <a:txBody>
                    <a:bodyPr>
                      <a:noAutofit/>
                    </a:bodyPr>
                    <a:lstStyle/>
                    <a:p>
                      <a:pPr lvl="0" rtl="0" algn="ctr">
                        <a:spcBef>
                          <a:spcPts val="0"/>
                        </a:spcBef>
                        <a:buNone/>
                      </a:pPr>
                      <a:r>
                        <a:rPr b="1" lang="en"/>
                        <a:t>item</a:t>
                      </a:r>
                    </a:p>
                  </a:txBody>
                  <a:tcPr marT="91425" marB="91425" marR="91425" marL="91425"/>
                </a:tc>
                <a:tc>
                  <a:txBody>
                    <a:bodyPr>
                      <a:noAutofit/>
                    </a:bodyPr>
                    <a:lstStyle/>
                    <a:p>
                      <a:pPr lvl="0" algn="ctr">
                        <a:spcBef>
                          <a:spcPts val="0"/>
                        </a:spcBef>
                        <a:buNone/>
                      </a:pPr>
                      <a:r>
                        <a:rPr b="1" lang="en"/>
                        <a:t>value</a:t>
                      </a:r>
                    </a:p>
                  </a:txBody>
                  <a:tcPr marT="91425" marB="91425" marR="91425" marL="91425"/>
                </a:tc>
                <a:tc>
                  <a:txBody>
                    <a:bodyPr>
                      <a:noAutofit/>
                    </a:bodyPr>
                    <a:lstStyle/>
                    <a:p>
                      <a:pPr lvl="0" algn="ctr">
                        <a:spcBef>
                          <a:spcPts val="0"/>
                        </a:spcBef>
                        <a:buNone/>
                      </a:pPr>
                      <a:r>
                        <a:rPr b="1" lang="en"/>
                        <a:t>weight</a:t>
                      </a:r>
                    </a:p>
                  </a:txBody>
                  <a:tcPr marT="91425" marB="91425" marR="91425" marL="91425"/>
                </a:tc>
                <a:tc>
                  <a:txBody>
                    <a:bodyPr>
                      <a:noAutofit/>
                    </a:bodyPr>
                    <a:lstStyle/>
                    <a:p>
                      <a:pPr lvl="0" algn="ctr">
                        <a:spcBef>
                          <a:spcPts val="0"/>
                        </a:spcBef>
                        <a:buNone/>
                      </a:pPr>
                      <a:r>
                        <a:rPr b="1" lang="en"/>
                        <a:t>ratio</a:t>
                      </a:r>
                    </a:p>
                  </a:txBody>
                  <a:tcPr marT="91425" marB="91425" marR="91425" marL="91425"/>
                </a:tc>
              </a:tr>
              <a:tr h="325950">
                <a:tc>
                  <a:txBody>
                    <a:bodyPr>
                      <a:noAutofit/>
                    </a:bodyPr>
                    <a:lstStyle/>
                    <a:p>
                      <a:pPr lvl="0" rtl="0" algn="ctr">
                        <a:spcBef>
                          <a:spcPts val="0"/>
                        </a:spcBef>
                        <a:buNone/>
                      </a:pPr>
                      <a:r>
                        <a:rPr b="1" lang="en"/>
                        <a:t>1</a:t>
                      </a:r>
                    </a:p>
                  </a:txBody>
                  <a:tcPr marT="91425" marB="91425" marR="91425" marL="91425"/>
                </a:tc>
                <a:tc>
                  <a:txBody>
                    <a:bodyPr>
                      <a:noAutofit/>
                    </a:bodyPr>
                    <a:lstStyle/>
                    <a:p>
                      <a:pPr lvl="0" algn="ctr">
                        <a:spcBef>
                          <a:spcPts val="0"/>
                        </a:spcBef>
                        <a:buNone/>
                      </a:pPr>
                      <a:r>
                        <a:rPr lang="en"/>
                        <a:t>$2</a:t>
                      </a:r>
                    </a:p>
                  </a:txBody>
                  <a:tcPr marT="91425" marB="91425" marR="91425" marL="91425"/>
                </a:tc>
                <a:tc>
                  <a:txBody>
                    <a:bodyPr>
                      <a:noAutofit/>
                    </a:bodyPr>
                    <a:lstStyle/>
                    <a:p>
                      <a:pPr lvl="0" algn="ctr">
                        <a:spcBef>
                          <a:spcPts val="0"/>
                        </a:spcBef>
                        <a:buNone/>
                      </a:pPr>
                      <a:r>
                        <a:rPr lang="en"/>
                        <a:t>1 kg</a:t>
                      </a:r>
                    </a:p>
                  </a:txBody>
                  <a:tcPr marT="91425" marB="91425" marR="91425" marL="91425"/>
                </a:tc>
                <a:tc>
                  <a:txBody>
                    <a:bodyPr>
                      <a:noAutofit/>
                    </a:bodyPr>
                    <a:lstStyle/>
                    <a:p>
                      <a:pPr lvl="0" algn="ctr">
                        <a:spcBef>
                          <a:spcPts val="0"/>
                        </a:spcBef>
                        <a:buNone/>
                      </a:pPr>
                      <a:r>
                        <a:rPr lang="en"/>
                        <a:t>$2 / kg</a:t>
                      </a:r>
                    </a:p>
                  </a:txBody>
                  <a:tcPr marT="91425" marB="91425" marR="91425" marL="91425"/>
                </a:tc>
              </a:tr>
              <a:tr h="396200">
                <a:tc>
                  <a:txBody>
                    <a:bodyPr>
                      <a:noAutofit/>
                    </a:bodyPr>
                    <a:lstStyle/>
                    <a:p>
                      <a:pPr lvl="0" rtl="0" algn="ctr">
                        <a:spcBef>
                          <a:spcPts val="0"/>
                        </a:spcBef>
                        <a:buNone/>
                      </a:pPr>
                      <a:r>
                        <a:rPr b="1" lang="en"/>
                        <a:t>2</a:t>
                      </a:r>
                    </a:p>
                  </a:txBody>
                  <a:tcPr marT="91425" marB="91425" marR="91425" marL="91425"/>
                </a:tc>
                <a:tc>
                  <a:txBody>
                    <a:bodyPr>
                      <a:noAutofit/>
                    </a:bodyPr>
                    <a:lstStyle/>
                    <a:p>
                      <a:pPr lvl="0" algn="ctr">
                        <a:spcBef>
                          <a:spcPts val="0"/>
                        </a:spcBef>
                        <a:buNone/>
                      </a:pPr>
                      <a:r>
                        <a:rPr lang="en"/>
                        <a:t>$3</a:t>
                      </a:r>
                    </a:p>
                  </a:txBody>
                  <a:tcPr marT="91425" marB="91425" marR="91425" marL="91425"/>
                </a:tc>
                <a:tc>
                  <a:txBody>
                    <a:bodyPr>
                      <a:noAutofit/>
                    </a:bodyPr>
                    <a:lstStyle/>
                    <a:p>
                      <a:pPr lvl="0" algn="ctr">
                        <a:spcBef>
                          <a:spcPts val="0"/>
                        </a:spcBef>
                        <a:buNone/>
                      </a:pPr>
                      <a:r>
                        <a:rPr lang="en"/>
                        <a:t>3 kg</a:t>
                      </a:r>
                    </a:p>
                  </a:txBody>
                  <a:tcPr marT="91425" marB="91425" marR="91425" marL="91425"/>
                </a:tc>
                <a:tc>
                  <a:txBody>
                    <a:bodyPr>
                      <a:noAutofit/>
                    </a:bodyPr>
                    <a:lstStyle/>
                    <a:p>
                      <a:pPr lvl="0" algn="ctr">
                        <a:spcBef>
                          <a:spcPts val="0"/>
                        </a:spcBef>
                        <a:buNone/>
                      </a:pPr>
                      <a:r>
                        <a:rPr lang="en"/>
                        <a:t>$1 / kg</a:t>
                      </a: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x="0" y="0"/>
          <a:ext cx="0" cy="0"/>
          <a:chOff x="0" y="0"/>
          <a:chExt cx="0" cy="0"/>
        </a:xfrm>
      </p:grpSpPr>
      <p:sp>
        <p:nvSpPr>
          <p:cNvPr id="301" name="Shape 301"/>
          <p:cNvSpPr txBox="1"/>
          <p:nvPr>
            <p:ph type="title"/>
          </p:nvPr>
        </p:nvSpPr>
        <p:spPr>
          <a:xfrm>
            <a:off x="311700" y="140225"/>
            <a:ext cx="8520599" cy="572699"/>
          </a:xfrm>
          <a:prstGeom prst="rect">
            <a:avLst/>
          </a:prstGeom>
        </p:spPr>
        <p:txBody>
          <a:bodyPr anchorCtr="0" anchor="t" bIns="91425" lIns="91425" rIns="91425" tIns="91425">
            <a:noAutofit/>
          </a:bodyPr>
          <a:lstStyle/>
          <a:p>
            <a:pPr lvl="0" rtl="0">
              <a:spcBef>
                <a:spcPts val="0"/>
              </a:spcBef>
              <a:buNone/>
            </a:pPr>
            <a:r>
              <a:rPr lang="en"/>
              <a:t>Thief Problem - Algorithm Ideas</a:t>
            </a:r>
          </a:p>
        </p:txBody>
      </p:sp>
      <p:sp>
        <p:nvSpPr>
          <p:cNvPr id="302" name="Shape 302"/>
          <p:cNvSpPr txBox="1"/>
          <p:nvPr>
            <p:ph idx="1" type="body"/>
          </p:nvPr>
        </p:nvSpPr>
        <p:spPr>
          <a:xfrm>
            <a:off x="311700" y="712925"/>
            <a:ext cx="8630400" cy="863999"/>
          </a:xfrm>
          <a:prstGeom prst="rect">
            <a:avLst/>
          </a:prstGeom>
        </p:spPr>
        <p:txBody>
          <a:bodyPr anchorCtr="0" anchor="t" bIns="91425" lIns="91425" rIns="91425" tIns="91425">
            <a:noAutofit/>
          </a:bodyPr>
          <a:lstStyle/>
          <a:p>
            <a:pPr indent="-228600" lvl="0" marL="457200" rtl="0">
              <a:spcBef>
                <a:spcPts val="0"/>
              </a:spcBef>
              <a:buAutoNum type="arabicPeriod" startAt="2"/>
            </a:pPr>
            <a:r>
              <a:rPr i="1" lang="en"/>
              <a:t>Brute Force</a:t>
            </a:r>
            <a:r>
              <a:rPr lang="en"/>
              <a:t>.  Try all possible subsets and choose the most valuable that fits.</a:t>
            </a:r>
          </a:p>
        </p:txBody>
      </p:sp>
      <p:pic>
        <p:nvPicPr>
          <p:cNvPr id="303" name="Shape 303"/>
          <p:cNvPicPr preferRelativeResize="0"/>
          <p:nvPr/>
        </p:nvPicPr>
        <p:blipFill>
          <a:blip r:embed="rId3">
            <a:alphaModFix/>
          </a:blip>
          <a:stretch>
            <a:fillRect/>
          </a:stretch>
        </p:blipFill>
        <p:spPr>
          <a:xfrm>
            <a:off x="3329396" y="1285600"/>
            <a:ext cx="2859479" cy="2477050"/>
          </a:xfrm>
          <a:prstGeom prst="rect">
            <a:avLst/>
          </a:prstGeom>
          <a:noFill/>
          <a:ln>
            <a:noFill/>
          </a:ln>
        </p:spPr>
      </p:pic>
      <p:sp>
        <p:nvSpPr>
          <p:cNvPr id="304" name="Shape 304"/>
          <p:cNvSpPr txBox="1"/>
          <p:nvPr>
            <p:ph idx="3" type="body"/>
          </p:nvPr>
        </p:nvSpPr>
        <p:spPr>
          <a:xfrm>
            <a:off x="3165475" y="3762650"/>
            <a:ext cx="3143699" cy="249600"/>
          </a:xfrm>
          <a:prstGeom prst="rect">
            <a:avLst/>
          </a:prstGeom>
        </p:spPr>
        <p:txBody>
          <a:bodyPr anchorCtr="0" anchor="t" bIns="91425" lIns="91425" rIns="91425" tIns="91425">
            <a:noAutofit/>
          </a:bodyPr>
          <a:lstStyle/>
          <a:p>
            <a:pPr lvl="0" rtl="0">
              <a:spcBef>
                <a:spcPts val="0"/>
              </a:spcBef>
              <a:buNone/>
            </a:pPr>
            <a:r>
              <a:rPr lang="en"/>
              <a:t>How many subsets do we need to try?</a:t>
            </a:r>
          </a:p>
        </p:txBody>
      </p:sp>
      <p:sp>
        <p:nvSpPr>
          <p:cNvPr id="305" name="Shape 305"/>
          <p:cNvSpPr txBox="1"/>
          <p:nvPr>
            <p:ph idx="2" type="body"/>
          </p:nvPr>
        </p:nvSpPr>
        <p:spPr>
          <a:xfrm>
            <a:off x="421375" y="4310900"/>
            <a:ext cx="8520599" cy="713400"/>
          </a:xfrm>
          <a:prstGeom prst="rect">
            <a:avLst/>
          </a:prstGeom>
        </p:spPr>
        <p:txBody>
          <a:bodyPr anchorCtr="0" anchor="t" bIns="91425" lIns="91425" rIns="91425" tIns="91425">
            <a:noAutofit/>
          </a:bodyPr>
          <a:lstStyle/>
          <a:p>
            <a:pPr lvl="0" rtl="0">
              <a:spcBef>
                <a:spcPts val="0"/>
              </a:spcBef>
              <a:buNone/>
            </a:pPr>
            <a:r>
              <a:rPr lang="en"/>
              <a:t>Brute Force will always work, but it is very slow.</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9" name="Shape 309"/>
        <p:cNvGrpSpPr/>
        <p:nvPr/>
      </p:nvGrpSpPr>
      <p:grpSpPr>
        <a:xfrm>
          <a:off x="0" y="0"/>
          <a:ext cx="0" cy="0"/>
          <a:chOff x="0" y="0"/>
          <a:chExt cx="0" cy="0"/>
        </a:xfrm>
      </p:grpSpPr>
      <p:sp>
        <p:nvSpPr>
          <p:cNvPr id="310" name="Shape 310"/>
          <p:cNvSpPr txBox="1"/>
          <p:nvPr>
            <p:ph type="title"/>
          </p:nvPr>
        </p:nvSpPr>
        <p:spPr>
          <a:xfrm>
            <a:off x="311700" y="140225"/>
            <a:ext cx="8520599" cy="572699"/>
          </a:xfrm>
          <a:prstGeom prst="rect">
            <a:avLst/>
          </a:prstGeom>
        </p:spPr>
        <p:txBody>
          <a:bodyPr anchorCtr="0" anchor="t" bIns="91425" lIns="91425" rIns="91425" tIns="91425">
            <a:noAutofit/>
          </a:bodyPr>
          <a:lstStyle/>
          <a:p>
            <a:pPr lvl="0" rtl="0">
              <a:spcBef>
                <a:spcPts val="0"/>
              </a:spcBef>
              <a:buNone/>
            </a:pPr>
            <a:r>
              <a:rPr lang="en"/>
              <a:t>Movie Star Scheduling Problem</a:t>
            </a:r>
          </a:p>
        </p:txBody>
      </p:sp>
      <p:sp>
        <p:nvSpPr>
          <p:cNvPr id="311" name="Shape 311"/>
          <p:cNvSpPr txBox="1"/>
          <p:nvPr>
            <p:ph idx="1" type="body"/>
          </p:nvPr>
        </p:nvSpPr>
        <p:spPr>
          <a:xfrm>
            <a:off x="311700" y="712925"/>
            <a:ext cx="8630400" cy="863999"/>
          </a:xfrm>
          <a:prstGeom prst="rect">
            <a:avLst/>
          </a:prstGeom>
        </p:spPr>
        <p:txBody>
          <a:bodyPr anchorCtr="0" anchor="t" bIns="91425" lIns="91425" rIns="91425" tIns="91425">
            <a:noAutofit/>
          </a:bodyPr>
          <a:lstStyle/>
          <a:p>
            <a:pPr lvl="0" rtl="0">
              <a:spcBef>
                <a:spcPts val="0"/>
              </a:spcBef>
              <a:buNone/>
            </a:pPr>
            <a:r>
              <a:rPr lang="en"/>
              <a:t>A movie star has been offered the leading role in several upcoming movies.  They want to select the maximum number of roles such that no movies overlap in time.</a:t>
            </a:r>
          </a:p>
        </p:txBody>
      </p:sp>
      <p:sp>
        <p:nvSpPr>
          <p:cNvPr id="312" name="Shape 312"/>
          <p:cNvSpPr txBox="1"/>
          <p:nvPr>
            <p:ph idx="2" type="body"/>
          </p:nvPr>
        </p:nvSpPr>
        <p:spPr>
          <a:xfrm>
            <a:off x="421375" y="4310900"/>
            <a:ext cx="8520599" cy="713400"/>
          </a:xfrm>
          <a:prstGeom prst="rect">
            <a:avLst/>
          </a:prstGeom>
        </p:spPr>
        <p:txBody>
          <a:bodyPr anchorCtr="0" anchor="t" bIns="91425" lIns="91425" rIns="91425" tIns="91425">
            <a:noAutofit/>
          </a:bodyPr>
          <a:lstStyle/>
          <a:p>
            <a:pPr lvl="0" rtl="0">
              <a:spcBef>
                <a:spcPts val="0"/>
              </a:spcBef>
              <a:buNone/>
            </a:pPr>
            <a:r>
              <a:rPr lang="en"/>
              <a:t>This problem is known as </a:t>
            </a:r>
            <a:r>
              <a:rPr i="1" lang="en"/>
              <a:t>maximum independent set</a:t>
            </a:r>
            <a:r>
              <a:rPr lang="en"/>
              <a:t> in an </a:t>
            </a:r>
            <a:r>
              <a:rPr i="1" lang="en"/>
              <a:t>interval graph</a:t>
            </a:r>
            <a:r>
              <a:rPr lang="en"/>
              <a:t>.</a:t>
            </a:r>
          </a:p>
          <a:p>
            <a:pPr lvl="0" rtl="0">
              <a:spcBef>
                <a:spcPts val="0"/>
              </a:spcBef>
              <a:buNone/>
            </a:pPr>
            <a:r>
              <a:rPr lang="en"/>
              <a:t>We will consider several algorithms and find counterexamples for (most of) them.</a:t>
            </a:r>
          </a:p>
        </p:txBody>
      </p:sp>
      <p:sp>
        <p:nvSpPr>
          <p:cNvPr id="313" name="Shape 313"/>
          <p:cNvSpPr txBox="1"/>
          <p:nvPr>
            <p:ph idx="3" type="body"/>
          </p:nvPr>
        </p:nvSpPr>
        <p:spPr>
          <a:xfrm>
            <a:off x="803275" y="3686450"/>
            <a:ext cx="7756799" cy="249600"/>
          </a:xfrm>
          <a:prstGeom prst="rect">
            <a:avLst/>
          </a:prstGeom>
        </p:spPr>
        <p:txBody>
          <a:bodyPr anchorCtr="0" anchor="t" bIns="91425" lIns="91425" rIns="91425" tIns="91425">
            <a:noAutofit/>
          </a:bodyPr>
          <a:lstStyle/>
          <a:p>
            <a:pPr lvl="0" rtl="0">
              <a:spcBef>
                <a:spcPts val="0"/>
              </a:spcBef>
              <a:buNone/>
            </a:pPr>
            <a:r>
              <a:rPr lang="en"/>
              <a:t>A selection of movies along with their start and end times given as an interval of time.</a:t>
            </a:r>
          </a:p>
        </p:txBody>
      </p:sp>
      <p:pic>
        <p:nvPicPr>
          <p:cNvPr id="314" name="Shape 314"/>
          <p:cNvPicPr preferRelativeResize="0"/>
          <p:nvPr/>
        </p:nvPicPr>
        <p:blipFill>
          <a:blip r:embed="rId3">
            <a:alphaModFix/>
          </a:blip>
          <a:stretch>
            <a:fillRect/>
          </a:stretch>
        </p:blipFill>
        <p:spPr>
          <a:xfrm>
            <a:off x="262538" y="2237949"/>
            <a:ext cx="8728724" cy="1463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8" name="Shape 318"/>
        <p:cNvGrpSpPr/>
        <p:nvPr/>
      </p:nvGrpSpPr>
      <p:grpSpPr>
        <a:xfrm>
          <a:off x="0" y="0"/>
          <a:ext cx="0" cy="0"/>
          <a:chOff x="0" y="0"/>
          <a:chExt cx="0" cy="0"/>
        </a:xfrm>
      </p:grpSpPr>
      <p:sp>
        <p:nvSpPr>
          <p:cNvPr id="319" name="Shape 319"/>
          <p:cNvSpPr txBox="1"/>
          <p:nvPr>
            <p:ph type="title"/>
          </p:nvPr>
        </p:nvSpPr>
        <p:spPr>
          <a:xfrm>
            <a:off x="311700" y="140225"/>
            <a:ext cx="8832299" cy="572699"/>
          </a:xfrm>
          <a:prstGeom prst="rect">
            <a:avLst/>
          </a:prstGeom>
        </p:spPr>
        <p:txBody>
          <a:bodyPr anchorCtr="0" anchor="t" bIns="91425" lIns="91425" rIns="91425" tIns="91425">
            <a:noAutofit/>
          </a:bodyPr>
          <a:lstStyle/>
          <a:p>
            <a:pPr lvl="0" rtl="0">
              <a:spcBef>
                <a:spcPts val="0"/>
              </a:spcBef>
              <a:buNone/>
            </a:pPr>
            <a:r>
              <a:rPr lang="en"/>
              <a:t>Movie Star Scheduling - Algorithm Ideas</a:t>
            </a:r>
          </a:p>
        </p:txBody>
      </p:sp>
      <p:sp>
        <p:nvSpPr>
          <p:cNvPr id="320" name="Shape 320"/>
          <p:cNvSpPr txBox="1"/>
          <p:nvPr>
            <p:ph idx="1" type="body"/>
          </p:nvPr>
        </p:nvSpPr>
        <p:spPr>
          <a:xfrm>
            <a:off x="311700" y="712925"/>
            <a:ext cx="8630400" cy="1359899"/>
          </a:xfrm>
          <a:prstGeom prst="rect">
            <a:avLst/>
          </a:prstGeom>
        </p:spPr>
        <p:txBody>
          <a:bodyPr anchorCtr="0" anchor="t" bIns="91425" lIns="91425" rIns="91425" tIns="91425">
            <a:noAutofit/>
          </a:bodyPr>
          <a:lstStyle/>
          <a:p>
            <a:pPr indent="-228600" lvl="0" marL="457200" rtl="0">
              <a:spcBef>
                <a:spcPts val="0"/>
              </a:spcBef>
              <a:buAutoNum type="arabicPeriod"/>
            </a:pPr>
            <a:r>
              <a:rPr i="1" lang="en"/>
              <a:t>Starting-First</a:t>
            </a:r>
            <a:r>
              <a:rPr lang="en"/>
              <a:t>.  Accept the job that starts soonest and doesn’t conflict.</a:t>
            </a:r>
          </a:p>
          <a:p>
            <a:pPr indent="-228600" lvl="0" marL="457200" rtl="0">
              <a:spcBef>
                <a:spcPts val="0"/>
              </a:spcBef>
              <a:buAutoNum type="arabicPeriod"/>
            </a:pPr>
            <a:r>
              <a:rPr i="1" lang="en"/>
              <a:t>Shortest-First</a:t>
            </a:r>
            <a:r>
              <a:rPr lang="en"/>
              <a:t>.  Accept the shortest job that doesn’t conflict.</a:t>
            </a:r>
          </a:p>
          <a:p>
            <a:pPr indent="-228600" lvl="0" marL="457200" rtl="0">
              <a:spcBef>
                <a:spcPts val="0"/>
              </a:spcBef>
              <a:buAutoNum type="arabicPeriod"/>
            </a:pPr>
            <a:r>
              <a:rPr i="1" lang="en"/>
              <a:t>Ending</a:t>
            </a:r>
            <a:r>
              <a:rPr lang="en"/>
              <a:t>-First.  Accept the job that ends soonest and doesn’t conflict.</a:t>
            </a:r>
          </a:p>
          <a:p>
            <a:pPr indent="-228600" lvl="0" marL="457200" rtl="0">
              <a:spcBef>
                <a:spcPts val="0"/>
              </a:spcBef>
              <a:buAutoNum type="arabicPeriod"/>
            </a:pPr>
            <a:r>
              <a:rPr i="1" lang="en"/>
              <a:t>Brute Force</a:t>
            </a:r>
            <a:r>
              <a:rPr lang="en"/>
              <a:t>.  Try all possible subsets of jobs and choose the best.</a:t>
            </a:r>
          </a:p>
          <a:p>
            <a:pPr lvl="0" rtl="0">
              <a:spcBef>
                <a:spcPts val="0"/>
              </a:spcBef>
              <a:buNone/>
            </a:pPr>
            <a:r>
              <a:t/>
            </a:r>
            <a:endParaRPr/>
          </a:p>
        </p:txBody>
      </p:sp>
      <p:sp>
        <p:nvSpPr>
          <p:cNvPr id="321" name="Shape 321"/>
          <p:cNvSpPr txBox="1"/>
          <p:nvPr>
            <p:ph idx="2" type="body"/>
          </p:nvPr>
        </p:nvSpPr>
        <p:spPr>
          <a:xfrm>
            <a:off x="311700" y="4310900"/>
            <a:ext cx="8697900" cy="713400"/>
          </a:xfrm>
          <a:prstGeom prst="rect">
            <a:avLst/>
          </a:prstGeom>
        </p:spPr>
        <p:txBody>
          <a:bodyPr anchorCtr="0" anchor="t" bIns="91425" lIns="91425" rIns="91425" tIns="91425">
            <a:noAutofit/>
          </a:bodyPr>
          <a:lstStyle/>
          <a:p>
            <a:pPr lvl="0" rtl="0">
              <a:spcBef>
                <a:spcPts val="0"/>
              </a:spcBef>
              <a:buNone/>
            </a:pPr>
            <a:r>
              <a:rPr lang="en"/>
              <a:t>Brute Force will work, but slowly.  For the other ideas try to find a counterexample.</a:t>
            </a:r>
          </a:p>
          <a:p>
            <a:pPr lvl="0" rtl="0">
              <a:spcBef>
                <a:spcPts val="0"/>
              </a:spcBef>
              <a:buNone/>
            </a:pPr>
            <a:r>
              <a:rPr lang="en"/>
              <a:t>If you cannot find a counterexample, then try to understand why it works. </a:t>
            </a:r>
          </a:p>
        </p:txBody>
      </p:sp>
      <p:sp>
        <p:nvSpPr>
          <p:cNvPr id="322" name="Shape 322"/>
          <p:cNvSpPr txBox="1"/>
          <p:nvPr>
            <p:ph idx="3" type="body"/>
          </p:nvPr>
        </p:nvSpPr>
        <p:spPr>
          <a:xfrm>
            <a:off x="803275" y="3686450"/>
            <a:ext cx="7756799" cy="249600"/>
          </a:xfrm>
          <a:prstGeom prst="rect">
            <a:avLst/>
          </a:prstGeom>
        </p:spPr>
        <p:txBody>
          <a:bodyPr anchorCtr="0" anchor="t" bIns="91425" lIns="91425" rIns="91425" tIns="91425">
            <a:noAutofit/>
          </a:bodyPr>
          <a:lstStyle/>
          <a:p>
            <a:pPr lvl="0" rtl="0">
              <a:spcBef>
                <a:spcPts val="0"/>
              </a:spcBef>
              <a:buNone/>
            </a:pPr>
            <a:r>
              <a:rPr lang="en"/>
              <a:t>What would these algorithms do on the above problem? </a:t>
            </a:r>
          </a:p>
        </p:txBody>
      </p:sp>
      <p:pic>
        <p:nvPicPr>
          <p:cNvPr id="323" name="Shape 323"/>
          <p:cNvPicPr preferRelativeResize="0"/>
          <p:nvPr/>
        </p:nvPicPr>
        <p:blipFill>
          <a:blip r:embed="rId3">
            <a:alphaModFix/>
          </a:blip>
          <a:stretch>
            <a:fillRect/>
          </a:stretch>
        </p:blipFill>
        <p:spPr>
          <a:xfrm>
            <a:off x="262538" y="2237949"/>
            <a:ext cx="8728724" cy="1463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7" name="Shape 327"/>
        <p:cNvGrpSpPr/>
        <p:nvPr/>
      </p:nvGrpSpPr>
      <p:grpSpPr>
        <a:xfrm>
          <a:off x="0" y="0"/>
          <a:ext cx="0" cy="0"/>
          <a:chOff x="0" y="0"/>
          <a:chExt cx="0" cy="0"/>
        </a:xfrm>
      </p:grpSpPr>
      <p:sp>
        <p:nvSpPr>
          <p:cNvPr id="328" name="Shape 328"/>
          <p:cNvSpPr txBox="1"/>
          <p:nvPr>
            <p:ph idx="2" type="body"/>
          </p:nvPr>
        </p:nvSpPr>
        <p:spPr>
          <a:xfrm>
            <a:off x="311700" y="4564725"/>
            <a:ext cx="8697900" cy="426300"/>
          </a:xfrm>
          <a:prstGeom prst="rect">
            <a:avLst/>
          </a:prstGeom>
        </p:spPr>
        <p:txBody>
          <a:bodyPr anchorCtr="0" anchor="t" bIns="91425" lIns="91425" rIns="91425" tIns="91425">
            <a:noAutofit/>
          </a:bodyPr>
          <a:lstStyle/>
          <a:p>
            <a:pPr lvl="0" rtl="0">
              <a:spcBef>
                <a:spcPts val="0"/>
              </a:spcBef>
              <a:buNone/>
            </a:pPr>
            <a:r>
              <a:rPr lang="en"/>
              <a:t>Notice that these examples are not counterexamples for Ending-First.</a:t>
            </a:r>
          </a:p>
          <a:p>
            <a:pPr lvl="0" rtl="0">
              <a:spcBef>
                <a:spcPts val="0"/>
              </a:spcBef>
              <a:buNone/>
            </a:pPr>
            <a:r>
              <a:t/>
            </a:r>
            <a:endParaRPr/>
          </a:p>
          <a:p>
            <a:pPr lvl="0" rtl="0">
              <a:spcBef>
                <a:spcPts val="0"/>
              </a:spcBef>
              <a:buNone/>
            </a:pPr>
            <a:r>
              <a:t/>
            </a:r>
            <a:endParaRPr/>
          </a:p>
        </p:txBody>
      </p:sp>
      <p:sp>
        <p:nvSpPr>
          <p:cNvPr id="329" name="Shape 329"/>
          <p:cNvSpPr txBox="1"/>
          <p:nvPr>
            <p:ph type="title"/>
          </p:nvPr>
        </p:nvSpPr>
        <p:spPr>
          <a:xfrm>
            <a:off x="311700" y="140225"/>
            <a:ext cx="8832299" cy="572699"/>
          </a:xfrm>
          <a:prstGeom prst="rect">
            <a:avLst/>
          </a:prstGeom>
        </p:spPr>
        <p:txBody>
          <a:bodyPr anchorCtr="0" anchor="t" bIns="91425" lIns="91425" rIns="91425" tIns="91425">
            <a:noAutofit/>
          </a:bodyPr>
          <a:lstStyle/>
          <a:p>
            <a:pPr lvl="0" rtl="0">
              <a:spcBef>
                <a:spcPts val="0"/>
              </a:spcBef>
              <a:buNone/>
            </a:pPr>
            <a:r>
              <a:rPr lang="en"/>
              <a:t>Counterexamples for Starting-First and Shortest-First</a:t>
            </a:r>
          </a:p>
        </p:txBody>
      </p:sp>
      <p:sp>
        <p:nvSpPr>
          <p:cNvPr id="330" name="Shape 330"/>
          <p:cNvSpPr txBox="1"/>
          <p:nvPr>
            <p:ph idx="3" type="body"/>
          </p:nvPr>
        </p:nvSpPr>
        <p:spPr>
          <a:xfrm>
            <a:off x="3036300" y="2314850"/>
            <a:ext cx="3313799" cy="249600"/>
          </a:xfrm>
          <a:prstGeom prst="rect">
            <a:avLst/>
          </a:prstGeom>
        </p:spPr>
        <p:txBody>
          <a:bodyPr anchorCtr="0" anchor="t" bIns="91425" lIns="91425" rIns="91425" tIns="91425">
            <a:noAutofit/>
          </a:bodyPr>
          <a:lstStyle/>
          <a:p>
            <a:pPr lvl="0" rtl="0">
              <a:spcBef>
                <a:spcPts val="0"/>
              </a:spcBef>
              <a:buNone/>
            </a:pPr>
            <a:r>
              <a:rPr lang="en"/>
              <a:t>Counterexample for Starting-First</a:t>
            </a:r>
          </a:p>
        </p:txBody>
      </p:sp>
      <p:grpSp>
        <p:nvGrpSpPr>
          <p:cNvPr id="331" name="Shape 331"/>
          <p:cNvGrpSpPr/>
          <p:nvPr/>
        </p:nvGrpSpPr>
        <p:grpSpPr>
          <a:xfrm>
            <a:off x="3561900" y="1843350"/>
            <a:ext cx="2262599" cy="236175"/>
            <a:chOff x="3431100" y="1386150"/>
            <a:chExt cx="2262599" cy="236175"/>
          </a:xfrm>
        </p:grpSpPr>
        <p:cxnSp>
          <p:nvCxnSpPr>
            <p:cNvPr id="332" name="Shape 332"/>
            <p:cNvCxnSpPr/>
            <p:nvPr/>
          </p:nvCxnSpPr>
          <p:spPr>
            <a:xfrm>
              <a:off x="3431100" y="1386150"/>
              <a:ext cx="2262599" cy="0"/>
            </a:xfrm>
            <a:prstGeom prst="straightConnector1">
              <a:avLst/>
            </a:prstGeom>
            <a:noFill/>
            <a:ln cap="flat" cmpd="sng" w="38100">
              <a:solidFill>
                <a:schemeClr val="dk2"/>
              </a:solidFill>
              <a:prstDash val="solid"/>
              <a:round/>
              <a:headEnd len="lg" w="lg" type="none"/>
              <a:tailEnd len="lg" w="lg" type="none"/>
            </a:ln>
          </p:spPr>
        </p:cxnSp>
        <p:cxnSp>
          <p:nvCxnSpPr>
            <p:cNvPr id="333" name="Shape 333"/>
            <p:cNvCxnSpPr/>
            <p:nvPr/>
          </p:nvCxnSpPr>
          <p:spPr>
            <a:xfrm>
              <a:off x="3776075" y="1622325"/>
              <a:ext cx="630899" cy="0"/>
            </a:xfrm>
            <a:prstGeom prst="straightConnector1">
              <a:avLst/>
            </a:prstGeom>
            <a:noFill/>
            <a:ln cap="flat" cmpd="sng" w="38100">
              <a:solidFill>
                <a:schemeClr val="dk2"/>
              </a:solidFill>
              <a:prstDash val="solid"/>
              <a:round/>
              <a:headEnd len="lg" w="lg" type="none"/>
              <a:tailEnd len="lg" w="lg" type="none"/>
            </a:ln>
          </p:spPr>
        </p:cxnSp>
        <p:cxnSp>
          <p:nvCxnSpPr>
            <p:cNvPr id="334" name="Shape 334"/>
            <p:cNvCxnSpPr/>
            <p:nvPr/>
          </p:nvCxnSpPr>
          <p:spPr>
            <a:xfrm>
              <a:off x="4766675" y="1622325"/>
              <a:ext cx="630899" cy="0"/>
            </a:xfrm>
            <a:prstGeom prst="straightConnector1">
              <a:avLst/>
            </a:prstGeom>
            <a:noFill/>
            <a:ln cap="flat" cmpd="sng" w="38100">
              <a:solidFill>
                <a:schemeClr val="dk2"/>
              </a:solidFill>
              <a:prstDash val="solid"/>
              <a:round/>
              <a:headEnd len="lg" w="lg" type="none"/>
              <a:tailEnd len="lg" w="lg" type="none"/>
            </a:ln>
          </p:spPr>
        </p:cxnSp>
      </p:grpSp>
      <p:sp>
        <p:nvSpPr>
          <p:cNvPr id="335" name="Shape 335"/>
          <p:cNvSpPr txBox="1"/>
          <p:nvPr>
            <p:ph idx="3" type="body"/>
          </p:nvPr>
        </p:nvSpPr>
        <p:spPr>
          <a:xfrm>
            <a:off x="2975625" y="3686450"/>
            <a:ext cx="3298499" cy="249600"/>
          </a:xfrm>
          <a:prstGeom prst="rect">
            <a:avLst/>
          </a:prstGeom>
        </p:spPr>
        <p:txBody>
          <a:bodyPr anchorCtr="0" anchor="t" bIns="91425" lIns="91425" rIns="91425" tIns="91425">
            <a:noAutofit/>
          </a:bodyPr>
          <a:lstStyle/>
          <a:p>
            <a:pPr lvl="0" rtl="0">
              <a:spcBef>
                <a:spcPts val="0"/>
              </a:spcBef>
              <a:buNone/>
            </a:pPr>
            <a:r>
              <a:rPr lang="en"/>
              <a:t>Counterexample for Shortest-First</a:t>
            </a:r>
          </a:p>
        </p:txBody>
      </p:sp>
      <p:grpSp>
        <p:nvGrpSpPr>
          <p:cNvPr id="336" name="Shape 336"/>
          <p:cNvGrpSpPr/>
          <p:nvPr/>
        </p:nvGrpSpPr>
        <p:grpSpPr>
          <a:xfrm>
            <a:off x="3477717" y="3214950"/>
            <a:ext cx="2386199" cy="236175"/>
            <a:chOff x="3401517" y="2757750"/>
            <a:chExt cx="2386199" cy="236175"/>
          </a:xfrm>
        </p:grpSpPr>
        <p:cxnSp>
          <p:nvCxnSpPr>
            <p:cNvPr id="337" name="Shape 337"/>
            <p:cNvCxnSpPr/>
            <p:nvPr/>
          </p:nvCxnSpPr>
          <p:spPr>
            <a:xfrm>
              <a:off x="3401517" y="2757750"/>
              <a:ext cx="1090799" cy="0"/>
            </a:xfrm>
            <a:prstGeom prst="straightConnector1">
              <a:avLst/>
            </a:prstGeom>
            <a:noFill/>
            <a:ln cap="flat" cmpd="sng" w="38100">
              <a:solidFill>
                <a:schemeClr val="dk2"/>
              </a:solidFill>
              <a:prstDash val="solid"/>
              <a:round/>
              <a:headEnd len="lg" w="lg" type="none"/>
              <a:tailEnd len="lg" w="lg" type="none"/>
            </a:ln>
          </p:spPr>
        </p:cxnSp>
        <p:cxnSp>
          <p:nvCxnSpPr>
            <p:cNvPr id="338" name="Shape 338"/>
            <p:cNvCxnSpPr/>
            <p:nvPr/>
          </p:nvCxnSpPr>
          <p:spPr>
            <a:xfrm>
              <a:off x="4279892" y="2993925"/>
              <a:ext cx="630899" cy="0"/>
            </a:xfrm>
            <a:prstGeom prst="straightConnector1">
              <a:avLst/>
            </a:prstGeom>
            <a:noFill/>
            <a:ln cap="flat" cmpd="sng" w="38100">
              <a:solidFill>
                <a:schemeClr val="dk2"/>
              </a:solidFill>
              <a:prstDash val="solid"/>
              <a:round/>
              <a:headEnd len="lg" w="lg" type="none"/>
              <a:tailEnd len="lg" w="lg" type="none"/>
            </a:ln>
          </p:spPr>
        </p:cxnSp>
        <p:cxnSp>
          <p:nvCxnSpPr>
            <p:cNvPr id="339" name="Shape 339"/>
            <p:cNvCxnSpPr/>
            <p:nvPr/>
          </p:nvCxnSpPr>
          <p:spPr>
            <a:xfrm>
              <a:off x="4696917" y="2757750"/>
              <a:ext cx="1090799" cy="0"/>
            </a:xfrm>
            <a:prstGeom prst="straightConnector1">
              <a:avLst/>
            </a:prstGeom>
            <a:noFill/>
            <a:ln cap="flat" cmpd="sng" w="38100">
              <a:solidFill>
                <a:schemeClr val="dk2"/>
              </a:solidFill>
              <a:prstDash val="solid"/>
              <a:round/>
              <a:headEnd len="lg" w="lg" type="none"/>
              <a:tailEnd len="lg" w="lg" type="none"/>
            </a:ln>
          </p:spPr>
        </p:cxnSp>
      </p:grpSp>
      <p:sp>
        <p:nvSpPr>
          <p:cNvPr id="340" name="Shape 340"/>
          <p:cNvSpPr txBox="1"/>
          <p:nvPr>
            <p:ph idx="2" type="body"/>
          </p:nvPr>
        </p:nvSpPr>
        <p:spPr>
          <a:xfrm>
            <a:off x="311700" y="754725"/>
            <a:ext cx="8697900" cy="426300"/>
          </a:xfrm>
          <a:prstGeom prst="rect">
            <a:avLst/>
          </a:prstGeom>
        </p:spPr>
        <p:txBody>
          <a:bodyPr anchorCtr="0" anchor="t" bIns="91425" lIns="91425" rIns="91425" tIns="91425">
            <a:noAutofit/>
          </a:bodyPr>
          <a:lstStyle/>
          <a:p>
            <a:pPr lvl="0" rtl="0">
              <a:spcBef>
                <a:spcPts val="0"/>
              </a:spcBef>
              <a:buNone/>
            </a:pPr>
            <a:r>
              <a:rPr lang="en"/>
              <a:t>The first two ideas have counterexamples that use only three intervals.</a:t>
            </a:r>
          </a:p>
          <a:p>
            <a:pPr lvl="0" rtl="0">
              <a:spcBef>
                <a:spcPts val="0"/>
              </a:spcBef>
              <a:buNone/>
            </a:pPr>
            <a:r>
              <a:t/>
            </a:r>
            <a:endParaRPr/>
          </a:p>
          <a:p>
            <a:pPr lvl="0" rt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x="0" y="0"/>
          <a:ext cx="0" cy="0"/>
          <a:chOff x="0" y="0"/>
          <a:chExt cx="0" cy="0"/>
        </a:xfrm>
      </p:grpSpPr>
      <p:sp>
        <p:nvSpPr>
          <p:cNvPr id="345" name="Shape 345"/>
          <p:cNvSpPr txBox="1"/>
          <p:nvPr>
            <p:ph idx="2" type="body"/>
          </p:nvPr>
        </p:nvSpPr>
        <p:spPr>
          <a:xfrm>
            <a:off x="311700" y="4408575"/>
            <a:ext cx="8697900" cy="710099"/>
          </a:xfrm>
          <a:prstGeom prst="rect">
            <a:avLst/>
          </a:prstGeom>
        </p:spPr>
        <p:txBody>
          <a:bodyPr anchorCtr="0" anchor="t" bIns="91425" lIns="91425" rIns="91425" tIns="91425">
            <a:noAutofit/>
          </a:bodyPr>
          <a:lstStyle/>
          <a:p>
            <a:pPr lvl="0" rtl="0">
              <a:spcBef>
                <a:spcPts val="0"/>
              </a:spcBef>
              <a:buNone/>
            </a:pPr>
            <a:r>
              <a:rPr lang="en"/>
              <a:t>Brute Force is also correct, but it would be much slower than Ending-First.</a:t>
            </a:r>
          </a:p>
          <a:p>
            <a:pPr lvl="0" rtl="0">
              <a:spcBef>
                <a:spcPts val="0"/>
              </a:spcBef>
              <a:buNone/>
            </a:pPr>
            <a:r>
              <a:rPr lang="en"/>
              <a:t>Finding algorithms that are faster than Brute Force is central to algorithm design.</a:t>
            </a:r>
          </a:p>
        </p:txBody>
      </p:sp>
      <p:sp>
        <p:nvSpPr>
          <p:cNvPr id="346" name="Shape 346"/>
          <p:cNvSpPr txBox="1"/>
          <p:nvPr>
            <p:ph type="title"/>
          </p:nvPr>
        </p:nvSpPr>
        <p:spPr>
          <a:xfrm>
            <a:off x="311700" y="140225"/>
            <a:ext cx="8832299" cy="572699"/>
          </a:xfrm>
          <a:prstGeom prst="rect">
            <a:avLst/>
          </a:prstGeom>
        </p:spPr>
        <p:txBody>
          <a:bodyPr anchorCtr="0" anchor="t" bIns="91425" lIns="91425" rIns="91425" tIns="91425">
            <a:noAutofit/>
          </a:bodyPr>
          <a:lstStyle/>
          <a:p>
            <a:pPr lvl="0" rtl="0">
              <a:spcBef>
                <a:spcPts val="0"/>
              </a:spcBef>
              <a:buNone/>
            </a:pPr>
            <a:r>
              <a:rPr lang="en"/>
              <a:t>Correctness of Ending-First</a:t>
            </a:r>
          </a:p>
        </p:txBody>
      </p:sp>
      <p:sp>
        <p:nvSpPr>
          <p:cNvPr id="347" name="Shape 347"/>
          <p:cNvSpPr txBox="1"/>
          <p:nvPr>
            <p:ph idx="2" type="body"/>
          </p:nvPr>
        </p:nvSpPr>
        <p:spPr>
          <a:xfrm>
            <a:off x="311700" y="758575"/>
            <a:ext cx="8832299" cy="3663900"/>
          </a:xfrm>
          <a:prstGeom prst="rect">
            <a:avLst/>
          </a:prstGeom>
          <a:solidFill>
            <a:srgbClr val="F3F3F3"/>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en" sz="1400"/>
              <a:t>Theorem</a:t>
            </a:r>
            <a:r>
              <a:rPr lang="en" sz="1400"/>
              <a:t>: Ending-First correctly solves the Movie Star Problem.</a:t>
            </a:r>
          </a:p>
          <a:p>
            <a:pPr lvl="0" rtl="0">
              <a:spcBef>
                <a:spcPts val="0"/>
              </a:spcBef>
              <a:buNone/>
            </a:pPr>
            <a:r>
              <a:t/>
            </a:r>
            <a:endParaRPr b="1" sz="1400"/>
          </a:p>
          <a:p>
            <a:pPr lvl="0" rtl="0">
              <a:spcBef>
                <a:spcPts val="0"/>
              </a:spcBef>
              <a:buNone/>
            </a:pPr>
            <a:r>
              <a:rPr b="1" lang="en" sz="1400"/>
              <a:t>Proof</a:t>
            </a:r>
            <a:r>
              <a:rPr lang="en" sz="1400"/>
              <a:t>: Suppose Ending-First chooses roles </a:t>
            </a:r>
            <a:r>
              <a:rPr lang="en" sz="1400">
                <a:latin typeface="Times New Roman"/>
                <a:ea typeface="Times New Roman"/>
                <a:cs typeface="Times New Roman"/>
                <a:sym typeface="Times New Roman"/>
              </a:rPr>
              <a:t>r</a:t>
            </a:r>
            <a:r>
              <a:rPr baseline="-25000" lang="en" sz="1400">
                <a:latin typeface="Times New Roman"/>
                <a:ea typeface="Times New Roman"/>
                <a:cs typeface="Times New Roman"/>
                <a:sym typeface="Times New Roman"/>
              </a:rPr>
              <a:t>1</a:t>
            </a:r>
            <a:r>
              <a:rPr lang="en" sz="1400">
                <a:latin typeface="Times New Roman"/>
                <a:ea typeface="Times New Roman"/>
                <a:cs typeface="Times New Roman"/>
                <a:sym typeface="Times New Roman"/>
              </a:rPr>
              <a:t>, r</a:t>
            </a:r>
            <a:r>
              <a:rPr baseline="-25000" lang="en" sz="1400">
                <a:latin typeface="Times New Roman"/>
                <a:ea typeface="Times New Roman"/>
                <a:cs typeface="Times New Roman"/>
                <a:sym typeface="Times New Roman"/>
              </a:rPr>
              <a:t>2</a:t>
            </a:r>
            <a:r>
              <a:rPr lang="en" sz="1400">
                <a:latin typeface="Times New Roman"/>
                <a:ea typeface="Times New Roman"/>
                <a:cs typeface="Times New Roman"/>
                <a:sym typeface="Times New Roman"/>
              </a:rPr>
              <a:t>, …, r</a:t>
            </a:r>
            <a:r>
              <a:rPr baseline="-25000" lang="en" sz="1400">
                <a:latin typeface="Times New Roman"/>
                <a:ea typeface="Times New Roman"/>
                <a:cs typeface="Times New Roman"/>
                <a:sym typeface="Times New Roman"/>
              </a:rPr>
              <a:t>x</a:t>
            </a:r>
            <a:r>
              <a:rPr lang="en" sz="1400"/>
              <a:t> in order for a given Movie Star Problem.</a:t>
            </a:r>
          </a:p>
          <a:p>
            <a:pPr lvl="0" rtl="0">
              <a:spcBef>
                <a:spcPts val="0"/>
              </a:spcBef>
              <a:buNone/>
            </a:pPr>
            <a:r>
              <a:rPr lang="en" sz="1400"/>
              <a:t>For the sake of contradiction, consider a valid list of roles ordered by earliest ending time </a:t>
            </a:r>
            <a:r>
              <a:rPr lang="en" sz="1400">
                <a:latin typeface="Times New Roman"/>
                <a:ea typeface="Times New Roman"/>
                <a:cs typeface="Times New Roman"/>
                <a:sym typeface="Times New Roman"/>
              </a:rPr>
              <a:t>t</a:t>
            </a:r>
            <a:r>
              <a:rPr baseline="-25000" lang="en" sz="1400">
                <a:latin typeface="Times New Roman"/>
                <a:ea typeface="Times New Roman"/>
                <a:cs typeface="Times New Roman"/>
                <a:sym typeface="Times New Roman"/>
              </a:rPr>
              <a:t>1</a:t>
            </a:r>
            <a:r>
              <a:rPr lang="en" sz="1400">
                <a:latin typeface="Times New Roman"/>
                <a:ea typeface="Times New Roman"/>
                <a:cs typeface="Times New Roman"/>
                <a:sym typeface="Times New Roman"/>
              </a:rPr>
              <a:t>, t</a:t>
            </a:r>
            <a:r>
              <a:rPr baseline="-25000" lang="en" sz="1400">
                <a:latin typeface="Times New Roman"/>
                <a:ea typeface="Times New Roman"/>
                <a:cs typeface="Times New Roman"/>
                <a:sym typeface="Times New Roman"/>
              </a:rPr>
              <a:t>2</a:t>
            </a:r>
            <a:r>
              <a:rPr lang="en" sz="1400">
                <a:latin typeface="Times New Roman"/>
                <a:ea typeface="Times New Roman"/>
                <a:cs typeface="Times New Roman"/>
                <a:sym typeface="Times New Roman"/>
              </a:rPr>
              <a:t>, …, t</a:t>
            </a:r>
            <a:r>
              <a:rPr baseline="-25000" lang="en" sz="1400">
                <a:latin typeface="Times New Roman"/>
                <a:ea typeface="Times New Roman"/>
                <a:cs typeface="Times New Roman"/>
                <a:sym typeface="Times New Roman"/>
              </a:rPr>
              <a:t>y</a:t>
            </a:r>
            <a:r>
              <a:rPr lang="en" sz="1400"/>
              <a:t> with </a:t>
            </a:r>
            <a:r>
              <a:rPr lang="en" sz="1400">
                <a:latin typeface="Times New Roman"/>
                <a:ea typeface="Times New Roman"/>
                <a:cs typeface="Times New Roman"/>
                <a:sym typeface="Times New Roman"/>
              </a:rPr>
              <a:t>y &gt; x</a:t>
            </a:r>
            <a:r>
              <a:rPr lang="en" sz="1400"/>
              <a:t>.</a:t>
            </a:r>
          </a:p>
          <a:p>
            <a:pPr lvl="0" rtl="0">
              <a:spcBef>
                <a:spcPts val="0"/>
              </a:spcBef>
              <a:buNone/>
            </a:pPr>
            <a:r>
              <a:t/>
            </a:r>
            <a:endParaRPr sz="1400"/>
          </a:p>
          <a:p>
            <a:pPr lvl="0" rtl="0">
              <a:spcBef>
                <a:spcPts val="0"/>
              </a:spcBef>
              <a:buNone/>
            </a:pPr>
            <a:r>
              <a:rPr lang="en" sz="1400"/>
              <a:t>Let’s first prove that </a:t>
            </a:r>
            <a:r>
              <a:rPr lang="en" sz="1400">
                <a:latin typeface="Times New Roman"/>
                <a:ea typeface="Times New Roman"/>
                <a:cs typeface="Times New Roman"/>
                <a:sym typeface="Times New Roman"/>
              </a:rPr>
              <a:t>r</a:t>
            </a:r>
            <a:r>
              <a:rPr baseline="-25000" lang="en" sz="1400">
                <a:latin typeface="Times New Roman"/>
                <a:ea typeface="Times New Roman"/>
                <a:cs typeface="Times New Roman"/>
                <a:sym typeface="Times New Roman"/>
              </a:rPr>
              <a:t>i</a:t>
            </a:r>
            <a:r>
              <a:rPr lang="en" sz="1400"/>
              <a:t> ends no later than </a:t>
            </a:r>
            <a:r>
              <a:rPr lang="en" sz="1400">
                <a:latin typeface="Times New Roman"/>
                <a:ea typeface="Times New Roman"/>
                <a:cs typeface="Times New Roman"/>
                <a:sym typeface="Times New Roman"/>
              </a:rPr>
              <a:t>t</a:t>
            </a:r>
            <a:r>
              <a:rPr baseline="-25000" lang="en" sz="1400">
                <a:latin typeface="Times New Roman"/>
                <a:ea typeface="Times New Roman"/>
                <a:cs typeface="Times New Roman"/>
                <a:sym typeface="Times New Roman"/>
              </a:rPr>
              <a:t>i</a:t>
            </a:r>
            <a:r>
              <a:rPr lang="en" sz="1400"/>
              <a:t> for all </a:t>
            </a:r>
            <a:r>
              <a:rPr lang="en" sz="1400">
                <a:latin typeface="Times New Roman"/>
                <a:ea typeface="Times New Roman"/>
                <a:cs typeface="Times New Roman"/>
                <a:sym typeface="Times New Roman"/>
              </a:rPr>
              <a:t>i ≤ x</a:t>
            </a:r>
            <a:r>
              <a:rPr lang="en" sz="1400"/>
              <a:t> by induction on </a:t>
            </a:r>
            <a:r>
              <a:rPr lang="en" sz="1400">
                <a:latin typeface="Times New Roman"/>
                <a:ea typeface="Times New Roman"/>
                <a:cs typeface="Times New Roman"/>
                <a:sym typeface="Times New Roman"/>
              </a:rPr>
              <a:t>i</a:t>
            </a:r>
            <a:r>
              <a:rPr lang="en" sz="1400"/>
              <a:t>.  </a:t>
            </a:r>
          </a:p>
          <a:p>
            <a:pPr lvl="0" rtl="0">
              <a:spcBef>
                <a:spcPts val="0"/>
              </a:spcBef>
              <a:buNone/>
            </a:pPr>
            <a:r>
              <a:rPr lang="en" sz="1400" u="sng"/>
              <a:t>Base Case</a:t>
            </a:r>
            <a:r>
              <a:rPr lang="en" sz="1400"/>
              <a:t>: This is true for </a:t>
            </a:r>
            <a:r>
              <a:rPr lang="en" sz="1400">
                <a:latin typeface="Times New Roman"/>
                <a:ea typeface="Times New Roman"/>
                <a:cs typeface="Times New Roman"/>
                <a:sym typeface="Times New Roman"/>
              </a:rPr>
              <a:t>i = 1</a:t>
            </a:r>
            <a:r>
              <a:rPr lang="en" sz="1400"/>
              <a:t> by the Ending-First algorithm. </a:t>
            </a:r>
          </a:p>
          <a:p>
            <a:pPr lvl="0" rtl="0">
              <a:spcBef>
                <a:spcPts val="0"/>
              </a:spcBef>
              <a:buNone/>
            </a:pPr>
            <a:r>
              <a:rPr lang="en" sz="1400" u="sng"/>
              <a:t>Inductive Assumption</a:t>
            </a:r>
            <a:r>
              <a:rPr lang="en" sz="1400"/>
              <a:t>: Assume the claim is true for </a:t>
            </a:r>
            <a:r>
              <a:rPr lang="en" sz="1400">
                <a:latin typeface="Times New Roman"/>
                <a:ea typeface="Times New Roman"/>
                <a:cs typeface="Times New Roman"/>
                <a:sym typeface="Times New Roman"/>
              </a:rPr>
              <a:t>i = k</a:t>
            </a:r>
            <a:r>
              <a:rPr lang="en" sz="1400"/>
              <a:t> for some </a:t>
            </a:r>
            <a:r>
              <a:rPr lang="en" sz="1400">
                <a:latin typeface="Times New Roman"/>
                <a:ea typeface="Times New Roman"/>
                <a:cs typeface="Times New Roman"/>
                <a:sym typeface="Times New Roman"/>
              </a:rPr>
              <a:t>k ≥ 1</a:t>
            </a:r>
            <a:r>
              <a:rPr lang="en" sz="1400"/>
              <a:t>.</a:t>
            </a:r>
          </a:p>
          <a:p>
            <a:pPr lvl="0" rtl="0">
              <a:spcBef>
                <a:spcPts val="0"/>
              </a:spcBef>
              <a:buNone/>
            </a:pPr>
            <a:r>
              <a:rPr lang="en" sz="1400" u="sng"/>
              <a:t>Inductive Conclusion</a:t>
            </a:r>
            <a:r>
              <a:rPr lang="en" sz="1400"/>
              <a:t>: Now consider </a:t>
            </a:r>
            <a:r>
              <a:rPr lang="en" sz="1400">
                <a:latin typeface="Times New Roman"/>
                <a:ea typeface="Times New Roman"/>
                <a:cs typeface="Times New Roman"/>
                <a:sym typeface="Times New Roman"/>
              </a:rPr>
              <a:t>i = k+1</a:t>
            </a:r>
            <a:r>
              <a:rPr lang="en" sz="1400"/>
              <a:t>.  By induction, </a:t>
            </a:r>
            <a:r>
              <a:rPr lang="en" sz="1400">
                <a:latin typeface="Times New Roman"/>
                <a:ea typeface="Times New Roman"/>
                <a:cs typeface="Times New Roman"/>
                <a:sym typeface="Times New Roman"/>
              </a:rPr>
              <a:t>r</a:t>
            </a:r>
            <a:r>
              <a:rPr baseline="-25000" lang="en" sz="1400">
                <a:latin typeface="Times New Roman"/>
                <a:ea typeface="Times New Roman"/>
                <a:cs typeface="Times New Roman"/>
                <a:sym typeface="Times New Roman"/>
              </a:rPr>
              <a:t>k</a:t>
            </a:r>
            <a:r>
              <a:rPr lang="en" sz="1400"/>
              <a:t> ends no later than </a:t>
            </a:r>
            <a:r>
              <a:rPr lang="en" sz="1400">
                <a:latin typeface="Times New Roman"/>
                <a:ea typeface="Times New Roman"/>
                <a:cs typeface="Times New Roman"/>
                <a:sym typeface="Times New Roman"/>
              </a:rPr>
              <a:t>t</a:t>
            </a:r>
            <a:r>
              <a:rPr baseline="-25000" lang="en" sz="1400">
                <a:latin typeface="Times New Roman"/>
                <a:ea typeface="Times New Roman"/>
                <a:cs typeface="Times New Roman"/>
                <a:sym typeface="Times New Roman"/>
              </a:rPr>
              <a:t>k</a:t>
            </a:r>
            <a:r>
              <a:rPr lang="en" sz="1400"/>
              <a:t>.  Therefore, the Ending-First algorithm could choose </a:t>
            </a:r>
            <a:r>
              <a:rPr lang="en" sz="1400">
                <a:latin typeface="Times New Roman"/>
                <a:ea typeface="Times New Roman"/>
                <a:cs typeface="Times New Roman"/>
                <a:sym typeface="Times New Roman"/>
              </a:rPr>
              <a:t>t</a:t>
            </a:r>
            <a:r>
              <a:rPr baseline="-25000" lang="en" sz="1400">
                <a:latin typeface="Times New Roman"/>
                <a:ea typeface="Times New Roman"/>
                <a:cs typeface="Times New Roman"/>
                <a:sym typeface="Times New Roman"/>
              </a:rPr>
              <a:t>k</a:t>
            </a:r>
            <a:r>
              <a:rPr lang="en" sz="1400">
                <a:latin typeface="Times New Roman"/>
                <a:ea typeface="Times New Roman"/>
                <a:cs typeface="Times New Roman"/>
                <a:sym typeface="Times New Roman"/>
              </a:rPr>
              <a:t>+1</a:t>
            </a:r>
            <a:r>
              <a:rPr lang="en" sz="1400"/>
              <a:t> without creating a conflict.  Therefore, its chosen role </a:t>
            </a:r>
            <a:r>
              <a:rPr lang="en" sz="1400">
                <a:latin typeface="Times New Roman"/>
                <a:ea typeface="Times New Roman"/>
                <a:cs typeface="Times New Roman"/>
                <a:sym typeface="Times New Roman"/>
              </a:rPr>
              <a:t>r</a:t>
            </a:r>
            <a:r>
              <a:rPr baseline="-25000" lang="en" sz="1400">
                <a:latin typeface="Times New Roman"/>
                <a:ea typeface="Times New Roman"/>
                <a:cs typeface="Times New Roman"/>
                <a:sym typeface="Times New Roman"/>
              </a:rPr>
              <a:t>k</a:t>
            </a:r>
            <a:r>
              <a:rPr lang="en" sz="1400">
                <a:latin typeface="Times New Roman"/>
                <a:ea typeface="Times New Roman"/>
                <a:cs typeface="Times New Roman"/>
                <a:sym typeface="Times New Roman"/>
              </a:rPr>
              <a:t>+1</a:t>
            </a:r>
            <a:r>
              <a:rPr lang="en" sz="1400"/>
              <a:t> ends no later than </a:t>
            </a:r>
            <a:r>
              <a:rPr lang="en" sz="1400">
                <a:latin typeface="Times New Roman"/>
                <a:ea typeface="Times New Roman"/>
                <a:cs typeface="Times New Roman"/>
                <a:sym typeface="Times New Roman"/>
              </a:rPr>
              <a:t>t</a:t>
            </a:r>
            <a:r>
              <a:rPr baseline="-25000" lang="en" sz="1400">
                <a:latin typeface="Times New Roman"/>
                <a:ea typeface="Times New Roman"/>
                <a:cs typeface="Times New Roman"/>
                <a:sym typeface="Times New Roman"/>
              </a:rPr>
              <a:t>k</a:t>
            </a:r>
            <a:r>
              <a:rPr lang="en" sz="1400">
                <a:latin typeface="Times New Roman"/>
                <a:ea typeface="Times New Roman"/>
                <a:cs typeface="Times New Roman"/>
                <a:sym typeface="Times New Roman"/>
              </a:rPr>
              <a:t>+1</a:t>
            </a:r>
            <a:r>
              <a:rPr lang="en" sz="1400"/>
              <a:t>.</a:t>
            </a:r>
          </a:p>
          <a:p>
            <a:pPr lvl="0" rtl="0">
              <a:spcBef>
                <a:spcPts val="0"/>
              </a:spcBef>
              <a:buNone/>
            </a:pPr>
            <a:r>
              <a:t/>
            </a:r>
            <a:endParaRPr sz="1400"/>
          </a:p>
          <a:p>
            <a:pPr lvl="0" rtl="0">
              <a:spcBef>
                <a:spcPts val="0"/>
              </a:spcBef>
              <a:buNone/>
            </a:pPr>
            <a:r>
              <a:rPr lang="en" sz="1400"/>
              <a:t>This argument implies that </a:t>
            </a:r>
            <a:r>
              <a:rPr lang="en" sz="1400">
                <a:latin typeface="Times New Roman"/>
                <a:ea typeface="Times New Roman"/>
                <a:cs typeface="Times New Roman"/>
                <a:sym typeface="Times New Roman"/>
              </a:rPr>
              <a:t>r</a:t>
            </a:r>
            <a:r>
              <a:rPr baseline="-25000" lang="en" sz="1400">
                <a:latin typeface="Times New Roman"/>
                <a:ea typeface="Times New Roman"/>
                <a:cs typeface="Times New Roman"/>
                <a:sym typeface="Times New Roman"/>
              </a:rPr>
              <a:t>x</a:t>
            </a:r>
            <a:r>
              <a:rPr lang="en" sz="1400"/>
              <a:t> ends no later than </a:t>
            </a:r>
            <a:r>
              <a:rPr lang="en" sz="1400">
                <a:latin typeface="Times New Roman"/>
                <a:ea typeface="Times New Roman"/>
                <a:cs typeface="Times New Roman"/>
                <a:sym typeface="Times New Roman"/>
              </a:rPr>
              <a:t>t</a:t>
            </a:r>
            <a:r>
              <a:rPr baseline="-25000" lang="en" sz="1400">
                <a:latin typeface="Times New Roman"/>
                <a:ea typeface="Times New Roman"/>
                <a:cs typeface="Times New Roman"/>
                <a:sym typeface="Times New Roman"/>
              </a:rPr>
              <a:t>x</a:t>
            </a:r>
            <a:r>
              <a:rPr lang="en" sz="1400"/>
              <a:t>.  We also know that there exists a movie </a:t>
            </a:r>
            <a:r>
              <a:rPr lang="en" sz="1400">
                <a:latin typeface="Times New Roman"/>
                <a:ea typeface="Times New Roman"/>
                <a:cs typeface="Times New Roman"/>
                <a:sym typeface="Times New Roman"/>
              </a:rPr>
              <a:t>t</a:t>
            </a:r>
            <a:r>
              <a:rPr baseline="-25000" lang="en" sz="1400">
                <a:latin typeface="Times New Roman"/>
                <a:ea typeface="Times New Roman"/>
                <a:cs typeface="Times New Roman"/>
                <a:sym typeface="Times New Roman"/>
              </a:rPr>
              <a:t>x+1</a:t>
            </a:r>
            <a:r>
              <a:rPr lang="en" sz="1400"/>
              <a:t> since </a:t>
            </a:r>
            <a:r>
              <a:rPr lang="en" sz="1400">
                <a:latin typeface="Times New Roman"/>
                <a:ea typeface="Times New Roman"/>
                <a:cs typeface="Times New Roman"/>
                <a:sym typeface="Times New Roman"/>
              </a:rPr>
              <a:t>y &gt; x</a:t>
            </a:r>
            <a:r>
              <a:rPr lang="en" sz="1400"/>
              <a:t>.  Therefore, </a:t>
            </a:r>
            <a:r>
              <a:rPr lang="en" sz="1400">
                <a:latin typeface="Times New Roman"/>
                <a:ea typeface="Times New Roman"/>
                <a:cs typeface="Times New Roman"/>
                <a:sym typeface="Times New Roman"/>
              </a:rPr>
              <a:t>r</a:t>
            </a:r>
            <a:r>
              <a:rPr baseline="-25000" lang="en" sz="1400">
                <a:latin typeface="Times New Roman"/>
                <a:ea typeface="Times New Roman"/>
                <a:cs typeface="Times New Roman"/>
                <a:sym typeface="Times New Roman"/>
              </a:rPr>
              <a:t>1</a:t>
            </a:r>
            <a:r>
              <a:rPr lang="en" sz="1400">
                <a:latin typeface="Times New Roman"/>
                <a:ea typeface="Times New Roman"/>
                <a:cs typeface="Times New Roman"/>
                <a:sym typeface="Times New Roman"/>
              </a:rPr>
              <a:t>, r</a:t>
            </a:r>
            <a:r>
              <a:rPr baseline="-25000" lang="en" sz="1400">
                <a:latin typeface="Times New Roman"/>
                <a:ea typeface="Times New Roman"/>
                <a:cs typeface="Times New Roman"/>
                <a:sym typeface="Times New Roman"/>
              </a:rPr>
              <a:t>2</a:t>
            </a:r>
            <a:r>
              <a:rPr lang="en" sz="1400">
                <a:latin typeface="Times New Roman"/>
                <a:ea typeface="Times New Roman"/>
                <a:cs typeface="Times New Roman"/>
                <a:sym typeface="Times New Roman"/>
              </a:rPr>
              <a:t>, …, r</a:t>
            </a:r>
            <a:r>
              <a:rPr baseline="-25000" lang="en" sz="1400">
                <a:latin typeface="Times New Roman"/>
                <a:ea typeface="Times New Roman"/>
                <a:cs typeface="Times New Roman"/>
                <a:sym typeface="Times New Roman"/>
              </a:rPr>
              <a:t>x</a:t>
            </a:r>
            <a:r>
              <a:rPr lang="en" sz="1400">
                <a:latin typeface="Times New Roman"/>
                <a:ea typeface="Times New Roman"/>
                <a:cs typeface="Times New Roman"/>
                <a:sym typeface="Times New Roman"/>
              </a:rPr>
              <a:t>, t</a:t>
            </a:r>
            <a:r>
              <a:rPr baseline="-25000" lang="en" sz="1400">
                <a:latin typeface="Times New Roman"/>
                <a:ea typeface="Times New Roman"/>
                <a:cs typeface="Times New Roman"/>
                <a:sym typeface="Times New Roman"/>
              </a:rPr>
              <a:t>x+1</a:t>
            </a:r>
            <a:r>
              <a:rPr lang="en" sz="1400"/>
              <a:t> has no conflicts.  Therefore, the Ending-First algorithm would have selected </a:t>
            </a:r>
            <a:r>
              <a:rPr lang="en" sz="1400">
                <a:latin typeface="Times New Roman"/>
                <a:ea typeface="Times New Roman"/>
                <a:cs typeface="Times New Roman"/>
                <a:sym typeface="Times New Roman"/>
              </a:rPr>
              <a:t>t</a:t>
            </a:r>
            <a:r>
              <a:rPr baseline="-25000" lang="en" sz="1400">
                <a:latin typeface="Times New Roman"/>
                <a:ea typeface="Times New Roman"/>
                <a:cs typeface="Times New Roman"/>
                <a:sym typeface="Times New Roman"/>
              </a:rPr>
              <a:t>x+1</a:t>
            </a:r>
            <a:r>
              <a:rPr lang="en" sz="1400"/>
              <a:t> next.  This contradicts our choice of </a:t>
            </a:r>
            <a:r>
              <a:rPr lang="en" sz="1400">
                <a:latin typeface="Times New Roman"/>
                <a:ea typeface="Times New Roman"/>
                <a:cs typeface="Times New Roman"/>
                <a:sym typeface="Times New Roman"/>
              </a:rPr>
              <a:t>r</a:t>
            </a:r>
            <a:r>
              <a:rPr baseline="-25000" lang="en" sz="1400">
                <a:latin typeface="Times New Roman"/>
                <a:ea typeface="Times New Roman"/>
                <a:cs typeface="Times New Roman"/>
                <a:sym typeface="Times New Roman"/>
              </a:rPr>
              <a:t>1</a:t>
            </a:r>
            <a:r>
              <a:rPr lang="en" sz="1400">
                <a:latin typeface="Times New Roman"/>
                <a:ea typeface="Times New Roman"/>
                <a:cs typeface="Times New Roman"/>
                <a:sym typeface="Times New Roman"/>
              </a:rPr>
              <a:t>, r</a:t>
            </a:r>
            <a:r>
              <a:rPr baseline="-25000" lang="en" sz="1400">
                <a:latin typeface="Times New Roman"/>
                <a:ea typeface="Times New Roman"/>
                <a:cs typeface="Times New Roman"/>
                <a:sym typeface="Times New Roman"/>
              </a:rPr>
              <a:t>2</a:t>
            </a:r>
            <a:r>
              <a:rPr lang="en" sz="1400">
                <a:latin typeface="Times New Roman"/>
                <a:ea typeface="Times New Roman"/>
                <a:cs typeface="Times New Roman"/>
                <a:sym typeface="Times New Roman"/>
              </a:rPr>
              <a:t>, …, r</a:t>
            </a:r>
            <a:r>
              <a:rPr baseline="-25000" lang="en" sz="1400">
                <a:latin typeface="Times New Roman"/>
                <a:ea typeface="Times New Roman"/>
                <a:cs typeface="Times New Roman"/>
                <a:sym typeface="Times New Roman"/>
              </a:rPr>
              <a:t>x</a:t>
            </a:r>
            <a:r>
              <a:rPr lang="en" sz="1400"/>
              <a:t>, and so our assumption is not true.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idx="1" type="body"/>
          </p:nvPr>
        </p:nvSpPr>
        <p:spPr>
          <a:xfrm>
            <a:off x="311700" y="712925"/>
            <a:ext cx="8636100" cy="4430699"/>
          </a:xfrm>
          <a:prstGeom prst="rect">
            <a:avLst/>
          </a:prstGeom>
        </p:spPr>
        <p:txBody>
          <a:bodyPr anchorCtr="0" anchor="t" bIns="91425" lIns="91425" rIns="91425" tIns="91425">
            <a:noAutofit/>
          </a:bodyPr>
          <a:lstStyle/>
          <a:p>
            <a:pPr lvl="0" rtl="0">
              <a:spcBef>
                <a:spcPts val="0"/>
              </a:spcBef>
              <a:buNone/>
            </a:pPr>
            <a:r>
              <a:rPr lang="en"/>
              <a:t>Finding a counterexample is the best way to show that an algorithm is incorrect.</a:t>
            </a:r>
          </a:p>
          <a:p>
            <a:pPr lvl="0" rtl="0">
              <a:spcBef>
                <a:spcPts val="0"/>
              </a:spcBef>
              <a:buNone/>
            </a:pPr>
            <a:r>
              <a:rPr lang="en"/>
              <a:t>Here are a few tips to keep in mind when searching for a counterexample:</a:t>
            </a:r>
          </a:p>
          <a:p>
            <a:pPr lvl="0" rtl="0">
              <a:spcBef>
                <a:spcPts val="0"/>
              </a:spcBef>
              <a:buNone/>
            </a:pPr>
            <a:r>
              <a:t/>
            </a:r>
            <a:endParaRPr/>
          </a:p>
          <a:p>
            <a:pPr indent="-228600" lvl="0" marL="457200" rtl="0">
              <a:spcBef>
                <a:spcPts val="0"/>
              </a:spcBef>
              <a:buAutoNum type="arabicPeriod"/>
            </a:pPr>
            <a:r>
              <a:rPr i="1" lang="en"/>
              <a:t>Look for a small counterexample</a:t>
            </a:r>
            <a:r>
              <a:rPr lang="en"/>
              <a:t>.  There is usually a succinct reason why an algorithm is not correct.</a:t>
            </a:r>
          </a:p>
          <a:p>
            <a:pPr indent="-228600" lvl="0" marL="457200" rtl="0">
              <a:spcBef>
                <a:spcPts val="0"/>
              </a:spcBef>
              <a:buAutoNum type="arabicPeriod"/>
            </a:pPr>
            <a:r>
              <a:rPr i="1" lang="en"/>
              <a:t>Simplify the counterexample</a:t>
            </a:r>
            <a:r>
              <a:rPr lang="en"/>
              <a:t>.  Distill your counterexample down to its essence.  This should result in a clear understanding of why it didn’t work.</a:t>
            </a:r>
          </a:p>
          <a:p>
            <a:pPr indent="-228600" lvl="0" marL="457200" rtl="0">
              <a:spcBef>
                <a:spcPts val="0"/>
              </a:spcBef>
              <a:buAutoNum type="arabicPeriod"/>
            </a:pPr>
            <a:r>
              <a:rPr i="1" lang="en"/>
              <a:t>Relate your counterexample to the algorithm’s strategy</a:t>
            </a:r>
            <a:r>
              <a:rPr lang="en"/>
              <a:t>.  Try to find a weakness in the algorithm’s underlying assumptions.</a:t>
            </a:r>
          </a:p>
          <a:p>
            <a:pPr indent="-228600" lvl="0" marL="457200" rtl="0">
              <a:spcBef>
                <a:spcPts val="0"/>
              </a:spcBef>
              <a:buAutoNum type="arabicPeriod"/>
            </a:pPr>
            <a:r>
              <a:rPr i="1" lang="en"/>
              <a:t>Extreme examples</a:t>
            </a:r>
            <a:r>
              <a:rPr lang="en"/>
              <a:t>.  Sometimes the simplest counterexamples are extreme in some way (i.e. equal numbers in a list, a tree that is a path, etc).</a:t>
            </a:r>
          </a:p>
          <a:p>
            <a:pPr indent="-228600" lvl="0" marL="457200" rtl="0">
              <a:spcBef>
                <a:spcPts val="0"/>
              </a:spcBef>
              <a:buAutoNum type="arabicPeriod"/>
            </a:pPr>
            <a:r>
              <a:rPr i="1" lang="en"/>
              <a:t>Consider simplifications of the problem</a:t>
            </a:r>
            <a:r>
              <a:rPr lang="en"/>
              <a:t>.  Sometimes the proposed algorithm fails on a simplified version of the problem.</a:t>
            </a:r>
          </a:p>
        </p:txBody>
      </p:sp>
      <p:sp>
        <p:nvSpPr>
          <p:cNvPr id="79" name="Shape 79"/>
          <p:cNvSpPr txBox="1"/>
          <p:nvPr>
            <p:ph type="title"/>
          </p:nvPr>
        </p:nvSpPr>
        <p:spPr>
          <a:xfrm>
            <a:off x="311700" y="140225"/>
            <a:ext cx="8520599" cy="572699"/>
          </a:xfrm>
          <a:prstGeom prst="rect">
            <a:avLst/>
          </a:prstGeom>
        </p:spPr>
        <p:txBody>
          <a:bodyPr anchorCtr="0" anchor="t" bIns="91425" lIns="91425" rIns="91425" tIns="91425">
            <a:noAutofit/>
          </a:bodyPr>
          <a:lstStyle/>
          <a:p>
            <a:pPr lvl="0">
              <a:spcBef>
                <a:spcPts val="0"/>
              </a:spcBef>
              <a:buNone/>
            </a:pPr>
            <a:r>
              <a:rPr lang="en"/>
              <a:t>Counterexamples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140225"/>
            <a:ext cx="8520599" cy="572699"/>
          </a:xfrm>
          <a:prstGeom prst="rect">
            <a:avLst/>
          </a:prstGeom>
        </p:spPr>
        <p:txBody>
          <a:bodyPr anchorCtr="0" anchor="t" bIns="91425" lIns="91425" rIns="91425" tIns="91425">
            <a:noAutofit/>
          </a:bodyPr>
          <a:lstStyle/>
          <a:p>
            <a:pPr lvl="0">
              <a:spcBef>
                <a:spcPts val="0"/>
              </a:spcBef>
              <a:buNone/>
            </a:pPr>
            <a:r>
              <a:rPr lang="en"/>
              <a:t>Robot Tour Optimization Problem</a:t>
            </a:r>
          </a:p>
        </p:txBody>
      </p:sp>
      <p:sp>
        <p:nvSpPr>
          <p:cNvPr id="85" name="Shape 85"/>
          <p:cNvSpPr txBox="1"/>
          <p:nvPr>
            <p:ph idx="1" type="body"/>
          </p:nvPr>
        </p:nvSpPr>
        <p:spPr>
          <a:xfrm>
            <a:off x="311700" y="712925"/>
            <a:ext cx="8630400" cy="1102500"/>
          </a:xfrm>
          <a:prstGeom prst="rect">
            <a:avLst/>
          </a:prstGeom>
        </p:spPr>
        <p:txBody>
          <a:bodyPr anchorCtr="0" anchor="t" bIns="91425" lIns="91425" rIns="91425" tIns="91425">
            <a:noAutofit/>
          </a:bodyPr>
          <a:lstStyle/>
          <a:p>
            <a:pPr lvl="0">
              <a:spcBef>
                <a:spcPts val="0"/>
              </a:spcBef>
              <a:buNone/>
            </a:pPr>
            <a:r>
              <a:rPr lang="en"/>
              <a:t>A robot arm must solder a collection of points, and it wishes to minimize the total distance traveled between all of the points.  (Let’s also assume that the robot arm returns to its initial position after completing its soldering.)</a:t>
            </a:r>
          </a:p>
        </p:txBody>
      </p:sp>
      <p:sp>
        <p:nvSpPr>
          <p:cNvPr id="86" name="Shape 86"/>
          <p:cNvSpPr txBox="1"/>
          <p:nvPr>
            <p:ph idx="2" type="body"/>
          </p:nvPr>
        </p:nvSpPr>
        <p:spPr>
          <a:xfrm>
            <a:off x="421375" y="4310900"/>
            <a:ext cx="8520599" cy="713400"/>
          </a:xfrm>
          <a:prstGeom prst="rect">
            <a:avLst/>
          </a:prstGeom>
        </p:spPr>
        <p:txBody>
          <a:bodyPr anchorCtr="0" anchor="t" bIns="91425" lIns="91425" rIns="91425" tIns="91425">
            <a:noAutofit/>
          </a:bodyPr>
          <a:lstStyle/>
          <a:p>
            <a:pPr lvl="0" rtl="0">
              <a:spcBef>
                <a:spcPts val="0"/>
              </a:spcBef>
              <a:buNone/>
            </a:pPr>
            <a:r>
              <a:rPr lang="en"/>
              <a:t>This is a special case of the </a:t>
            </a:r>
            <a:r>
              <a:rPr i="1" lang="en"/>
              <a:t>travelling salesman problem</a:t>
            </a:r>
            <a:r>
              <a:rPr lang="en"/>
              <a:t> (why?).</a:t>
            </a:r>
          </a:p>
          <a:p>
            <a:pPr lvl="0">
              <a:spcBef>
                <a:spcPts val="0"/>
              </a:spcBef>
              <a:buNone/>
            </a:pPr>
            <a:r>
              <a:rPr lang="en"/>
              <a:t>We will consider several simple algorithms and find counterexamples for them.</a:t>
            </a:r>
          </a:p>
        </p:txBody>
      </p:sp>
      <p:sp>
        <p:nvSpPr>
          <p:cNvPr id="87" name="Shape 87"/>
          <p:cNvSpPr txBox="1"/>
          <p:nvPr>
            <p:ph idx="3" type="body"/>
          </p:nvPr>
        </p:nvSpPr>
        <p:spPr>
          <a:xfrm>
            <a:off x="803275" y="3991250"/>
            <a:ext cx="7756799" cy="249600"/>
          </a:xfrm>
          <a:prstGeom prst="rect">
            <a:avLst/>
          </a:prstGeom>
        </p:spPr>
        <p:txBody>
          <a:bodyPr anchorCtr="0" anchor="t" bIns="91425" lIns="91425" rIns="91425" tIns="91425">
            <a:noAutofit/>
          </a:bodyPr>
          <a:lstStyle/>
          <a:p>
            <a:pPr lvl="0">
              <a:spcBef>
                <a:spcPts val="0"/>
              </a:spcBef>
              <a:buNone/>
            </a:pPr>
            <a:r>
              <a:rPr lang="en"/>
              <a:t>Points on the left and one possible solution on the right.</a:t>
            </a:r>
          </a:p>
        </p:txBody>
      </p:sp>
      <p:pic>
        <p:nvPicPr>
          <p:cNvPr id="88" name="Shape 88"/>
          <p:cNvPicPr preferRelativeResize="0"/>
          <p:nvPr/>
        </p:nvPicPr>
        <p:blipFill rotWithShape="1">
          <a:blip r:embed="rId3">
            <a:alphaModFix/>
          </a:blip>
          <a:srcRect b="0" l="53129" r="3041" t="0"/>
          <a:stretch/>
        </p:blipFill>
        <p:spPr>
          <a:xfrm>
            <a:off x="5001050" y="1771975"/>
            <a:ext cx="2336949" cy="2219274"/>
          </a:xfrm>
          <a:prstGeom prst="rect">
            <a:avLst/>
          </a:prstGeom>
          <a:noFill/>
          <a:ln>
            <a:noFill/>
          </a:ln>
        </p:spPr>
      </p:pic>
      <p:pic>
        <p:nvPicPr>
          <p:cNvPr id="89" name="Shape 89"/>
          <p:cNvPicPr preferRelativeResize="0"/>
          <p:nvPr/>
        </p:nvPicPr>
        <p:blipFill rotWithShape="1">
          <a:blip r:embed="rId3">
            <a:alphaModFix/>
          </a:blip>
          <a:srcRect b="0" l="0" r="50159" t="0"/>
          <a:stretch/>
        </p:blipFill>
        <p:spPr>
          <a:xfrm>
            <a:off x="1787075" y="1771975"/>
            <a:ext cx="2657550" cy="22192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311700" y="140225"/>
            <a:ext cx="8832299" cy="572699"/>
          </a:xfrm>
          <a:prstGeom prst="rect">
            <a:avLst/>
          </a:prstGeom>
        </p:spPr>
        <p:txBody>
          <a:bodyPr anchorCtr="0" anchor="t" bIns="91425" lIns="91425" rIns="91425" tIns="91425">
            <a:noAutofit/>
          </a:bodyPr>
          <a:lstStyle/>
          <a:p>
            <a:pPr lvl="0" rtl="0">
              <a:spcBef>
                <a:spcPts val="0"/>
              </a:spcBef>
              <a:buNone/>
            </a:pPr>
            <a:r>
              <a:rPr lang="en"/>
              <a:t>Robot Tour Optimization Problem - Algorithm Ideas</a:t>
            </a:r>
          </a:p>
        </p:txBody>
      </p:sp>
      <p:sp>
        <p:nvSpPr>
          <p:cNvPr id="95" name="Shape 95"/>
          <p:cNvSpPr txBox="1"/>
          <p:nvPr>
            <p:ph idx="1" type="body"/>
          </p:nvPr>
        </p:nvSpPr>
        <p:spPr>
          <a:xfrm>
            <a:off x="311700" y="712925"/>
            <a:ext cx="8630400" cy="863999"/>
          </a:xfrm>
          <a:prstGeom prst="rect">
            <a:avLst/>
          </a:prstGeom>
        </p:spPr>
        <p:txBody>
          <a:bodyPr anchorCtr="0" anchor="t" bIns="91425" lIns="91425" rIns="91425" tIns="91425">
            <a:noAutofit/>
          </a:bodyPr>
          <a:lstStyle/>
          <a:p>
            <a:pPr indent="-228600" lvl="0" marL="457200" rtl="0">
              <a:spcBef>
                <a:spcPts val="0"/>
              </a:spcBef>
              <a:buAutoNum type="arabicPeriod"/>
            </a:pPr>
            <a:r>
              <a:rPr i="1" lang="en"/>
              <a:t>Nearest Neighbor</a:t>
            </a:r>
            <a:r>
              <a:rPr lang="en"/>
              <a:t>.  Start at some point </a:t>
            </a:r>
            <a:r>
              <a:rPr lang="en">
                <a:latin typeface="Times New Roman"/>
                <a:ea typeface="Times New Roman"/>
                <a:cs typeface="Times New Roman"/>
                <a:sym typeface="Times New Roman"/>
              </a:rPr>
              <a:t>p</a:t>
            </a:r>
            <a:r>
              <a:rPr baseline="-25000" lang="en">
                <a:latin typeface="Times New Roman"/>
                <a:ea typeface="Times New Roman"/>
                <a:cs typeface="Times New Roman"/>
                <a:sym typeface="Times New Roman"/>
              </a:rPr>
              <a:t>0</a:t>
            </a:r>
            <a:r>
              <a:rPr lang="en"/>
              <a:t> and join it to its nearest neighbor </a:t>
            </a:r>
            <a:r>
              <a:rPr lang="en">
                <a:latin typeface="Times New Roman"/>
                <a:ea typeface="Times New Roman"/>
                <a:cs typeface="Times New Roman"/>
                <a:sym typeface="Times New Roman"/>
              </a:rPr>
              <a:t>p</a:t>
            </a:r>
            <a:r>
              <a:rPr baseline="-25000" lang="en">
                <a:latin typeface="Times New Roman"/>
                <a:ea typeface="Times New Roman"/>
                <a:cs typeface="Times New Roman"/>
                <a:sym typeface="Times New Roman"/>
              </a:rPr>
              <a:t>1</a:t>
            </a:r>
            <a:r>
              <a:rPr lang="en"/>
              <a:t>, then repeat this step from </a:t>
            </a:r>
            <a:r>
              <a:rPr lang="en">
                <a:latin typeface="Times New Roman"/>
                <a:ea typeface="Times New Roman"/>
                <a:cs typeface="Times New Roman"/>
                <a:sym typeface="Times New Roman"/>
              </a:rPr>
              <a:t>p</a:t>
            </a:r>
            <a:r>
              <a:rPr baseline="-25000" lang="en">
                <a:latin typeface="Times New Roman"/>
                <a:ea typeface="Times New Roman"/>
                <a:cs typeface="Times New Roman"/>
                <a:sym typeface="Times New Roman"/>
              </a:rPr>
              <a:t>1</a:t>
            </a:r>
            <a:r>
              <a:rPr lang="en"/>
              <a:t>, and so on.</a:t>
            </a:r>
          </a:p>
          <a:p>
            <a:pPr lvl="0" rtl="0">
              <a:spcBef>
                <a:spcPts val="0"/>
              </a:spcBef>
              <a:buNone/>
            </a:pPr>
            <a:r>
              <a:t/>
            </a:r>
            <a:endParaRPr/>
          </a:p>
        </p:txBody>
      </p:sp>
      <p:sp>
        <p:nvSpPr>
          <p:cNvPr id="96" name="Shape 96"/>
          <p:cNvSpPr txBox="1"/>
          <p:nvPr>
            <p:ph idx="2" type="body"/>
          </p:nvPr>
        </p:nvSpPr>
        <p:spPr>
          <a:xfrm>
            <a:off x="311700" y="4310900"/>
            <a:ext cx="8697900" cy="713400"/>
          </a:xfrm>
          <a:prstGeom prst="rect">
            <a:avLst/>
          </a:prstGeom>
        </p:spPr>
        <p:txBody>
          <a:bodyPr anchorCtr="0" anchor="t" bIns="91425" lIns="91425" rIns="91425" tIns="91425">
            <a:noAutofit/>
          </a:bodyPr>
          <a:lstStyle/>
          <a:p>
            <a:pPr lvl="0" rtl="0">
              <a:spcBef>
                <a:spcPts val="0"/>
              </a:spcBef>
              <a:buNone/>
            </a:pPr>
            <a:r>
              <a:rPr lang="en"/>
              <a:t>This point set could be a counterexample for nearest neighbor, but it is not simple.</a:t>
            </a:r>
          </a:p>
          <a:p>
            <a:pPr lvl="0" rtl="0">
              <a:spcBef>
                <a:spcPts val="0"/>
              </a:spcBef>
              <a:buNone/>
            </a:pPr>
            <a:r>
              <a:rPr lang="en"/>
              <a:t>Can we find a more succinct counterexample?  One that holds for all choices of </a:t>
            </a:r>
            <a:r>
              <a:rPr lang="en">
                <a:latin typeface="Times New Roman"/>
                <a:ea typeface="Times New Roman"/>
                <a:cs typeface="Times New Roman"/>
                <a:sym typeface="Times New Roman"/>
              </a:rPr>
              <a:t>p</a:t>
            </a:r>
            <a:r>
              <a:rPr baseline="-25000" lang="en">
                <a:latin typeface="Times New Roman"/>
                <a:ea typeface="Times New Roman"/>
                <a:cs typeface="Times New Roman"/>
                <a:sym typeface="Times New Roman"/>
              </a:rPr>
              <a:t>0</a:t>
            </a:r>
            <a:r>
              <a:rPr lang="en"/>
              <a:t>?</a:t>
            </a:r>
          </a:p>
        </p:txBody>
      </p:sp>
      <p:sp>
        <p:nvSpPr>
          <p:cNvPr id="97" name="Shape 97"/>
          <p:cNvSpPr txBox="1"/>
          <p:nvPr>
            <p:ph idx="3" type="body"/>
          </p:nvPr>
        </p:nvSpPr>
        <p:spPr>
          <a:xfrm>
            <a:off x="803275" y="3991250"/>
            <a:ext cx="7756799" cy="249600"/>
          </a:xfrm>
          <a:prstGeom prst="rect">
            <a:avLst/>
          </a:prstGeom>
        </p:spPr>
        <p:txBody>
          <a:bodyPr anchorCtr="0" anchor="t" bIns="91425" lIns="91425" rIns="91425" tIns="91425">
            <a:noAutofit/>
          </a:bodyPr>
          <a:lstStyle/>
          <a:p>
            <a:pPr lvl="0" rtl="0">
              <a:spcBef>
                <a:spcPts val="0"/>
              </a:spcBef>
              <a:buNone/>
            </a:pPr>
            <a:r>
              <a:rPr lang="en"/>
              <a:t>What would this algorithm do on the above problem? </a:t>
            </a:r>
          </a:p>
        </p:txBody>
      </p:sp>
      <p:pic>
        <p:nvPicPr>
          <p:cNvPr id="98" name="Shape 98"/>
          <p:cNvPicPr preferRelativeResize="0"/>
          <p:nvPr/>
        </p:nvPicPr>
        <p:blipFill rotWithShape="1">
          <a:blip r:embed="rId3">
            <a:alphaModFix/>
          </a:blip>
          <a:srcRect b="0" l="0" r="50159" t="0"/>
          <a:stretch/>
        </p:blipFill>
        <p:spPr>
          <a:xfrm>
            <a:off x="1787075" y="1771975"/>
            <a:ext cx="2657550" cy="2219274"/>
          </a:xfrm>
          <a:prstGeom prst="rect">
            <a:avLst/>
          </a:prstGeom>
          <a:noFill/>
          <a:ln>
            <a:noFill/>
          </a:ln>
        </p:spPr>
      </p:pic>
      <p:pic>
        <p:nvPicPr>
          <p:cNvPr id="99" name="Shape 99"/>
          <p:cNvPicPr preferRelativeResize="0"/>
          <p:nvPr/>
        </p:nvPicPr>
        <p:blipFill rotWithShape="1">
          <a:blip r:embed="rId3">
            <a:alphaModFix/>
          </a:blip>
          <a:srcRect b="0" l="6383" r="50160" t="0"/>
          <a:stretch/>
        </p:blipFill>
        <p:spPr>
          <a:xfrm>
            <a:off x="5001284" y="1771975"/>
            <a:ext cx="2317100" cy="2219274"/>
          </a:xfrm>
          <a:prstGeom prst="rect">
            <a:avLst/>
          </a:prstGeom>
          <a:noFill/>
          <a:ln>
            <a:noFill/>
          </a:ln>
        </p:spPr>
      </p:pic>
      <p:sp>
        <p:nvSpPr>
          <p:cNvPr id="100" name="Shape 100"/>
          <p:cNvSpPr txBox="1"/>
          <p:nvPr/>
        </p:nvSpPr>
        <p:spPr>
          <a:xfrm>
            <a:off x="6318250" y="1985416"/>
            <a:ext cx="452999" cy="313799"/>
          </a:xfrm>
          <a:prstGeom prst="rect">
            <a:avLst/>
          </a:prstGeom>
          <a:noFill/>
          <a:ln>
            <a:noFill/>
          </a:ln>
        </p:spPr>
        <p:txBody>
          <a:bodyPr anchorCtr="0" anchor="t" bIns="91425" lIns="91425" rIns="91425" tIns="91425">
            <a:noAutofit/>
          </a:bodyPr>
          <a:lstStyle/>
          <a:p>
            <a:pPr lvl="0" algn="ctr">
              <a:spcBef>
                <a:spcPts val="0"/>
              </a:spcBef>
              <a:buNone/>
            </a:pPr>
            <a:r>
              <a:rPr lang="en">
                <a:latin typeface="Times New Roman"/>
                <a:ea typeface="Times New Roman"/>
                <a:cs typeface="Times New Roman"/>
                <a:sym typeface="Times New Roman"/>
              </a:rPr>
              <a:t>p</a:t>
            </a:r>
            <a:r>
              <a:rPr baseline="-25000" lang="en">
                <a:latin typeface="Times New Roman"/>
                <a:ea typeface="Times New Roman"/>
                <a:cs typeface="Times New Roman"/>
                <a:sym typeface="Times New Roman"/>
              </a:rPr>
              <a:t>o</a:t>
            </a:r>
          </a:p>
        </p:txBody>
      </p:sp>
      <p:cxnSp>
        <p:nvCxnSpPr>
          <p:cNvPr id="101" name="Shape 101"/>
          <p:cNvCxnSpPr/>
          <p:nvPr/>
        </p:nvCxnSpPr>
        <p:spPr>
          <a:xfrm flipH="1">
            <a:off x="6313549" y="2396175"/>
            <a:ext cx="228900" cy="247500"/>
          </a:xfrm>
          <a:prstGeom prst="straightConnector1">
            <a:avLst/>
          </a:prstGeom>
          <a:noFill/>
          <a:ln cap="flat" cmpd="sng" w="38100">
            <a:solidFill>
              <a:srgbClr val="000000"/>
            </a:solidFill>
            <a:prstDash val="solid"/>
            <a:round/>
            <a:headEnd len="lg" w="lg" type="none"/>
            <a:tailEnd len="lg" w="lg" type="none"/>
          </a:ln>
        </p:spPr>
      </p:cxnSp>
      <p:cxnSp>
        <p:nvCxnSpPr>
          <p:cNvPr id="102" name="Shape 102"/>
          <p:cNvCxnSpPr/>
          <p:nvPr/>
        </p:nvCxnSpPr>
        <p:spPr>
          <a:xfrm rot="10800000">
            <a:off x="6313575" y="2639200"/>
            <a:ext cx="532499" cy="135299"/>
          </a:xfrm>
          <a:prstGeom prst="straightConnector1">
            <a:avLst/>
          </a:prstGeom>
          <a:noFill/>
          <a:ln cap="flat" cmpd="sng" w="38100">
            <a:solidFill>
              <a:srgbClr val="000000"/>
            </a:solidFill>
            <a:prstDash val="solid"/>
            <a:round/>
            <a:headEnd len="lg" w="lg" type="none"/>
            <a:tailEnd len="lg" w="lg" type="none"/>
          </a:ln>
        </p:spPr>
      </p:cxnSp>
      <p:cxnSp>
        <p:nvCxnSpPr>
          <p:cNvPr id="103" name="Shape 103"/>
          <p:cNvCxnSpPr/>
          <p:nvPr/>
        </p:nvCxnSpPr>
        <p:spPr>
          <a:xfrm flipH="1" rot="10800000">
            <a:off x="6855400" y="2433399"/>
            <a:ext cx="336299" cy="341100"/>
          </a:xfrm>
          <a:prstGeom prst="straightConnector1">
            <a:avLst/>
          </a:prstGeom>
          <a:noFill/>
          <a:ln cap="flat" cmpd="sng" w="38100">
            <a:solidFill>
              <a:srgbClr val="000000"/>
            </a:solidFill>
            <a:prstDash val="solid"/>
            <a:round/>
            <a:headEnd len="lg" w="lg" type="none"/>
            <a:tailEnd len="lg" w="lg" type="none"/>
          </a:ln>
        </p:spPr>
      </p:cxnSp>
      <p:cxnSp>
        <p:nvCxnSpPr>
          <p:cNvPr id="104" name="Shape 104"/>
          <p:cNvCxnSpPr/>
          <p:nvPr/>
        </p:nvCxnSpPr>
        <p:spPr>
          <a:xfrm rot="10800000">
            <a:off x="6803949" y="2045925"/>
            <a:ext cx="383100" cy="387599"/>
          </a:xfrm>
          <a:prstGeom prst="straightConnector1">
            <a:avLst/>
          </a:prstGeom>
          <a:noFill/>
          <a:ln cap="flat" cmpd="sng" w="38100">
            <a:solidFill>
              <a:srgbClr val="000000"/>
            </a:solidFill>
            <a:prstDash val="solid"/>
            <a:round/>
            <a:headEnd len="lg" w="lg" type="none"/>
            <a:tailEnd len="lg" w="lg" type="none"/>
          </a:ln>
        </p:spPr>
      </p:cxnSp>
      <p:cxnSp>
        <p:nvCxnSpPr>
          <p:cNvPr id="105" name="Shape 105"/>
          <p:cNvCxnSpPr/>
          <p:nvPr/>
        </p:nvCxnSpPr>
        <p:spPr>
          <a:xfrm flipH="1" rot="10800000">
            <a:off x="6360300" y="2027299"/>
            <a:ext cx="448499" cy="1134900"/>
          </a:xfrm>
          <a:prstGeom prst="straightConnector1">
            <a:avLst/>
          </a:prstGeom>
          <a:noFill/>
          <a:ln cap="flat" cmpd="sng" w="38100">
            <a:solidFill>
              <a:srgbClr val="000000"/>
            </a:solidFill>
            <a:prstDash val="solid"/>
            <a:round/>
            <a:headEnd len="lg" w="lg" type="none"/>
            <a:tailEnd len="lg" w="lg"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140225"/>
            <a:ext cx="8520599" cy="572699"/>
          </a:xfrm>
          <a:prstGeom prst="rect">
            <a:avLst/>
          </a:prstGeom>
        </p:spPr>
        <p:txBody>
          <a:bodyPr anchorCtr="0" anchor="t" bIns="91425" lIns="91425" rIns="91425" tIns="91425">
            <a:noAutofit/>
          </a:bodyPr>
          <a:lstStyle/>
          <a:p>
            <a:pPr lvl="0" rtl="0">
              <a:spcBef>
                <a:spcPts val="0"/>
              </a:spcBef>
              <a:buNone/>
            </a:pPr>
            <a:r>
              <a:rPr lang="en"/>
              <a:t>Counterexample for Nearest Neighbors</a:t>
            </a:r>
          </a:p>
        </p:txBody>
      </p:sp>
      <p:sp>
        <p:nvSpPr>
          <p:cNvPr id="111" name="Shape 111"/>
          <p:cNvSpPr txBox="1"/>
          <p:nvPr>
            <p:ph idx="2" type="body"/>
          </p:nvPr>
        </p:nvSpPr>
        <p:spPr>
          <a:xfrm>
            <a:off x="176525" y="4646600"/>
            <a:ext cx="8929500" cy="377700"/>
          </a:xfrm>
          <a:prstGeom prst="rect">
            <a:avLst/>
          </a:prstGeom>
        </p:spPr>
        <p:txBody>
          <a:bodyPr anchorCtr="0" anchor="t" bIns="91425" lIns="91425" rIns="91425" tIns="91425">
            <a:noAutofit/>
          </a:bodyPr>
          <a:lstStyle/>
          <a:p>
            <a:pPr lvl="0" rtl="0">
              <a:spcBef>
                <a:spcPts val="0"/>
              </a:spcBef>
              <a:buNone/>
            </a:pPr>
            <a:r>
              <a:rPr lang="en">
                <a:solidFill>
                  <a:srgbClr val="FF0000"/>
                </a:solidFill>
              </a:rPr>
              <a:t>Nearest neighbors</a:t>
            </a:r>
            <a:r>
              <a:rPr lang="en"/>
              <a:t> gives length 1+1+1+2+2+√17 = 11.123 or 1+1+1+2+4+√5 = 11.236. </a:t>
            </a:r>
          </a:p>
        </p:txBody>
      </p:sp>
      <p:sp>
        <p:nvSpPr>
          <p:cNvPr id="112" name="Shape 112"/>
          <p:cNvSpPr txBox="1"/>
          <p:nvPr>
            <p:ph idx="3" type="body"/>
          </p:nvPr>
        </p:nvSpPr>
        <p:spPr>
          <a:xfrm>
            <a:off x="803275" y="3534050"/>
            <a:ext cx="7756799" cy="572699"/>
          </a:xfrm>
          <a:prstGeom prst="rect">
            <a:avLst/>
          </a:prstGeom>
        </p:spPr>
        <p:txBody>
          <a:bodyPr anchorCtr="0" anchor="t" bIns="91425" lIns="91425" rIns="91425" tIns="91425">
            <a:noAutofit/>
          </a:bodyPr>
          <a:lstStyle/>
          <a:p>
            <a:pPr lvl="0" rtl="0">
              <a:spcBef>
                <a:spcPts val="0"/>
              </a:spcBef>
              <a:buNone/>
            </a:pPr>
            <a:r>
              <a:rPr lang="en"/>
              <a:t>Six points with sample distances.</a:t>
            </a:r>
          </a:p>
          <a:p>
            <a:pPr lvl="0" rtl="0">
              <a:spcBef>
                <a:spcPts val="0"/>
              </a:spcBef>
              <a:buNone/>
            </a:pPr>
            <a:r>
              <a:rPr lang="en"/>
              <a:t>What is the optimal solution?  What will nearest neighbors find?</a:t>
            </a:r>
          </a:p>
        </p:txBody>
      </p:sp>
      <p:sp>
        <p:nvSpPr>
          <p:cNvPr id="113" name="Shape 113"/>
          <p:cNvSpPr txBox="1"/>
          <p:nvPr>
            <p:ph idx="1" type="body"/>
          </p:nvPr>
        </p:nvSpPr>
        <p:spPr>
          <a:xfrm>
            <a:off x="311700" y="712925"/>
            <a:ext cx="8630400" cy="863999"/>
          </a:xfrm>
          <a:prstGeom prst="rect">
            <a:avLst/>
          </a:prstGeom>
        </p:spPr>
        <p:txBody>
          <a:bodyPr anchorCtr="0" anchor="t" bIns="91425" lIns="91425" rIns="91425" tIns="91425">
            <a:noAutofit/>
          </a:bodyPr>
          <a:lstStyle/>
          <a:p>
            <a:pPr lvl="0">
              <a:spcBef>
                <a:spcPts val="0"/>
              </a:spcBef>
              <a:buNone/>
            </a:pPr>
            <a:r>
              <a:rPr lang="en"/>
              <a:t>Consider the six points below.</a:t>
            </a:r>
          </a:p>
        </p:txBody>
      </p:sp>
      <p:grpSp>
        <p:nvGrpSpPr>
          <p:cNvPr id="114" name="Shape 114"/>
          <p:cNvGrpSpPr/>
          <p:nvPr/>
        </p:nvGrpSpPr>
        <p:grpSpPr>
          <a:xfrm>
            <a:off x="692600" y="1474975"/>
            <a:ext cx="7414225" cy="1961100"/>
            <a:chOff x="692600" y="103375"/>
            <a:chExt cx="7414225" cy="1961100"/>
          </a:xfrm>
        </p:grpSpPr>
        <p:sp>
          <p:nvSpPr>
            <p:cNvPr id="115" name="Shape 115"/>
            <p:cNvSpPr txBox="1"/>
            <p:nvPr/>
          </p:nvSpPr>
          <p:spPr>
            <a:xfrm>
              <a:off x="692600" y="685825"/>
              <a:ext cx="705900" cy="656699"/>
            </a:xfrm>
            <a:prstGeom prst="rect">
              <a:avLst/>
            </a:prstGeom>
            <a:noFill/>
            <a:ln>
              <a:noFill/>
            </a:ln>
          </p:spPr>
          <p:txBody>
            <a:bodyPr anchorCtr="0" anchor="t" bIns="91425" lIns="91425" rIns="91425" tIns="91425">
              <a:noAutofit/>
            </a:bodyPr>
            <a:lstStyle/>
            <a:p>
              <a:pPr lvl="0" rtl="0" algn="ctr">
                <a:spcBef>
                  <a:spcPts val="0"/>
                </a:spcBef>
                <a:buNone/>
              </a:pPr>
              <a:r>
                <a:rPr lang="en" sz="3600"/>
                <a:t>1</a:t>
              </a:r>
            </a:p>
          </p:txBody>
        </p:sp>
        <p:sp>
          <p:nvSpPr>
            <p:cNvPr id="116" name="Shape 116"/>
            <p:cNvSpPr/>
            <p:nvPr/>
          </p:nvSpPr>
          <p:spPr>
            <a:xfrm rot="10800000">
              <a:off x="1268924" y="1932174"/>
              <a:ext cx="132300" cy="1323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17" name="Shape 117"/>
            <p:cNvCxnSpPr>
              <a:stCxn id="116" idx="4"/>
              <a:endCxn id="118" idx="4"/>
            </p:cNvCxnSpPr>
            <p:nvPr/>
          </p:nvCxnSpPr>
          <p:spPr>
            <a:xfrm rot="10800000">
              <a:off x="1335074" y="235674"/>
              <a:ext cx="0" cy="1696500"/>
            </a:xfrm>
            <a:prstGeom prst="straightConnector1">
              <a:avLst/>
            </a:prstGeom>
            <a:noFill/>
            <a:ln cap="flat" cmpd="sng" w="38100">
              <a:solidFill>
                <a:srgbClr val="000000"/>
              </a:solidFill>
              <a:prstDash val="dash"/>
              <a:round/>
              <a:headEnd len="lg" w="lg" type="none"/>
              <a:tailEnd len="lg" w="lg" type="none"/>
            </a:ln>
          </p:spPr>
        </p:cxnSp>
        <p:sp>
          <p:nvSpPr>
            <p:cNvPr id="118" name="Shape 118"/>
            <p:cNvSpPr/>
            <p:nvPr/>
          </p:nvSpPr>
          <p:spPr>
            <a:xfrm>
              <a:off x="1268925" y="103375"/>
              <a:ext cx="132300" cy="1323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19" name="Shape 119"/>
            <p:cNvCxnSpPr>
              <a:stCxn id="116" idx="2"/>
              <a:endCxn id="120" idx="6"/>
            </p:cNvCxnSpPr>
            <p:nvPr/>
          </p:nvCxnSpPr>
          <p:spPr>
            <a:xfrm>
              <a:off x="1401225" y="1998324"/>
              <a:ext cx="3220500" cy="0"/>
            </a:xfrm>
            <a:prstGeom prst="straightConnector1">
              <a:avLst/>
            </a:prstGeom>
            <a:noFill/>
            <a:ln cap="flat" cmpd="sng" w="38100">
              <a:solidFill>
                <a:srgbClr val="000000"/>
              </a:solidFill>
              <a:prstDash val="dash"/>
              <a:round/>
              <a:headEnd len="lg" w="lg" type="none"/>
              <a:tailEnd len="lg" w="lg" type="none"/>
            </a:ln>
          </p:spPr>
        </p:cxnSp>
        <p:sp>
          <p:nvSpPr>
            <p:cNvPr id="120" name="Shape 120"/>
            <p:cNvSpPr/>
            <p:nvPr/>
          </p:nvSpPr>
          <p:spPr>
            <a:xfrm rot="10800000">
              <a:off x="4621724" y="1932174"/>
              <a:ext cx="132300" cy="1323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1" name="Shape 121"/>
            <p:cNvSpPr/>
            <p:nvPr/>
          </p:nvSpPr>
          <p:spPr>
            <a:xfrm>
              <a:off x="4621725" y="103375"/>
              <a:ext cx="132300" cy="1323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2" name="Shape 122"/>
            <p:cNvSpPr txBox="1"/>
            <p:nvPr/>
          </p:nvSpPr>
          <p:spPr>
            <a:xfrm>
              <a:off x="2140400" y="1371625"/>
              <a:ext cx="705900" cy="656699"/>
            </a:xfrm>
            <a:prstGeom prst="rect">
              <a:avLst/>
            </a:prstGeom>
            <a:noFill/>
            <a:ln>
              <a:noFill/>
            </a:ln>
          </p:spPr>
          <p:txBody>
            <a:bodyPr anchorCtr="0" anchor="t" bIns="91425" lIns="91425" rIns="91425" tIns="91425">
              <a:noAutofit/>
            </a:bodyPr>
            <a:lstStyle/>
            <a:p>
              <a:pPr lvl="0" rtl="0" algn="ctr">
                <a:spcBef>
                  <a:spcPts val="0"/>
                </a:spcBef>
                <a:buNone/>
              </a:pPr>
              <a:r>
                <a:rPr lang="en" sz="3600"/>
                <a:t>2</a:t>
              </a:r>
            </a:p>
          </p:txBody>
        </p:sp>
        <p:sp>
          <p:nvSpPr>
            <p:cNvPr id="123" name="Shape 123"/>
            <p:cNvSpPr/>
            <p:nvPr/>
          </p:nvSpPr>
          <p:spPr>
            <a:xfrm rot="10800000">
              <a:off x="7974524" y="1932174"/>
              <a:ext cx="132300" cy="1323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4" name="Shape 124"/>
            <p:cNvSpPr/>
            <p:nvPr/>
          </p:nvSpPr>
          <p:spPr>
            <a:xfrm>
              <a:off x="7974525" y="103375"/>
              <a:ext cx="132300" cy="1323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25" name="Shape 125"/>
            <p:cNvCxnSpPr>
              <a:stCxn id="120" idx="5"/>
              <a:endCxn id="118" idx="5"/>
            </p:cNvCxnSpPr>
            <p:nvPr/>
          </p:nvCxnSpPr>
          <p:spPr>
            <a:xfrm rot="10800000">
              <a:off x="1381899" y="216349"/>
              <a:ext cx="3259200" cy="1735200"/>
            </a:xfrm>
            <a:prstGeom prst="straightConnector1">
              <a:avLst/>
            </a:prstGeom>
            <a:noFill/>
            <a:ln cap="flat" cmpd="sng" w="38100">
              <a:solidFill>
                <a:srgbClr val="000000"/>
              </a:solidFill>
              <a:prstDash val="dash"/>
              <a:round/>
              <a:headEnd len="lg" w="lg" type="none"/>
              <a:tailEnd len="lg" w="lg" type="none"/>
            </a:ln>
          </p:spPr>
        </p:cxnSp>
        <p:cxnSp>
          <p:nvCxnSpPr>
            <p:cNvPr id="126" name="Shape 126"/>
            <p:cNvCxnSpPr>
              <a:stCxn id="123" idx="5"/>
              <a:endCxn id="118" idx="6"/>
            </p:cNvCxnSpPr>
            <p:nvPr/>
          </p:nvCxnSpPr>
          <p:spPr>
            <a:xfrm rot="10800000">
              <a:off x="1401099" y="169549"/>
              <a:ext cx="6592800" cy="1782000"/>
            </a:xfrm>
            <a:prstGeom prst="straightConnector1">
              <a:avLst/>
            </a:prstGeom>
            <a:noFill/>
            <a:ln cap="flat" cmpd="sng" w="38100">
              <a:solidFill>
                <a:srgbClr val="000000"/>
              </a:solidFill>
              <a:prstDash val="dash"/>
              <a:round/>
              <a:headEnd len="lg" w="lg" type="none"/>
              <a:tailEnd len="lg" w="lg" type="none"/>
            </a:ln>
          </p:spPr>
        </p:cxnSp>
        <p:sp>
          <p:nvSpPr>
            <p:cNvPr id="127" name="Shape 127"/>
            <p:cNvSpPr txBox="1"/>
            <p:nvPr/>
          </p:nvSpPr>
          <p:spPr>
            <a:xfrm>
              <a:off x="5048175" y="685825"/>
              <a:ext cx="1217400" cy="656699"/>
            </a:xfrm>
            <a:prstGeom prst="rect">
              <a:avLst/>
            </a:prstGeom>
            <a:noFill/>
            <a:ln>
              <a:noFill/>
            </a:ln>
          </p:spPr>
          <p:txBody>
            <a:bodyPr anchorCtr="0" anchor="t" bIns="91425" lIns="91425" rIns="91425" tIns="91425">
              <a:noAutofit/>
            </a:bodyPr>
            <a:lstStyle/>
            <a:p>
              <a:pPr lvl="0" rtl="0" algn="ctr">
                <a:spcBef>
                  <a:spcPts val="0"/>
                </a:spcBef>
                <a:buNone/>
              </a:pPr>
              <a:r>
                <a:rPr lang="en" sz="3600"/>
                <a:t>√17</a:t>
              </a:r>
            </a:p>
          </p:txBody>
        </p:sp>
        <p:sp>
          <p:nvSpPr>
            <p:cNvPr id="128" name="Shape 128"/>
            <p:cNvSpPr txBox="1"/>
            <p:nvPr/>
          </p:nvSpPr>
          <p:spPr>
            <a:xfrm>
              <a:off x="1695375" y="685825"/>
              <a:ext cx="1217400" cy="656699"/>
            </a:xfrm>
            <a:prstGeom prst="rect">
              <a:avLst/>
            </a:prstGeom>
            <a:noFill/>
            <a:ln>
              <a:noFill/>
            </a:ln>
          </p:spPr>
          <p:txBody>
            <a:bodyPr anchorCtr="0" anchor="t" bIns="91425" lIns="91425" rIns="91425" tIns="91425">
              <a:noAutofit/>
            </a:bodyPr>
            <a:lstStyle/>
            <a:p>
              <a:pPr lvl="0" rtl="0" algn="ctr">
                <a:spcBef>
                  <a:spcPts val="0"/>
                </a:spcBef>
                <a:buNone/>
              </a:pPr>
              <a:r>
                <a:rPr lang="en" sz="3600"/>
                <a:t>√5</a:t>
              </a:r>
            </a:p>
          </p:txBody>
        </p:sp>
      </p:grpSp>
      <p:grpSp>
        <p:nvGrpSpPr>
          <p:cNvPr id="129" name="Shape 129"/>
          <p:cNvGrpSpPr/>
          <p:nvPr/>
        </p:nvGrpSpPr>
        <p:grpSpPr>
          <a:xfrm>
            <a:off x="1268924" y="1474975"/>
            <a:ext cx="6837900" cy="1961100"/>
            <a:chOff x="1268924" y="2465575"/>
            <a:chExt cx="6837900" cy="1961100"/>
          </a:xfrm>
        </p:grpSpPr>
        <p:sp>
          <p:nvSpPr>
            <p:cNvPr id="130" name="Shape 130"/>
            <p:cNvSpPr/>
            <p:nvPr/>
          </p:nvSpPr>
          <p:spPr>
            <a:xfrm rot="10800000">
              <a:off x="1268924" y="4294374"/>
              <a:ext cx="132300" cy="1323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31" name="Shape 131"/>
            <p:cNvCxnSpPr>
              <a:stCxn id="130" idx="4"/>
              <a:endCxn id="132" idx="4"/>
            </p:cNvCxnSpPr>
            <p:nvPr/>
          </p:nvCxnSpPr>
          <p:spPr>
            <a:xfrm rot="10800000">
              <a:off x="1335074" y="2597874"/>
              <a:ext cx="0" cy="1696500"/>
            </a:xfrm>
            <a:prstGeom prst="straightConnector1">
              <a:avLst/>
            </a:prstGeom>
            <a:noFill/>
            <a:ln cap="flat" cmpd="sng" w="38100">
              <a:solidFill>
                <a:srgbClr val="0000FF"/>
              </a:solidFill>
              <a:prstDash val="solid"/>
              <a:round/>
              <a:headEnd len="lg" w="lg" type="none"/>
              <a:tailEnd len="lg" w="lg" type="none"/>
            </a:ln>
          </p:spPr>
        </p:cxnSp>
        <p:sp>
          <p:nvSpPr>
            <p:cNvPr id="132" name="Shape 132"/>
            <p:cNvSpPr/>
            <p:nvPr/>
          </p:nvSpPr>
          <p:spPr>
            <a:xfrm>
              <a:off x="1268925" y="2465575"/>
              <a:ext cx="132300" cy="1323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33" name="Shape 133"/>
            <p:cNvCxnSpPr>
              <a:stCxn id="130" idx="2"/>
              <a:endCxn id="134" idx="6"/>
            </p:cNvCxnSpPr>
            <p:nvPr/>
          </p:nvCxnSpPr>
          <p:spPr>
            <a:xfrm>
              <a:off x="1401225" y="4360524"/>
              <a:ext cx="3220500" cy="0"/>
            </a:xfrm>
            <a:prstGeom prst="straightConnector1">
              <a:avLst/>
            </a:prstGeom>
            <a:noFill/>
            <a:ln cap="flat" cmpd="sng" w="38100">
              <a:solidFill>
                <a:srgbClr val="0000FF"/>
              </a:solidFill>
              <a:prstDash val="solid"/>
              <a:round/>
              <a:headEnd len="lg" w="lg" type="none"/>
              <a:tailEnd len="lg" w="lg" type="none"/>
            </a:ln>
          </p:spPr>
        </p:cxnSp>
        <p:sp>
          <p:nvSpPr>
            <p:cNvPr id="134" name="Shape 134"/>
            <p:cNvSpPr/>
            <p:nvPr/>
          </p:nvSpPr>
          <p:spPr>
            <a:xfrm rot="10800000">
              <a:off x="4621724" y="4294374"/>
              <a:ext cx="132300" cy="1323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5" name="Shape 135"/>
            <p:cNvSpPr/>
            <p:nvPr/>
          </p:nvSpPr>
          <p:spPr>
            <a:xfrm>
              <a:off x="4621725" y="2465575"/>
              <a:ext cx="132300" cy="1323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36" name="Shape 136"/>
            <p:cNvCxnSpPr>
              <a:stCxn id="135" idx="2"/>
              <a:endCxn id="132" idx="6"/>
            </p:cNvCxnSpPr>
            <p:nvPr/>
          </p:nvCxnSpPr>
          <p:spPr>
            <a:xfrm rot="10800000">
              <a:off x="1401225" y="2531725"/>
              <a:ext cx="3220499" cy="0"/>
            </a:xfrm>
            <a:prstGeom prst="straightConnector1">
              <a:avLst/>
            </a:prstGeom>
            <a:noFill/>
            <a:ln cap="flat" cmpd="sng" w="38100">
              <a:solidFill>
                <a:srgbClr val="0000FF"/>
              </a:solidFill>
              <a:prstDash val="solid"/>
              <a:round/>
              <a:headEnd len="lg" w="lg" type="none"/>
              <a:tailEnd len="lg" w="lg" type="none"/>
            </a:ln>
          </p:spPr>
        </p:cxnSp>
        <p:cxnSp>
          <p:nvCxnSpPr>
            <p:cNvPr id="137" name="Shape 137"/>
            <p:cNvCxnSpPr>
              <a:stCxn id="134" idx="2"/>
              <a:endCxn id="138" idx="6"/>
            </p:cNvCxnSpPr>
            <p:nvPr/>
          </p:nvCxnSpPr>
          <p:spPr>
            <a:xfrm>
              <a:off x="4754025" y="4360524"/>
              <a:ext cx="3220500" cy="0"/>
            </a:xfrm>
            <a:prstGeom prst="straightConnector1">
              <a:avLst/>
            </a:prstGeom>
            <a:noFill/>
            <a:ln cap="flat" cmpd="sng" w="38100">
              <a:solidFill>
                <a:srgbClr val="0000FF"/>
              </a:solidFill>
              <a:prstDash val="solid"/>
              <a:round/>
              <a:headEnd len="lg" w="lg" type="none"/>
              <a:tailEnd len="lg" w="lg" type="none"/>
            </a:ln>
          </p:spPr>
        </p:cxnSp>
        <p:sp>
          <p:nvSpPr>
            <p:cNvPr id="138" name="Shape 138"/>
            <p:cNvSpPr/>
            <p:nvPr/>
          </p:nvSpPr>
          <p:spPr>
            <a:xfrm rot="10800000">
              <a:off x="7974524" y="4294374"/>
              <a:ext cx="132300" cy="1323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39" name="Shape 139"/>
            <p:cNvCxnSpPr>
              <a:stCxn id="138" idx="4"/>
              <a:endCxn id="140" idx="4"/>
            </p:cNvCxnSpPr>
            <p:nvPr/>
          </p:nvCxnSpPr>
          <p:spPr>
            <a:xfrm rot="10800000">
              <a:off x="8040674" y="2597874"/>
              <a:ext cx="0" cy="1696500"/>
            </a:xfrm>
            <a:prstGeom prst="straightConnector1">
              <a:avLst/>
            </a:prstGeom>
            <a:noFill/>
            <a:ln cap="flat" cmpd="sng" w="38100">
              <a:solidFill>
                <a:srgbClr val="0000FF"/>
              </a:solidFill>
              <a:prstDash val="solid"/>
              <a:round/>
              <a:headEnd len="lg" w="lg" type="none"/>
              <a:tailEnd len="lg" w="lg" type="none"/>
            </a:ln>
          </p:spPr>
        </p:cxnSp>
        <p:sp>
          <p:nvSpPr>
            <p:cNvPr id="140" name="Shape 140"/>
            <p:cNvSpPr/>
            <p:nvPr/>
          </p:nvSpPr>
          <p:spPr>
            <a:xfrm>
              <a:off x="7974525" y="2465575"/>
              <a:ext cx="132300" cy="1323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41" name="Shape 141"/>
            <p:cNvCxnSpPr>
              <a:stCxn id="140" idx="2"/>
              <a:endCxn id="135" idx="6"/>
            </p:cNvCxnSpPr>
            <p:nvPr/>
          </p:nvCxnSpPr>
          <p:spPr>
            <a:xfrm rot="10800000">
              <a:off x="4754025" y="2531725"/>
              <a:ext cx="3220500" cy="0"/>
            </a:xfrm>
            <a:prstGeom prst="straightConnector1">
              <a:avLst/>
            </a:prstGeom>
            <a:noFill/>
            <a:ln cap="flat" cmpd="sng" w="38100">
              <a:solidFill>
                <a:srgbClr val="0000FF"/>
              </a:solidFill>
              <a:prstDash val="solid"/>
              <a:round/>
              <a:headEnd len="lg" w="lg" type="none"/>
              <a:tailEnd len="lg" w="lg" type="none"/>
            </a:ln>
          </p:spPr>
        </p:cxnSp>
      </p:grpSp>
      <p:grpSp>
        <p:nvGrpSpPr>
          <p:cNvPr id="142" name="Shape 142"/>
          <p:cNvGrpSpPr/>
          <p:nvPr/>
        </p:nvGrpSpPr>
        <p:grpSpPr>
          <a:xfrm>
            <a:off x="1268924" y="1143025"/>
            <a:ext cx="6837900" cy="2293050"/>
            <a:chOff x="1268924" y="8382025"/>
            <a:chExt cx="6837900" cy="2293050"/>
          </a:xfrm>
        </p:grpSpPr>
        <p:sp>
          <p:nvSpPr>
            <p:cNvPr id="143" name="Shape 143"/>
            <p:cNvSpPr/>
            <p:nvPr/>
          </p:nvSpPr>
          <p:spPr>
            <a:xfrm rot="10800000">
              <a:off x="1268924" y="10542774"/>
              <a:ext cx="132300" cy="1323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44" name="Shape 144"/>
            <p:cNvCxnSpPr>
              <a:stCxn id="143" idx="4"/>
              <a:endCxn id="145" idx="4"/>
            </p:cNvCxnSpPr>
            <p:nvPr/>
          </p:nvCxnSpPr>
          <p:spPr>
            <a:xfrm rot="10800000">
              <a:off x="1335074" y="8846274"/>
              <a:ext cx="0" cy="1696500"/>
            </a:xfrm>
            <a:prstGeom prst="straightConnector1">
              <a:avLst/>
            </a:prstGeom>
            <a:noFill/>
            <a:ln cap="flat" cmpd="sng" w="38100">
              <a:solidFill>
                <a:srgbClr val="FF0000"/>
              </a:solidFill>
              <a:prstDash val="solid"/>
              <a:round/>
              <a:headEnd len="lg" w="lg" type="none"/>
              <a:tailEnd len="lg" w="lg" type="none"/>
            </a:ln>
          </p:spPr>
        </p:cxnSp>
        <p:sp>
          <p:nvSpPr>
            <p:cNvPr id="145" name="Shape 145"/>
            <p:cNvSpPr/>
            <p:nvPr/>
          </p:nvSpPr>
          <p:spPr>
            <a:xfrm>
              <a:off x="1268925" y="8713975"/>
              <a:ext cx="132300" cy="1323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46" name="Shape 146"/>
            <p:cNvCxnSpPr>
              <a:stCxn id="143" idx="2"/>
              <a:endCxn id="147" idx="6"/>
            </p:cNvCxnSpPr>
            <p:nvPr/>
          </p:nvCxnSpPr>
          <p:spPr>
            <a:xfrm>
              <a:off x="1401225" y="10608924"/>
              <a:ext cx="3220500" cy="0"/>
            </a:xfrm>
            <a:prstGeom prst="straightConnector1">
              <a:avLst/>
            </a:prstGeom>
            <a:noFill/>
            <a:ln cap="flat" cmpd="sng" w="38100">
              <a:solidFill>
                <a:srgbClr val="FF0000"/>
              </a:solidFill>
              <a:prstDash val="solid"/>
              <a:round/>
              <a:headEnd len="lg" w="lg" type="none"/>
              <a:tailEnd len="lg" w="lg" type="none"/>
            </a:ln>
          </p:spPr>
        </p:cxnSp>
        <p:sp>
          <p:nvSpPr>
            <p:cNvPr id="147" name="Shape 147"/>
            <p:cNvSpPr/>
            <p:nvPr/>
          </p:nvSpPr>
          <p:spPr>
            <a:xfrm rot="10800000">
              <a:off x="4621724" y="10542774"/>
              <a:ext cx="132300" cy="1323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8" name="Shape 148"/>
            <p:cNvSpPr/>
            <p:nvPr/>
          </p:nvSpPr>
          <p:spPr>
            <a:xfrm>
              <a:off x="4621725" y="8713975"/>
              <a:ext cx="132300" cy="1323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49" name="Shape 149"/>
            <p:cNvCxnSpPr>
              <a:stCxn id="150" idx="5"/>
              <a:endCxn id="148" idx="5"/>
            </p:cNvCxnSpPr>
            <p:nvPr/>
          </p:nvCxnSpPr>
          <p:spPr>
            <a:xfrm rot="10800000">
              <a:off x="4734699" y="8826949"/>
              <a:ext cx="3259200" cy="1735200"/>
            </a:xfrm>
            <a:prstGeom prst="straightConnector1">
              <a:avLst/>
            </a:prstGeom>
            <a:noFill/>
            <a:ln cap="flat" cmpd="sng" w="38100">
              <a:solidFill>
                <a:srgbClr val="FF0000"/>
              </a:solidFill>
              <a:prstDash val="solid"/>
              <a:round/>
              <a:headEnd len="lg" w="lg" type="none"/>
              <a:tailEnd len="lg" w="lg" type="none"/>
            </a:ln>
          </p:spPr>
        </p:cxnSp>
        <p:cxnSp>
          <p:nvCxnSpPr>
            <p:cNvPr id="151" name="Shape 151"/>
            <p:cNvCxnSpPr>
              <a:stCxn id="147" idx="4"/>
              <a:endCxn id="148" idx="4"/>
            </p:cNvCxnSpPr>
            <p:nvPr/>
          </p:nvCxnSpPr>
          <p:spPr>
            <a:xfrm rot="10800000">
              <a:off x="4687874" y="8846274"/>
              <a:ext cx="0" cy="1696500"/>
            </a:xfrm>
            <a:prstGeom prst="straightConnector1">
              <a:avLst/>
            </a:prstGeom>
            <a:noFill/>
            <a:ln cap="flat" cmpd="sng" w="38100">
              <a:solidFill>
                <a:srgbClr val="FF0000"/>
              </a:solidFill>
              <a:prstDash val="solid"/>
              <a:round/>
              <a:headEnd len="lg" w="lg" type="none"/>
              <a:tailEnd len="lg" w="lg" type="none"/>
            </a:ln>
          </p:spPr>
        </p:cxnSp>
        <p:sp>
          <p:nvSpPr>
            <p:cNvPr id="150" name="Shape 150"/>
            <p:cNvSpPr/>
            <p:nvPr/>
          </p:nvSpPr>
          <p:spPr>
            <a:xfrm rot="10800000">
              <a:off x="7974524" y="10542774"/>
              <a:ext cx="132300" cy="1323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52" name="Shape 152"/>
            <p:cNvCxnSpPr>
              <a:stCxn id="150" idx="4"/>
              <a:endCxn id="153" idx="4"/>
            </p:cNvCxnSpPr>
            <p:nvPr/>
          </p:nvCxnSpPr>
          <p:spPr>
            <a:xfrm rot="10800000">
              <a:off x="8040674" y="8846274"/>
              <a:ext cx="0" cy="1696500"/>
            </a:xfrm>
            <a:prstGeom prst="straightConnector1">
              <a:avLst/>
            </a:prstGeom>
            <a:noFill/>
            <a:ln cap="flat" cmpd="sng" w="38100">
              <a:solidFill>
                <a:srgbClr val="FF0000"/>
              </a:solidFill>
              <a:prstDash val="solid"/>
              <a:round/>
              <a:headEnd len="lg" w="lg" type="none"/>
              <a:tailEnd len="lg" w="lg" type="none"/>
            </a:ln>
          </p:spPr>
        </p:cxnSp>
        <p:sp>
          <p:nvSpPr>
            <p:cNvPr id="153" name="Shape 153"/>
            <p:cNvSpPr/>
            <p:nvPr/>
          </p:nvSpPr>
          <p:spPr>
            <a:xfrm>
              <a:off x="7974525" y="8713975"/>
              <a:ext cx="132300" cy="1323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54" name="Shape 154"/>
            <p:cNvCxnSpPr>
              <a:stCxn id="153" idx="1"/>
              <a:endCxn id="145" idx="7"/>
            </p:cNvCxnSpPr>
            <p:nvPr/>
          </p:nvCxnSpPr>
          <p:spPr>
            <a:xfrm rot="5400000">
              <a:off x="4687599" y="5427649"/>
              <a:ext cx="600" cy="6612000"/>
            </a:xfrm>
            <a:prstGeom prst="curvedConnector3">
              <a:avLst>
                <a:gd fmla="val -42916648" name="adj1"/>
              </a:avLst>
            </a:prstGeom>
            <a:noFill/>
            <a:ln cap="flat" cmpd="sng" w="38100">
              <a:solidFill>
                <a:srgbClr val="FF0000"/>
              </a:solidFill>
              <a:prstDash val="solid"/>
              <a:round/>
              <a:headEnd len="lg" w="lg" type="none"/>
              <a:tailEnd len="lg" w="lg" type="none"/>
            </a:ln>
          </p:spPr>
        </p:cxnSp>
        <p:sp>
          <p:nvSpPr>
            <p:cNvPr id="155" name="Shape 155"/>
            <p:cNvSpPr txBox="1"/>
            <p:nvPr/>
          </p:nvSpPr>
          <p:spPr>
            <a:xfrm>
              <a:off x="4045400" y="8382025"/>
              <a:ext cx="705900" cy="656699"/>
            </a:xfrm>
            <a:prstGeom prst="rect">
              <a:avLst/>
            </a:prstGeom>
            <a:noFill/>
            <a:ln>
              <a:noFill/>
            </a:ln>
          </p:spPr>
          <p:txBody>
            <a:bodyPr anchorCtr="0" anchor="t" bIns="91425" lIns="91425" rIns="91425" tIns="91425">
              <a:noAutofit/>
            </a:bodyPr>
            <a:lstStyle/>
            <a:p>
              <a:pPr lvl="0" rtl="0" algn="ctr">
                <a:spcBef>
                  <a:spcPts val="0"/>
                </a:spcBef>
                <a:buNone/>
              </a:pPr>
              <a:r>
                <a:rPr lang="en" sz="3600">
                  <a:latin typeface="Times New Roman"/>
                  <a:ea typeface="Times New Roman"/>
                  <a:cs typeface="Times New Roman"/>
                  <a:sym typeface="Times New Roman"/>
                </a:rPr>
                <a:t>v</a:t>
              </a:r>
              <a:r>
                <a:rPr baseline="-25000" lang="en" sz="3600">
                  <a:latin typeface="Times New Roman"/>
                  <a:ea typeface="Times New Roman"/>
                  <a:cs typeface="Times New Roman"/>
                  <a:sym typeface="Times New Roman"/>
                </a:rPr>
                <a:t>0</a:t>
              </a:r>
            </a:p>
          </p:txBody>
        </p:sp>
      </p:grpSp>
      <p:sp>
        <p:nvSpPr>
          <p:cNvPr id="156" name="Shape 156"/>
          <p:cNvSpPr txBox="1"/>
          <p:nvPr>
            <p:ph idx="2" type="body"/>
          </p:nvPr>
        </p:nvSpPr>
        <p:spPr>
          <a:xfrm>
            <a:off x="176525" y="4310900"/>
            <a:ext cx="8879100" cy="377700"/>
          </a:xfrm>
          <a:prstGeom prst="rect">
            <a:avLst/>
          </a:prstGeom>
        </p:spPr>
        <p:txBody>
          <a:bodyPr anchorCtr="0" anchor="t" bIns="91425" lIns="91425" rIns="91425" tIns="91425">
            <a:noAutofit/>
          </a:bodyPr>
          <a:lstStyle/>
          <a:p>
            <a:pPr lvl="0" rtl="0">
              <a:spcBef>
                <a:spcPts val="0"/>
              </a:spcBef>
              <a:buNone/>
            </a:pPr>
            <a:r>
              <a:rPr lang="en"/>
              <a:t>The </a:t>
            </a:r>
            <a:r>
              <a:rPr lang="en">
                <a:solidFill>
                  <a:srgbClr val="0000FF"/>
                </a:solidFill>
              </a:rPr>
              <a:t>optimal solution</a:t>
            </a:r>
            <a:r>
              <a:rPr lang="en"/>
              <a:t> has length 1+1+2+2+2+2 = 10.</a:t>
            </a:r>
          </a:p>
        </p:txBody>
      </p:sp>
      <p:grpSp>
        <p:nvGrpSpPr>
          <p:cNvPr id="157" name="Shape 157"/>
          <p:cNvGrpSpPr/>
          <p:nvPr/>
        </p:nvGrpSpPr>
        <p:grpSpPr>
          <a:xfrm>
            <a:off x="616400" y="1143025"/>
            <a:ext cx="7490425" cy="2293050"/>
            <a:chOff x="616400" y="4419625"/>
            <a:chExt cx="7490425" cy="2293050"/>
          </a:xfrm>
        </p:grpSpPr>
        <p:sp>
          <p:nvSpPr>
            <p:cNvPr id="158" name="Shape 158"/>
            <p:cNvSpPr/>
            <p:nvPr/>
          </p:nvSpPr>
          <p:spPr>
            <a:xfrm rot="10800000">
              <a:off x="1268924" y="6580374"/>
              <a:ext cx="132300" cy="1323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59" name="Shape 159"/>
            <p:cNvCxnSpPr>
              <a:stCxn id="158" idx="4"/>
              <a:endCxn id="160" idx="4"/>
            </p:cNvCxnSpPr>
            <p:nvPr/>
          </p:nvCxnSpPr>
          <p:spPr>
            <a:xfrm rot="10800000">
              <a:off x="1335074" y="4883874"/>
              <a:ext cx="0" cy="1696500"/>
            </a:xfrm>
            <a:prstGeom prst="straightConnector1">
              <a:avLst/>
            </a:prstGeom>
            <a:noFill/>
            <a:ln cap="flat" cmpd="sng" w="38100">
              <a:solidFill>
                <a:srgbClr val="FF0000"/>
              </a:solidFill>
              <a:prstDash val="solid"/>
              <a:round/>
              <a:headEnd len="lg" w="lg" type="none"/>
              <a:tailEnd len="lg" w="lg" type="none"/>
            </a:ln>
          </p:spPr>
        </p:cxnSp>
        <p:sp>
          <p:nvSpPr>
            <p:cNvPr id="160" name="Shape 160"/>
            <p:cNvSpPr/>
            <p:nvPr/>
          </p:nvSpPr>
          <p:spPr>
            <a:xfrm>
              <a:off x="1268925" y="4751575"/>
              <a:ext cx="132300" cy="1323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61" name="Shape 161"/>
            <p:cNvCxnSpPr>
              <a:stCxn id="158" idx="2"/>
              <a:endCxn id="162" idx="6"/>
            </p:cNvCxnSpPr>
            <p:nvPr/>
          </p:nvCxnSpPr>
          <p:spPr>
            <a:xfrm>
              <a:off x="1401225" y="6646524"/>
              <a:ext cx="3220500" cy="0"/>
            </a:xfrm>
            <a:prstGeom prst="straightConnector1">
              <a:avLst/>
            </a:prstGeom>
            <a:noFill/>
            <a:ln cap="flat" cmpd="sng" w="38100">
              <a:solidFill>
                <a:srgbClr val="FF0000"/>
              </a:solidFill>
              <a:prstDash val="solid"/>
              <a:round/>
              <a:headEnd len="lg" w="lg" type="none"/>
              <a:tailEnd len="lg" w="lg" type="none"/>
            </a:ln>
          </p:spPr>
        </p:cxnSp>
        <p:sp>
          <p:nvSpPr>
            <p:cNvPr id="162" name="Shape 162"/>
            <p:cNvSpPr/>
            <p:nvPr/>
          </p:nvSpPr>
          <p:spPr>
            <a:xfrm rot="10800000">
              <a:off x="4621724" y="6580374"/>
              <a:ext cx="132300" cy="1323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3" name="Shape 163"/>
            <p:cNvSpPr/>
            <p:nvPr/>
          </p:nvSpPr>
          <p:spPr>
            <a:xfrm>
              <a:off x="4621725" y="4751575"/>
              <a:ext cx="132300" cy="1323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64" name="Shape 164"/>
            <p:cNvCxnSpPr>
              <a:stCxn id="165" idx="5"/>
              <a:endCxn id="160" idx="6"/>
            </p:cNvCxnSpPr>
            <p:nvPr/>
          </p:nvCxnSpPr>
          <p:spPr>
            <a:xfrm rot="10800000">
              <a:off x="1401099" y="4817749"/>
              <a:ext cx="6592800" cy="1782000"/>
            </a:xfrm>
            <a:prstGeom prst="straightConnector1">
              <a:avLst/>
            </a:prstGeom>
            <a:noFill/>
            <a:ln cap="flat" cmpd="sng" w="38100">
              <a:solidFill>
                <a:srgbClr val="FF0000"/>
              </a:solidFill>
              <a:prstDash val="solid"/>
              <a:round/>
              <a:headEnd len="lg" w="lg" type="none"/>
              <a:tailEnd len="lg" w="lg" type="none"/>
            </a:ln>
          </p:spPr>
        </p:cxnSp>
        <p:cxnSp>
          <p:nvCxnSpPr>
            <p:cNvPr id="166" name="Shape 166"/>
            <p:cNvCxnSpPr>
              <a:stCxn id="162" idx="4"/>
              <a:endCxn id="163" idx="4"/>
            </p:cNvCxnSpPr>
            <p:nvPr/>
          </p:nvCxnSpPr>
          <p:spPr>
            <a:xfrm rot="10800000">
              <a:off x="4687874" y="4883874"/>
              <a:ext cx="0" cy="1696500"/>
            </a:xfrm>
            <a:prstGeom prst="straightConnector1">
              <a:avLst/>
            </a:prstGeom>
            <a:noFill/>
            <a:ln cap="flat" cmpd="sng" w="38100">
              <a:solidFill>
                <a:srgbClr val="FF0000"/>
              </a:solidFill>
              <a:prstDash val="solid"/>
              <a:round/>
              <a:headEnd len="lg" w="lg" type="none"/>
              <a:tailEnd len="lg" w="lg" type="none"/>
            </a:ln>
          </p:spPr>
        </p:cxnSp>
        <p:sp>
          <p:nvSpPr>
            <p:cNvPr id="165" name="Shape 165"/>
            <p:cNvSpPr/>
            <p:nvPr/>
          </p:nvSpPr>
          <p:spPr>
            <a:xfrm rot="10800000">
              <a:off x="7974524" y="6580374"/>
              <a:ext cx="132300" cy="1323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67" name="Shape 167"/>
            <p:cNvCxnSpPr>
              <a:stCxn id="165" idx="4"/>
              <a:endCxn id="168" idx="4"/>
            </p:cNvCxnSpPr>
            <p:nvPr/>
          </p:nvCxnSpPr>
          <p:spPr>
            <a:xfrm rot="10800000">
              <a:off x="8040674" y="4883874"/>
              <a:ext cx="0" cy="1696500"/>
            </a:xfrm>
            <a:prstGeom prst="straightConnector1">
              <a:avLst/>
            </a:prstGeom>
            <a:noFill/>
            <a:ln cap="flat" cmpd="sng" w="38100">
              <a:solidFill>
                <a:srgbClr val="FF0000"/>
              </a:solidFill>
              <a:prstDash val="solid"/>
              <a:round/>
              <a:headEnd len="lg" w="lg" type="none"/>
              <a:tailEnd len="lg" w="lg" type="none"/>
            </a:ln>
          </p:spPr>
        </p:cxnSp>
        <p:sp>
          <p:nvSpPr>
            <p:cNvPr id="168" name="Shape 168"/>
            <p:cNvSpPr/>
            <p:nvPr/>
          </p:nvSpPr>
          <p:spPr>
            <a:xfrm>
              <a:off x="7974525" y="4751575"/>
              <a:ext cx="132300" cy="1323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69" name="Shape 169"/>
            <p:cNvCxnSpPr>
              <a:stCxn id="168" idx="2"/>
              <a:endCxn id="163" idx="6"/>
            </p:cNvCxnSpPr>
            <p:nvPr/>
          </p:nvCxnSpPr>
          <p:spPr>
            <a:xfrm rot="10800000">
              <a:off x="4754025" y="4817725"/>
              <a:ext cx="3220500" cy="0"/>
            </a:xfrm>
            <a:prstGeom prst="straightConnector1">
              <a:avLst/>
            </a:prstGeom>
            <a:noFill/>
            <a:ln cap="flat" cmpd="sng" w="38100">
              <a:solidFill>
                <a:srgbClr val="FF0000"/>
              </a:solidFill>
              <a:prstDash val="solid"/>
              <a:round/>
              <a:headEnd len="lg" w="lg" type="none"/>
              <a:tailEnd len="lg" w="lg" type="none"/>
            </a:ln>
          </p:spPr>
        </p:cxnSp>
        <p:sp>
          <p:nvSpPr>
            <p:cNvPr id="170" name="Shape 170"/>
            <p:cNvSpPr txBox="1"/>
            <p:nvPr/>
          </p:nvSpPr>
          <p:spPr>
            <a:xfrm>
              <a:off x="616400" y="4419625"/>
              <a:ext cx="705900" cy="656699"/>
            </a:xfrm>
            <a:prstGeom prst="rect">
              <a:avLst/>
            </a:prstGeom>
            <a:noFill/>
            <a:ln>
              <a:noFill/>
            </a:ln>
          </p:spPr>
          <p:txBody>
            <a:bodyPr anchorCtr="0" anchor="t" bIns="91425" lIns="91425" rIns="91425" tIns="91425">
              <a:noAutofit/>
            </a:bodyPr>
            <a:lstStyle/>
            <a:p>
              <a:pPr lvl="0" rtl="0" algn="ctr">
                <a:spcBef>
                  <a:spcPts val="0"/>
                </a:spcBef>
                <a:buNone/>
              </a:pPr>
              <a:r>
                <a:rPr lang="en" sz="3600">
                  <a:latin typeface="Times New Roman"/>
                  <a:ea typeface="Times New Roman"/>
                  <a:cs typeface="Times New Roman"/>
                  <a:sym typeface="Times New Roman"/>
                </a:rPr>
                <a:t>v</a:t>
              </a:r>
              <a:r>
                <a:rPr baseline="-25000" lang="en" sz="3600">
                  <a:latin typeface="Times New Roman"/>
                  <a:ea typeface="Times New Roman"/>
                  <a:cs typeface="Times New Roman"/>
                  <a:sym typeface="Times New Roman"/>
                </a:rPr>
                <a:t>0</a:t>
              </a: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311700" y="140225"/>
            <a:ext cx="8520599" cy="572699"/>
          </a:xfrm>
          <a:prstGeom prst="rect">
            <a:avLst/>
          </a:prstGeom>
        </p:spPr>
        <p:txBody>
          <a:bodyPr anchorCtr="0" anchor="t" bIns="91425" lIns="91425" rIns="91425" tIns="91425">
            <a:noAutofit/>
          </a:bodyPr>
          <a:lstStyle/>
          <a:p>
            <a:pPr lvl="0" rtl="0">
              <a:spcBef>
                <a:spcPts val="0"/>
              </a:spcBef>
              <a:buNone/>
            </a:pPr>
            <a:r>
              <a:rPr lang="en"/>
              <a:t>Another Counterexample for Nearest Neighbors</a:t>
            </a:r>
          </a:p>
          <a:p>
            <a:pPr lvl="0" rtl="0">
              <a:spcBef>
                <a:spcPts val="0"/>
              </a:spcBef>
              <a:buNone/>
            </a:pPr>
            <a:r>
              <a:t/>
            </a:r>
            <a:endParaRPr/>
          </a:p>
        </p:txBody>
      </p:sp>
      <p:sp>
        <p:nvSpPr>
          <p:cNvPr id="176" name="Shape 176"/>
          <p:cNvSpPr txBox="1"/>
          <p:nvPr>
            <p:ph idx="2" type="body"/>
          </p:nvPr>
        </p:nvSpPr>
        <p:spPr>
          <a:xfrm>
            <a:off x="421375" y="4310900"/>
            <a:ext cx="8520599" cy="713400"/>
          </a:xfrm>
          <a:prstGeom prst="rect">
            <a:avLst/>
          </a:prstGeom>
        </p:spPr>
        <p:txBody>
          <a:bodyPr anchorCtr="0" anchor="t" bIns="91425" lIns="91425" rIns="91425" tIns="91425">
            <a:noAutofit/>
          </a:bodyPr>
          <a:lstStyle/>
          <a:p>
            <a:pPr lvl="0" rtl="0">
              <a:spcBef>
                <a:spcPts val="0"/>
              </a:spcBef>
              <a:buNone/>
            </a:pPr>
            <a:r>
              <a:rPr lang="en"/>
              <a:t>Would the same idea work with a 3:4:5 special triangle?</a:t>
            </a:r>
          </a:p>
          <a:p>
            <a:pPr lvl="0" rtl="0">
              <a:spcBef>
                <a:spcPts val="0"/>
              </a:spcBef>
              <a:buNone/>
            </a:pPr>
            <a:r>
              <a:rPr lang="en" sz="1400"/>
              <a:t>Notice that in the 5:12:13 triangle, twice the shortest leg is still shorter than the hypotenuse.</a:t>
            </a:r>
          </a:p>
        </p:txBody>
      </p:sp>
      <p:sp>
        <p:nvSpPr>
          <p:cNvPr id="177" name="Shape 177"/>
          <p:cNvSpPr txBox="1"/>
          <p:nvPr>
            <p:ph idx="3" type="body"/>
          </p:nvPr>
        </p:nvSpPr>
        <p:spPr>
          <a:xfrm>
            <a:off x="4920525" y="3427250"/>
            <a:ext cx="3899700" cy="713400"/>
          </a:xfrm>
          <a:prstGeom prst="rect">
            <a:avLst/>
          </a:prstGeom>
        </p:spPr>
        <p:txBody>
          <a:bodyPr anchorCtr="0" anchor="t" bIns="91425" lIns="91425" rIns="91425" tIns="91425">
            <a:noAutofit/>
          </a:bodyPr>
          <a:lstStyle/>
          <a:p>
            <a:pPr lvl="0" rtl="0">
              <a:spcBef>
                <a:spcPts val="0"/>
              </a:spcBef>
              <a:buNone/>
            </a:pPr>
            <a:r>
              <a:rPr lang="en"/>
              <a:t>Four copies of the triangle without the middle vertex.  What is the optimal solution?  Nearest neighbors? </a:t>
            </a:r>
          </a:p>
        </p:txBody>
      </p:sp>
      <p:sp>
        <p:nvSpPr>
          <p:cNvPr id="178" name="Shape 178"/>
          <p:cNvSpPr txBox="1"/>
          <p:nvPr>
            <p:ph idx="1" type="body"/>
          </p:nvPr>
        </p:nvSpPr>
        <p:spPr>
          <a:xfrm>
            <a:off x="311700" y="712925"/>
            <a:ext cx="8630400" cy="1130699"/>
          </a:xfrm>
          <a:prstGeom prst="rect">
            <a:avLst/>
          </a:prstGeom>
        </p:spPr>
        <p:txBody>
          <a:bodyPr anchorCtr="0" anchor="t" bIns="91425" lIns="91425" rIns="91425" tIns="91425">
            <a:noAutofit/>
          </a:bodyPr>
          <a:lstStyle/>
          <a:p>
            <a:pPr lvl="0" rtl="0">
              <a:spcBef>
                <a:spcPts val="0"/>
              </a:spcBef>
              <a:buNone/>
            </a:pPr>
            <a:r>
              <a:rPr lang="en"/>
              <a:t>Idea: Trick the algorithm into using two legs of a triangle instead of its hypotenuse.</a:t>
            </a:r>
          </a:p>
        </p:txBody>
      </p:sp>
      <p:sp>
        <p:nvSpPr>
          <p:cNvPr id="179" name="Shape 179"/>
          <p:cNvSpPr txBox="1"/>
          <p:nvPr>
            <p:ph idx="4" type="body"/>
          </p:nvPr>
        </p:nvSpPr>
        <p:spPr>
          <a:xfrm>
            <a:off x="639225" y="3427275"/>
            <a:ext cx="3478500" cy="713400"/>
          </a:xfrm>
          <a:prstGeom prst="rect">
            <a:avLst/>
          </a:prstGeom>
        </p:spPr>
        <p:txBody>
          <a:bodyPr anchorCtr="0" anchor="t" bIns="91425" lIns="91425" rIns="91425" tIns="91425">
            <a:noAutofit/>
          </a:bodyPr>
          <a:lstStyle/>
          <a:p>
            <a:pPr lvl="0" rtl="0">
              <a:spcBef>
                <a:spcPts val="0"/>
              </a:spcBef>
              <a:buNone/>
            </a:pPr>
            <a:r>
              <a:rPr lang="en"/>
              <a:t>Special triangle 5:12:13.</a:t>
            </a:r>
          </a:p>
          <a:p>
            <a:pPr lvl="0" rtl="0">
              <a:spcBef>
                <a:spcPts val="0"/>
              </a:spcBef>
              <a:buNone/>
            </a:pPr>
            <a:r>
              <a:t/>
            </a:r>
            <a:endParaRPr/>
          </a:p>
        </p:txBody>
      </p:sp>
      <p:grpSp>
        <p:nvGrpSpPr>
          <p:cNvPr id="180" name="Shape 180"/>
          <p:cNvGrpSpPr/>
          <p:nvPr/>
        </p:nvGrpSpPr>
        <p:grpSpPr>
          <a:xfrm>
            <a:off x="1689150" y="1398775"/>
            <a:ext cx="1766750" cy="1961100"/>
            <a:chOff x="-520650" y="2008375"/>
            <a:chExt cx="1766750" cy="1961100"/>
          </a:xfrm>
        </p:grpSpPr>
        <p:sp>
          <p:nvSpPr>
            <p:cNvPr id="181" name="Shape 181"/>
            <p:cNvSpPr/>
            <p:nvPr/>
          </p:nvSpPr>
          <p:spPr>
            <a:xfrm>
              <a:off x="506925" y="2008375"/>
              <a:ext cx="132300" cy="1323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2" name="Shape 182"/>
            <p:cNvSpPr/>
            <p:nvPr/>
          </p:nvSpPr>
          <p:spPr>
            <a:xfrm>
              <a:off x="506925" y="3837175"/>
              <a:ext cx="132300" cy="1323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3" name="Shape 183"/>
            <p:cNvSpPr/>
            <p:nvPr/>
          </p:nvSpPr>
          <p:spPr>
            <a:xfrm>
              <a:off x="-331275" y="3837175"/>
              <a:ext cx="132300" cy="1323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84" name="Shape 184"/>
            <p:cNvCxnSpPr>
              <a:stCxn id="182" idx="0"/>
              <a:endCxn id="181" idx="4"/>
            </p:cNvCxnSpPr>
            <p:nvPr/>
          </p:nvCxnSpPr>
          <p:spPr>
            <a:xfrm rot="10800000">
              <a:off x="573075" y="2140675"/>
              <a:ext cx="0" cy="1696500"/>
            </a:xfrm>
            <a:prstGeom prst="straightConnector1">
              <a:avLst/>
            </a:prstGeom>
            <a:noFill/>
            <a:ln cap="flat" cmpd="sng" w="76200">
              <a:solidFill>
                <a:srgbClr val="3C78D8"/>
              </a:solidFill>
              <a:prstDash val="solid"/>
              <a:round/>
              <a:headEnd len="lg" w="lg" type="none"/>
              <a:tailEnd len="lg" w="lg" type="none"/>
            </a:ln>
          </p:spPr>
        </p:cxnSp>
        <p:cxnSp>
          <p:nvCxnSpPr>
            <p:cNvPr id="185" name="Shape 185"/>
            <p:cNvCxnSpPr>
              <a:stCxn id="182" idx="2"/>
              <a:endCxn id="183" idx="6"/>
            </p:cNvCxnSpPr>
            <p:nvPr/>
          </p:nvCxnSpPr>
          <p:spPr>
            <a:xfrm rot="10800000">
              <a:off x="-198975" y="3903325"/>
              <a:ext cx="705900" cy="0"/>
            </a:xfrm>
            <a:prstGeom prst="straightConnector1">
              <a:avLst/>
            </a:prstGeom>
            <a:noFill/>
            <a:ln cap="flat" cmpd="sng" w="76200">
              <a:solidFill>
                <a:srgbClr val="6AA84F"/>
              </a:solidFill>
              <a:prstDash val="solid"/>
              <a:round/>
              <a:headEnd len="lg" w="lg" type="none"/>
              <a:tailEnd len="lg" w="lg" type="none"/>
            </a:ln>
          </p:spPr>
        </p:cxnSp>
        <p:cxnSp>
          <p:nvCxnSpPr>
            <p:cNvPr id="186" name="Shape 186"/>
            <p:cNvCxnSpPr>
              <a:stCxn id="181" idx="3"/>
              <a:endCxn id="183" idx="7"/>
            </p:cNvCxnSpPr>
            <p:nvPr/>
          </p:nvCxnSpPr>
          <p:spPr>
            <a:xfrm flipH="1">
              <a:off x="-218300" y="2121300"/>
              <a:ext cx="744600" cy="1735199"/>
            </a:xfrm>
            <a:prstGeom prst="straightConnector1">
              <a:avLst/>
            </a:prstGeom>
            <a:noFill/>
            <a:ln cap="flat" cmpd="sng" w="76200">
              <a:solidFill>
                <a:srgbClr val="CC0000"/>
              </a:solidFill>
              <a:prstDash val="solid"/>
              <a:round/>
              <a:headEnd len="lg" w="lg" type="none"/>
              <a:tailEnd len="lg" w="lg" type="none"/>
            </a:ln>
          </p:spPr>
        </p:cxnSp>
        <p:sp>
          <p:nvSpPr>
            <p:cNvPr id="187" name="Shape 187"/>
            <p:cNvSpPr txBox="1"/>
            <p:nvPr/>
          </p:nvSpPr>
          <p:spPr>
            <a:xfrm>
              <a:off x="-520650" y="2514625"/>
              <a:ext cx="744599" cy="656699"/>
            </a:xfrm>
            <a:prstGeom prst="rect">
              <a:avLst/>
            </a:prstGeom>
            <a:noFill/>
            <a:ln>
              <a:noFill/>
            </a:ln>
          </p:spPr>
          <p:txBody>
            <a:bodyPr anchorCtr="0" anchor="t" bIns="91425" lIns="91425" rIns="91425" tIns="91425">
              <a:noAutofit/>
            </a:bodyPr>
            <a:lstStyle/>
            <a:p>
              <a:pPr lvl="0" rtl="0" algn="l">
                <a:spcBef>
                  <a:spcPts val="0"/>
                </a:spcBef>
                <a:buNone/>
              </a:pPr>
              <a:r>
                <a:rPr lang="en" sz="3600"/>
                <a:t>13</a:t>
              </a:r>
            </a:p>
          </p:txBody>
        </p:sp>
        <p:sp>
          <p:nvSpPr>
            <p:cNvPr id="188" name="Shape 188"/>
            <p:cNvSpPr txBox="1"/>
            <p:nvPr/>
          </p:nvSpPr>
          <p:spPr>
            <a:xfrm>
              <a:off x="540200" y="2743225"/>
              <a:ext cx="705900" cy="656699"/>
            </a:xfrm>
            <a:prstGeom prst="rect">
              <a:avLst/>
            </a:prstGeom>
            <a:noFill/>
            <a:ln>
              <a:noFill/>
            </a:ln>
          </p:spPr>
          <p:txBody>
            <a:bodyPr anchorCtr="0" anchor="t" bIns="91425" lIns="91425" rIns="91425" tIns="91425">
              <a:noAutofit/>
            </a:bodyPr>
            <a:lstStyle/>
            <a:p>
              <a:pPr lvl="0" rtl="0" algn="l">
                <a:spcBef>
                  <a:spcPts val="0"/>
                </a:spcBef>
                <a:buNone/>
              </a:pPr>
              <a:r>
                <a:rPr lang="en" sz="3600"/>
                <a:t>12</a:t>
              </a:r>
            </a:p>
          </p:txBody>
        </p:sp>
        <p:sp>
          <p:nvSpPr>
            <p:cNvPr id="189" name="Shape 189"/>
            <p:cNvSpPr txBox="1"/>
            <p:nvPr/>
          </p:nvSpPr>
          <p:spPr>
            <a:xfrm>
              <a:off x="6800" y="3276625"/>
              <a:ext cx="445799" cy="656699"/>
            </a:xfrm>
            <a:prstGeom prst="rect">
              <a:avLst/>
            </a:prstGeom>
            <a:noFill/>
            <a:ln>
              <a:noFill/>
            </a:ln>
          </p:spPr>
          <p:txBody>
            <a:bodyPr anchorCtr="0" anchor="t" bIns="91425" lIns="91425" rIns="91425" tIns="91425">
              <a:noAutofit/>
            </a:bodyPr>
            <a:lstStyle/>
            <a:p>
              <a:pPr lvl="0" rtl="0" algn="l">
                <a:spcBef>
                  <a:spcPts val="0"/>
                </a:spcBef>
                <a:buNone/>
              </a:pPr>
              <a:r>
                <a:rPr lang="en" sz="3600"/>
                <a:t>5</a:t>
              </a:r>
            </a:p>
          </p:txBody>
        </p:sp>
      </p:grpSp>
      <p:grpSp>
        <p:nvGrpSpPr>
          <p:cNvPr id="190" name="Shape 190"/>
          <p:cNvGrpSpPr/>
          <p:nvPr/>
        </p:nvGrpSpPr>
        <p:grpSpPr>
          <a:xfrm>
            <a:off x="6400163" y="1166233"/>
            <a:ext cx="1101317" cy="2234146"/>
            <a:chOff x="5840925" y="103375"/>
            <a:chExt cx="1808700" cy="3789900"/>
          </a:xfrm>
        </p:grpSpPr>
        <p:sp>
          <p:nvSpPr>
            <p:cNvPr id="191" name="Shape 191"/>
            <p:cNvSpPr/>
            <p:nvPr/>
          </p:nvSpPr>
          <p:spPr>
            <a:xfrm>
              <a:off x="6679125" y="103375"/>
              <a:ext cx="132300" cy="1323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2" name="Shape 192"/>
            <p:cNvSpPr/>
            <p:nvPr/>
          </p:nvSpPr>
          <p:spPr>
            <a:xfrm>
              <a:off x="5840925" y="1932175"/>
              <a:ext cx="132300" cy="1323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93" name="Shape 193"/>
            <p:cNvCxnSpPr>
              <a:stCxn id="194" idx="6"/>
              <a:endCxn id="192" idx="6"/>
            </p:cNvCxnSpPr>
            <p:nvPr/>
          </p:nvCxnSpPr>
          <p:spPr>
            <a:xfrm rot="10800000">
              <a:off x="5973224" y="1998325"/>
              <a:ext cx="1544100" cy="0"/>
            </a:xfrm>
            <a:prstGeom prst="straightConnector1">
              <a:avLst/>
            </a:prstGeom>
            <a:noFill/>
            <a:ln cap="flat" cmpd="sng" w="76200">
              <a:solidFill>
                <a:srgbClr val="6AA84F"/>
              </a:solidFill>
              <a:prstDash val="solid"/>
              <a:round/>
              <a:headEnd len="lg" w="lg" type="none"/>
              <a:tailEnd len="lg" w="lg" type="none"/>
            </a:ln>
          </p:spPr>
        </p:cxnSp>
        <p:cxnSp>
          <p:nvCxnSpPr>
            <p:cNvPr id="195" name="Shape 195"/>
            <p:cNvCxnSpPr>
              <a:stCxn id="191" idx="3"/>
              <a:endCxn id="192" idx="7"/>
            </p:cNvCxnSpPr>
            <p:nvPr/>
          </p:nvCxnSpPr>
          <p:spPr>
            <a:xfrm flipH="1">
              <a:off x="5953899" y="216300"/>
              <a:ext cx="744600" cy="1735500"/>
            </a:xfrm>
            <a:prstGeom prst="straightConnector1">
              <a:avLst/>
            </a:prstGeom>
            <a:noFill/>
            <a:ln cap="flat" cmpd="sng" w="76200">
              <a:solidFill>
                <a:srgbClr val="CC0000"/>
              </a:solidFill>
              <a:prstDash val="solid"/>
              <a:round/>
              <a:headEnd len="lg" w="lg" type="none"/>
              <a:tailEnd len="lg" w="lg" type="none"/>
            </a:ln>
          </p:spPr>
        </p:cxnSp>
        <p:sp>
          <p:nvSpPr>
            <p:cNvPr id="196" name="Shape 196"/>
            <p:cNvSpPr/>
            <p:nvPr/>
          </p:nvSpPr>
          <p:spPr>
            <a:xfrm flipH="1" rot="10800000">
              <a:off x="6679125" y="3760974"/>
              <a:ext cx="132300" cy="1323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7" name="Shape 197"/>
            <p:cNvSpPr/>
            <p:nvPr/>
          </p:nvSpPr>
          <p:spPr>
            <a:xfrm flipH="1" rot="10800000">
              <a:off x="5840925" y="1932174"/>
              <a:ext cx="132300" cy="1323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98" name="Shape 198"/>
            <p:cNvCxnSpPr>
              <a:stCxn id="199" idx="4"/>
              <a:endCxn id="196" idx="4"/>
            </p:cNvCxnSpPr>
            <p:nvPr/>
          </p:nvCxnSpPr>
          <p:spPr>
            <a:xfrm>
              <a:off x="6745274" y="235675"/>
              <a:ext cx="0" cy="3525300"/>
            </a:xfrm>
            <a:prstGeom prst="straightConnector1">
              <a:avLst/>
            </a:prstGeom>
            <a:noFill/>
            <a:ln cap="flat" cmpd="sng" w="76200">
              <a:solidFill>
                <a:srgbClr val="3C78D8"/>
              </a:solidFill>
              <a:prstDash val="solid"/>
              <a:round/>
              <a:headEnd len="lg" w="lg" type="none"/>
              <a:tailEnd len="lg" w="lg" type="none"/>
            </a:ln>
          </p:spPr>
        </p:cxnSp>
        <p:cxnSp>
          <p:nvCxnSpPr>
            <p:cNvPr id="200" name="Shape 200"/>
            <p:cNvCxnSpPr>
              <a:stCxn id="196" idx="3"/>
              <a:endCxn id="197" idx="7"/>
            </p:cNvCxnSpPr>
            <p:nvPr/>
          </p:nvCxnSpPr>
          <p:spPr>
            <a:xfrm rot="10800000">
              <a:off x="5953899" y="2044849"/>
              <a:ext cx="744600" cy="1735500"/>
            </a:xfrm>
            <a:prstGeom prst="straightConnector1">
              <a:avLst/>
            </a:prstGeom>
            <a:noFill/>
            <a:ln cap="flat" cmpd="sng" w="76200">
              <a:solidFill>
                <a:srgbClr val="CC0000"/>
              </a:solidFill>
              <a:prstDash val="solid"/>
              <a:round/>
              <a:headEnd len="lg" w="lg" type="none"/>
              <a:tailEnd len="lg" w="lg" type="none"/>
            </a:ln>
          </p:spPr>
        </p:cxnSp>
        <p:sp>
          <p:nvSpPr>
            <p:cNvPr id="201" name="Shape 201"/>
            <p:cNvSpPr/>
            <p:nvPr/>
          </p:nvSpPr>
          <p:spPr>
            <a:xfrm rot="10800000">
              <a:off x="6679124" y="3760974"/>
              <a:ext cx="132300" cy="1323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2" name="Shape 202"/>
            <p:cNvSpPr/>
            <p:nvPr/>
          </p:nvSpPr>
          <p:spPr>
            <a:xfrm rot="10800000">
              <a:off x="7517324" y="1932174"/>
              <a:ext cx="132300" cy="1323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03" name="Shape 203"/>
            <p:cNvCxnSpPr>
              <a:stCxn id="201" idx="3"/>
              <a:endCxn id="202" idx="7"/>
            </p:cNvCxnSpPr>
            <p:nvPr/>
          </p:nvCxnSpPr>
          <p:spPr>
            <a:xfrm flipH="1" rot="10800000">
              <a:off x="6792050" y="2044849"/>
              <a:ext cx="744600" cy="1735500"/>
            </a:xfrm>
            <a:prstGeom prst="straightConnector1">
              <a:avLst/>
            </a:prstGeom>
            <a:noFill/>
            <a:ln cap="flat" cmpd="sng" w="76200">
              <a:solidFill>
                <a:srgbClr val="CC0000"/>
              </a:solidFill>
              <a:prstDash val="solid"/>
              <a:round/>
              <a:headEnd len="lg" w="lg" type="none"/>
              <a:tailEnd len="lg" w="lg" type="none"/>
            </a:ln>
          </p:spPr>
        </p:cxnSp>
        <p:sp>
          <p:nvSpPr>
            <p:cNvPr id="199" name="Shape 199"/>
            <p:cNvSpPr/>
            <p:nvPr/>
          </p:nvSpPr>
          <p:spPr>
            <a:xfrm flipH="1">
              <a:off x="6679124" y="103375"/>
              <a:ext cx="132300" cy="1323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4" name="Shape 194"/>
            <p:cNvSpPr/>
            <p:nvPr/>
          </p:nvSpPr>
          <p:spPr>
            <a:xfrm flipH="1">
              <a:off x="7517324" y="1932175"/>
              <a:ext cx="132300" cy="1323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04" name="Shape 204"/>
            <p:cNvCxnSpPr>
              <a:stCxn id="199" idx="3"/>
              <a:endCxn id="194" idx="7"/>
            </p:cNvCxnSpPr>
            <p:nvPr/>
          </p:nvCxnSpPr>
          <p:spPr>
            <a:xfrm>
              <a:off x="6792050" y="216300"/>
              <a:ext cx="744600" cy="1735500"/>
            </a:xfrm>
            <a:prstGeom prst="straightConnector1">
              <a:avLst/>
            </a:prstGeom>
            <a:noFill/>
            <a:ln cap="flat" cmpd="sng" w="76200">
              <a:solidFill>
                <a:srgbClr val="CC0000"/>
              </a:solidFill>
              <a:prstDash val="solid"/>
              <a:round/>
              <a:headEnd len="lg" w="lg" type="none"/>
              <a:tailEnd len="lg" w="lg" type="none"/>
            </a:ln>
          </p:spPr>
        </p:cxn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type="title"/>
          </p:nvPr>
        </p:nvSpPr>
        <p:spPr>
          <a:xfrm>
            <a:off x="311700" y="140225"/>
            <a:ext cx="8832299" cy="572699"/>
          </a:xfrm>
          <a:prstGeom prst="rect">
            <a:avLst/>
          </a:prstGeom>
        </p:spPr>
        <p:txBody>
          <a:bodyPr anchorCtr="0" anchor="t" bIns="91425" lIns="91425" rIns="91425" tIns="91425">
            <a:noAutofit/>
          </a:bodyPr>
          <a:lstStyle/>
          <a:p>
            <a:pPr lvl="0" rtl="0">
              <a:spcBef>
                <a:spcPts val="0"/>
              </a:spcBef>
              <a:buNone/>
            </a:pPr>
            <a:r>
              <a:rPr lang="en"/>
              <a:t>Robot Tour Optimization Problem - Algorithm Ideas</a:t>
            </a:r>
          </a:p>
        </p:txBody>
      </p:sp>
      <p:sp>
        <p:nvSpPr>
          <p:cNvPr id="210" name="Shape 210"/>
          <p:cNvSpPr txBox="1"/>
          <p:nvPr>
            <p:ph idx="1" type="body"/>
          </p:nvPr>
        </p:nvSpPr>
        <p:spPr>
          <a:xfrm>
            <a:off x="311700" y="712925"/>
            <a:ext cx="8630400" cy="863999"/>
          </a:xfrm>
          <a:prstGeom prst="rect">
            <a:avLst/>
          </a:prstGeom>
        </p:spPr>
        <p:txBody>
          <a:bodyPr anchorCtr="0" anchor="t" bIns="91425" lIns="91425" rIns="91425" tIns="91425">
            <a:noAutofit/>
          </a:bodyPr>
          <a:lstStyle/>
          <a:p>
            <a:pPr indent="-228600" lvl="0" marL="457200" rtl="0">
              <a:spcBef>
                <a:spcPts val="0"/>
              </a:spcBef>
              <a:buAutoNum type="arabicPeriod" startAt="2"/>
            </a:pPr>
            <a:r>
              <a:rPr i="1" lang="en"/>
              <a:t>Closest Pair</a:t>
            </a:r>
            <a:r>
              <a:rPr lang="en"/>
              <a:t>.  Repeatedly connect the closest pair of points that will not cause a small cycle or create a vertex of degree three.</a:t>
            </a:r>
          </a:p>
        </p:txBody>
      </p:sp>
      <p:sp>
        <p:nvSpPr>
          <p:cNvPr id="211" name="Shape 211"/>
          <p:cNvSpPr txBox="1"/>
          <p:nvPr>
            <p:ph idx="2" type="body"/>
          </p:nvPr>
        </p:nvSpPr>
        <p:spPr>
          <a:xfrm>
            <a:off x="421375" y="4310900"/>
            <a:ext cx="8520599" cy="713400"/>
          </a:xfrm>
          <a:prstGeom prst="rect">
            <a:avLst/>
          </a:prstGeom>
        </p:spPr>
        <p:txBody>
          <a:bodyPr anchorCtr="0" anchor="t" bIns="91425" lIns="91425" rIns="91425" tIns="91425">
            <a:noAutofit/>
          </a:bodyPr>
          <a:lstStyle/>
          <a:p>
            <a:pPr lvl="0" rtl="0">
              <a:spcBef>
                <a:spcPts val="0"/>
              </a:spcBef>
              <a:buNone/>
            </a:pPr>
            <a:r>
              <a:rPr lang="en"/>
              <a:t>This point set could be a counterexample for closest pair, but it is not simple.</a:t>
            </a:r>
          </a:p>
          <a:p>
            <a:pPr lvl="0" rtl="0">
              <a:spcBef>
                <a:spcPts val="0"/>
              </a:spcBef>
              <a:buNone/>
            </a:pPr>
            <a:r>
              <a:rPr lang="en"/>
              <a:t>Can we find a more succinct counterexample?</a:t>
            </a:r>
          </a:p>
        </p:txBody>
      </p:sp>
      <p:sp>
        <p:nvSpPr>
          <p:cNvPr id="212" name="Shape 212"/>
          <p:cNvSpPr txBox="1"/>
          <p:nvPr>
            <p:ph idx="3" type="body"/>
          </p:nvPr>
        </p:nvSpPr>
        <p:spPr>
          <a:xfrm>
            <a:off x="803275" y="3991250"/>
            <a:ext cx="7756799" cy="249600"/>
          </a:xfrm>
          <a:prstGeom prst="rect">
            <a:avLst/>
          </a:prstGeom>
        </p:spPr>
        <p:txBody>
          <a:bodyPr anchorCtr="0" anchor="t" bIns="91425" lIns="91425" rIns="91425" tIns="91425">
            <a:noAutofit/>
          </a:bodyPr>
          <a:lstStyle/>
          <a:p>
            <a:pPr lvl="0" rtl="0">
              <a:spcBef>
                <a:spcPts val="0"/>
              </a:spcBef>
              <a:buNone/>
            </a:pPr>
            <a:r>
              <a:rPr lang="en"/>
              <a:t>What would this algorithm do on the above problem? </a:t>
            </a:r>
          </a:p>
        </p:txBody>
      </p:sp>
      <p:pic>
        <p:nvPicPr>
          <p:cNvPr id="213" name="Shape 213"/>
          <p:cNvPicPr preferRelativeResize="0"/>
          <p:nvPr/>
        </p:nvPicPr>
        <p:blipFill rotWithShape="1">
          <a:blip r:embed="rId3">
            <a:alphaModFix/>
          </a:blip>
          <a:srcRect b="0" l="0" r="50159" t="0"/>
          <a:stretch/>
        </p:blipFill>
        <p:spPr>
          <a:xfrm>
            <a:off x="2015675" y="1771975"/>
            <a:ext cx="2657550" cy="2219274"/>
          </a:xfrm>
          <a:prstGeom prst="rect">
            <a:avLst/>
          </a:prstGeom>
          <a:noFill/>
          <a:ln>
            <a:noFill/>
          </a:ln>
        </p:spPr>
      </p:pic>
      <p:pic>
        <p:nvPicPr>
          <p:cNvPr id="214" name="Shape 214"/>
          <p:cNvPicPr preferRelativeResize="0"/>
          <p:nvPr/>
        </p:nvPicPr>
        <p:blipFill rotWithShape="1">
          <a:blip r:embed="rId3">
            <a:alphaModFix/>
          </a:blip>
          <a:srcRect b="0" l="0" r="50159" t="0"/>
          <a:stretch/>
        </p:blipFill>
        <p:spPr>
          <a:xfrm>
            <a:off x="4758875" y="1771975"/>
            <a:ext cx="2657550" cy="2219274"/>
          </a:xfrm>
          <a:prstGeom prst="rect">
            <a:avLst/>
          </a:prstGeom>
          <a:noFill/>
          <a:ln>
            <a:noFill/>
          </a:ln>
        </p:spPr>
      </p:pic>
      <p:cxnSp>
        <p:nvCxnSpPr>
          <p:cNvPr id="215" name="Shape 215"/>
          <p:cNvCxnSpPr/>
          <p:nvPr/>
        </p:nvCxnSpPr>
        <p:spPr>
          <a:xfrm flipH="1">
            <a:off x="6381924" y="2388162"/>
            <a:ext cx="228900" cy="247500"/>
          </a:xfrm>
          <a:prstGeom prst="straightConnector1">
            <a:avLst/>
          </a:prstGeom>
          <a:noFill/>
          <a:ln cap="flat" cmpd="sng" w="38100">
            <a:solidFill>
              <a:srgbClr val="000000"/>
            </a:solidFill>
            <a:prstDash val="solid"/>
            <a:round/>
            <a:headEnd len="lg" w="lg" type="none"/>
            <a:tailEnd len="lg" w="lg" type="none"/>
          </a:ln>
        </p:spPr>
      </p:cxnSp>
      <p:cxnSp>
        <p:nvCxnSpPr>
          <p:cNvPr id="216" name="Shape 216"/>
          <p:cNvCxnSpPr/>
          <p:nvPr/>
        </p:nvCxnSpPr>
        <p:spPr>
          <a:xfrm>
            <a:off x="6967850" y="3226000"/>
            <a:ext cx="43499" cy="347999"/>
          </a:xfrm>
          <a:prstGeom prst="straightConnector1">
            <a:avLst/>
          </a:prstGeom>
          <a:noFill/>
          <a:ln cap="flat" cmpd="sng" w="38100">
            <a:solidFill>
              <a:srgbClr val="000000"/>
            </a:solidFill>
            <a:prstDash val="solid"/>
            <a:round/>
            <a:headEnd len="lg" w="lg" type="none"/>
            <a:tailEnd len="lg" w="lg" type="none"/>
          </a:ln>
        </p:spPr>
      </p:cxnSp>
      <p:cxnSp>
        <p:nvCxnSpPr>
          <p:cNvPr id="217" name="Shape 217"/>
          <p:cNvCxnSpPr/>
          <p:nvPr/>
        </p:nvCxnSpPr>
        <p:spPr>
          <a:xfrm>
            <a:off x="6054125" y="3070600"/>
            <a:ext cx="376200" cy="86999"/>
          </a:xfrm>
          <a:prstGeom prst="straightConnector1">
            <a:avLst/>
          </a:prstGeom>
          <a:noFill/>
          <a:ln cap="flat" cmpd="sng" w="38100">
            <a:solidFill>
              <a:srgbClr val="000000"/>
            </a:solidFill>
            <a:prstDash val="solid"/>
            <a:round/>
            <a:headEnd len="lg" w="lg" type="none"/>
            <a:tailEnd len="lg" w="lg" type="none"/>
          </a:ln>
        </p:spPr>
      </p:cxnSp>
      <p:cxnSp>
        <p:nvCxnSpPr>
          <p:cNvPr id="218" name="Shape 218"/>
          <p:cNvCxnSpPr/>
          <p:nvPr/>
        </p:nvCxnSpPr>
        <p:spPr>
          <a:xfrm>
            <a:off x="6054125" y="3070600"/>
            <a:ext cx="43499" cy="429000"/>
          </a:xfrm>
          <a:prstGeom prst="straightConnector1">
            <a:avLst/>
          </a:prstGeom>
          <a:noFill/>
          <a:ln cap="flat" cmpd="sng" w="38100">
            <a:solidFill>
              <a:srgbClr val="000000"/>
            </a:solidFill>
            <a:prstDash val="solid"/>
            <a:round/>
            <a:headEnd len="lg" w="lg" type="none"/>
            <a:tailEnd len="lg" w="lg" type="none"/>
          </a:ln>
        </p:spPr>
      </p:cxnSp>
      <p:cxnSp>
        <p:nvCxnSpPr>
          <p:cNvPr id="219" name="Shape 219"/>
          <p:cNvCxnSpPr/>
          <p:nvPr/>
        </p:nvCxnSpPr>
        <p:spPr>
          <a:xfrm flipH="1" rot="10800000">
            <a:off x="6644625" y="3595900"/>
            <a:ext cx="369900" cy="105599"/>
          </a:xfrm>
          <a:prstGeom prst="straightConnector1">
            <a:avLst/>
          </a:prstGeom>
          <a:noFill/>
          <a:ln cap="flat" cmpd="sng" w="38100">
            <a:solidFill>
              <a:srgbClr val="000000"/>
            </a:solidFill>
            <a:prstDash val="solid"/>
            <a:round/>
            <a:headEnd len="lg" w="lg" type="none"/>
            <a:tailEnd len="lg" w="lg" type="none"/>
          </a:ln>
        </p:spPr>
      </p:cxnSp>
      <p:cxnSp>
        <p:nvCxnSpPr>
          <p:cNvPr id="220" name="Shape 220"/>
          <p:cNvCxnSpPr/>
          <p:nvPr/>
        </p:nvCxnSpPr>
        <p:spPr>
          <a:xfrm flipH="1">
            <a:off x="6131799" y="3207350"/>
            <a:ext cx="267300" cy="254699"/>
          </a:xfrm>
          <a:prstGeom prst="straightConnector1">
            <a:avLst/>
          </a:prstGeom>
          <a:noFill/>
          <a:ln cap="flat" cmpd="sng" w="38100">
            <a:solidFill>
              <a:srgbClr val="FF0000"/>
            </a:solidFill>
            <a:prstDash val="solid"/>
            <a:round/>
            <a:headEnd len="lg" w="lg" type="none"/>
            <a:tailEnd len="lg" w="lg" type="none"/>
          </a:ln>
        </p:spPr>
      </p:cxnSp>
      <p:cxnSp>
        <p:nvCxnSpPr>
          <p:cNvPr id="221" name="Shape 221"/>
          <p:cNvCxnSpPr/>
          <p:nvPr/>
        </p:nvCxnSpPr>
        <p:spPr>
          <a:xfrm rot="10800000">
            <a:off x="5705999" y="2946525"/>
            <a:ext cx="292200" cy="92999"/>
          </a:xfrm>
          <a:prstGeom prst="straightConnector1">
            <a:avLst/>
          </a:prstGeom>
          <a:noFill/>
          <a:ln cap="flat" cmpd="sng" w="38100">
            <a:solidFill>
              <a:srgbClr val="FF0000"/>
            </a:solidFill>
            <a:prstDash val="solid"/>
            <a:round/>
            <a:headEnd len="lg" w="lg" type="none"/>
            <a:tailEnd len="lg" w="lg" type="none"/>
          </a:ln>
        </p:spPr>
      </p:cxnSp>
      <p:cxnSp>
        <p:nvCxnSpPr>
          <p:cNvPr id="222" name="Shape 222"/>
          <p:cNvCxnSpPr/>
          <p:nvPr/>
        </p:nvCxnSpPr>
        <p:spPr>
          <a:xfrm>
            <a:off x="5373525" y="2585775"/>
            <a:ext cx="288899" cy="335700"/>
          </a:xfrm>
          <a:prstGeom prst="straightConnector1">
            <a:avLst/>
          </a:prstGeom>
          <a:noFill/>
          <a:ln cap="flat" cmpd="sng" w="38100">
            <a:solidFill>
              <a:srgbClr val="000000"/>
            </a:solidFill>
            <a:prstDash val="solid"/>
            <a:round/>
            <a:headEnd len="lg" w="lg" type="none"/>
            <a:tailEnd len="lg" w="lg"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type="title"/>
          </p:nvPr>
        </p:nvSpPr>
        <p:spPr>
          <a:xfrm>
            <a:off x="311700" y="140225"/>
            <a:ext cx="8520599" cy="572699"/>
          </a:xfrm>
          <a:prstGeom prst="rect">
            <a:avLst/>
          </a:prstGeom>
        </p:spPr>
        <p:txBody>
          <a:bodyPr anchorCtr="0" anchor="t" bIns="91425" lIns="91425" rIns="91425" tIns="91425">
            <a:noAutofit/>
          </a:bodyPr>
          <a:lstStyle/>
          <a:p>
            <a:pPr lvl="0" rtl="0">
              <a:spcBef>
                <a:spcPts val="0"/>
              </a:spcBef>
              <a:buNone/>
            </a:pPr>
            <a:r>
              <a:rPr lang="en"/>
              <a:t>Counterexample for Closest Pair</a:t>
            </a:r>
          </a:p>
        </p:txBody>
      </p:sp>
      <p:sp>
        <p:nvSpPr>
          <p:cNvPr id="228" name="Shape 228"/>
          <p:cNvSpPr txBox="1"/>
          <p:nvPr>
            <p:ph idx="2" type="body"/>
          </p:nvPr>
        </p:nvSpPr>
        <p:spPr>
          <a:xfrm>
            <a:off x="176525" y="4646600"/>
            <a:ext cx="8879100" cy="377700"/>
          </a:xfrm>
          <a:prstGeom prst="rect">
            <a:avLst/>
          </a:prstGeom>
        </p:spPr>
        <p:txBody>
          <a:bodyPr anchorCtr="0" anchor="t" bIns="91425" lIns="91425" rIns="91425" tIns="91425">
            <a:noAutofit/>
          </a:bodyPr>
          <a:lstStyle/>
          <a:p>
            <a:pPr lvl="0" rtl="0">
              <a:spcBef>
                <a:spcPts val="0"/>
              </a:spcBef>
              <a:buNone/>
            </a:pPr>
            <a:r>
              <a:rPr lang="en">
                <a:solidFill>
                  <a:srgbClr val="FF0000"/>
                </a:solidFill>
              </a:rPr>
              <a:t>Closest Pair</a:t>
            </a:r>
            <a:r>
              <a:rPr lang="en"/>
              <a:t> gives length 1+1+1+2+2+√17 = 11.123.</a:t>
            </a:r>
          </a:p>
        </p:txBody>
      </p:sp>
      <p:sp>
        <p:nvSpPr>
          <p:cNvPr id="229" name="Shape 229"/>
          <p:cNvSpPr txBox="1"/>
          <p:nvPr>
            <p:ph idx="3" type="body"/>
          </p:nvPr>
        </p:nvSpPr>
        <p:spPr>
          <a:xfrm>
            <a:off x="803275" y="3534050"/>
            <a:ext cx="7756799" cy="572699"/>
          </a:xfrm>
          <a:prstGeom prst="rect">
            <a:avLst/>
          </a:prstGeom>
        </p:spPr>
        <p:txBody>
          <a:bodyPr anchorCtr="0" anchor="t" bIns="91425" lIns="91425" rIns="91425" tIns="91425">
            <a:noAutofit/>
          </a:bodyPr>
          <a:lstStyle/>
          <a:p>
            <a:pPr lvl="0" rtl="0">
              <a:spcBef>
                <a:spcPts val="0"/>
              </a:spcBef>
              <a:buNone/>
            </a:pPr>
            <a:r>
              <a:rPr lang="en"/>
              <a:t>Six points with sample distances.</a:t>
            </a:r>
          </a:p>
          <a:p>
            <a:pPr lvl="0" rtl="0">
              <a:spcBef>
                <a:spcPts val="0"/>
              </a:spcBef>
              <a:buNone/>
            </a:pPr>
            <a:r>
              <a:rPr lang="en"/>
              <a:t>What will Closest Pair find?</a:t>
            </a:r>
          </a:p>
        </p:txBody>
      </p:sp>
      <p:sp>
        <p:nvSpPr>
          <p:cNvPr id="230" name="Shape 230"/>
          <p:cNvSpPr txBox="1"/>
          <p:nvPr>
            <p:ph idx="1" type="body"/>
          </p:nvPr>
        </p:nvSpPr>
        <p:spPr>
          <a:xfrm>
            <a:off x="311700" y="712925"/>
            <a:ext cx="8630400" cy="863999"/>
          </a:xfrm>
          <a:prstGeom prst="rect">
            <a:avLst/>
          </a:prstGeom>
        </p:spPr>
        <p:txBody>
          <a:bodyPr anchorCtr="0" anchor="t" bIns="91425" lIns="91425" rIns="91425" tIns="91425">
            <a:noAutofit/>
          </a:bodyPr>
          <a:lstStyle/>
          <a:p>
            <a:pPr lvl="0" rtl="0">
              <a:spcBef>
                <a:spcPts val="0"/>
              </a:spcBef>
              <a:buNone/>
            </a:pPr>
            <a:r>
              <a:rPr lang="en"/>
              <a:t>Consider our first counterexample from Nearest Neighbors.</a:t>
            </a:r>
          </a:p>
        </p:txBody>
      </p:sp>
      <p:grpSp>
        <p:nvGrpSpPr>
          <p:cNvPr id="231" name="Shape 231"/>
          <p:cNvGrpSpPr/>
          <p:nvPr/>
        </p:nvGrpSpPr>
        <p:grpSpPr>
          <a:xfrm>
            <a:off x="692600" y="1474975"/>
            <a:ext cx="7414225" cy="1961100"/>
            <a:chOff x="692600" y="103375"/>
            <a:chExt cx="7414225" cy="1961100"/>
          </a:xfrm>
        </p:grpSpPr>
        <p:sp>
          <p:nvSpPr>
            <p:cNvPr id="232" name="Shape 232"/>
            <p:cNvSpPr txBox="1"/>
            <p:nvPr/>
          </p:nvSpPr>
          <p:spPr>
            <a:xfrm>
              <a:off x="692600" y="685825"/>
              <a:ext cx="705900" cy="656699"/>
            </a:xfrm>
            <a:prstGeom prst="rect">
              <a:avLst/>
            </a:prstGeom>
            <a:noFill/>
            <a:ln>
              <a:noFill/>
            </a:ln>
          </p:spPr>
          <p:txBody>
            <a:bodyPr anchorCtr="0" anchor="t" bIns="91425" lIns="91425" rIns="91425" tIns="91425">
              <a:noAutofit/>
            </a:bodyPr>
            <a:lstStyle/>
            <a:p>
              <a:pPr lvl="0" rtl="0" algn="ctr">
                <a:spcBef>
                  <a:spcPts val="0"/>
                </a:spcBef>
                <a:buNone/>
              </a:pPr>
              <a:r>
                <a:rPr lang="en" sz="3600"/>
                <a:t>1</a:t>
              </a:r>
            </a:p>
          </p:txBody>
        </p:sp>
        <p:sp>
          <p:nvSpPr>
            <p:cNvPr id="233" name="Shape 233"/>
            <p:cNvSpPr/>
            <p:nvPr/>
          </p:nvSpPr>
          <p:spPr>
            <a:xfrm rot="10800000">
              <a:off x="1268924" y="1932174"/>
              <a:ext cx="132300" cy="1323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34" name="Shape 234"/>
            <p:cNvCxnSpPr>
              <a:stCxn id="233" idx="4"/>
              <a:endCxn id="235" idx="4"/>
            </p:cNvCxnSpPr>
            <p:nvPr/>
          </p:nvCxnSpPr>
          <p:spPr>
            <a:xfrm rot="10800000">
              <a:off x="1335074" y="235674"/>
              <a:ext cx="0" cy="1696500"/>
            </a:xfrm>
            <a:prstGeom prst="straightConnector1">
              <a:avLst/>
            </a:prstGeom>
            <a:noFill/>
            <a:ln cap="flat" cmpd="sng" w="38100">
              <a:solidFill>
                <a:srgbClr val="000000"/>
              </a:solidFill>
              <a:prstDash val="dash"/>
              <a:round/>
              <a:headEnd len="lg" w="lg" type="none"/>
              <a:tailEnd len="lg" w="lg" type="none"/>
            </a:ln>
          </p:spPr>
        </p:cxnSp>
        <p:sp>
          <p:nvSpPr>
            <p:cNvPr id="235" name="Shape 235"/>
            <p:cNvSpPr/>
            <p:nvPr/>
          </p:nvSpPr>
          <p:spPr>
            <a:xfrm>
              <a:off x="1268925" y="103375"/>
              <a:ext cx="132300" cy="1323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36" name="Shape 236"/>
            <p:cNvCxnSpPr>
              <a:stCxn id="233" idx="2"/>
              <a:endCxn id="237" idx="6"/>
            </p:cNvCxnSpPr>
            <p:nvPr/>
          </p:nvCxnSpPr>
          <p:spPr>
            <a:xfrm>
              <a:off x="1401225" y="1998324"/>
              <a:ext cx="3220500" cy="0"/>
            </a:xfrm>
            <a:prstGeom prst="straightConnector1">
              <a:avLst/>
            </a:prstGeom>
            <a:noFill/>
            <a:ln cap="flat" cmpd="sng" w="38100">
              <a:solidFill>
                <a:srgbClr val="000000"/>
              </a:solidFill>
              <a:prstDash val="dash"/>
              <a:round/>
              <a:headEnd len="lg" w="lg" type="none"/>
              <a:tailEnd len="lg" w="lg" type="none"/>
            </a:ln>
          </p:spPr>
        </p:cxnSp>
        <p:sp>
          <p:nvSpPr>
            <p:cNvPr id="237" name="Shape 237"/>
            <p:cNvSpPr/>
            <p:nvPr/>
          </p:nvSpPr>
          <p:spPr>
            <a:xfrm rot="10800000">
              <a:off x="4621724" y="1932174"/>
              <a:ext cx="132300" cy="1323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8" name="Shape 238"/>
            <p:cNvSpPr/>
            <p:nvPr/>
          </p:nvSpPr>
          <p:spPr>
            <a:xfrm>
              <a:off x="4621725" y="103375"/>
              <a:ext cx="132300" cy="1323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9" name="Shape 239"/>
            <p:cNvSpPr txBox="1"/>
            <p:nvPr/>
          </p:nvSpPr>
          <p:spPr>
            <a:xfrm>
              <a:off x="2140400" y="1371625"/>
              <a:ext cx="705900" cy="656699"/>
            </a:xfrm>
            <a:prstGeom prst="rect">
              <a:avLst/>
            </a:prstGeom>
            <a:noFill/>
            <a:ln>
              <a:noFill/>
            </a:ln>
          </p:spPr>
          <p:txBody>
            <a:bodyPr anchorCtr="0" anchor="t" bIns="91425" lIns="91425" rIns="91425" tIns="91425">
              <a:noAutofit/>
            </a:bodyPr>
            <a:lstStyle/>
            <a:p>
              <a:pPr lvl="0" rtl="0" algn="ctr">
                <a:spcBef>
                  <a:spcPts val="0"/>
                </a:spcBef>
                <a:buNone/>
              </a:pPr>
              <a:r>
                <a:rPr lang="en" sz="3600"/>
                <a:t>2</a:t>
              </a:r>
            </a:p>
          </p:txBody>
        </p:sp>
        <p:sp>
          <p:nvSpPr>
            <p:cNvPr id="240" name="Shape 240"/>
            <p:cNvSpPr/>
            <p:nvPr/>
          </p:nvSpPr>
          <p:spPr>
            <a:xfrm rot="10800000">
              <a:off x="7974524" y="1932174"/>
              <a:ext cx="132300" cy="1323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1" name="Shape 241"/>
            <p:cNvSpPr/>
            <p:nvPr/>
          </p:nvSpPr>
          <p:spPr>
            <a:xfrm>
              <a:off x="7974525" y="103375"/>
              <a:ext cx="132300" cy="1323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42" name="Shape 242"/>
            <p:cNvCxnSpPr>
              <a:stCxn id="237" idx="5"/>
              <a:endCxn id="235" idx="5"/>
            </p:cNvCxnSpPr>
            <p:nvPr/>
          </p:nvCxnSpPr>
          <p:spPr>
            <a:xfrm rot="10800000">
              <a:off x="1381899" y="216349"/>
              <a:ext cx="3259200" cy="1735200"/>
            </a:xfrm>
            <a:prstGeom prst="straightConnector1">
              <a:avLst/>
            </a:prstGeom>
            <a:noFill/>
            <a:ln cap="flat" cmpd="sng" w="38100">
              <a:solidFill>
                <a:srgbClr val="000000"/>
              </a:solidFill>
              <a:prstDash val="dash"/>
              <a:round/>
              <a:headEnd len="lg" w="lg" type="none"/>
              <a:tailEnd len="lg" w="lg" type="none"/>
            </a:ln>
          </p:spPr>
        </p:cxnSp>
        <p:cxnSp>
          <p:nvCxnSpPr>
            <p:cNvPr id="243" name="Shape 243"/>
            <p:cNvCxnSpPr>
              <a:stCxn id="240" idx="5"/>
              <a:endCxn id="235" idx="6"/>
            </p:cNvCxnSpPr>
            <p:nvPr/>
          </p:nvCxnSpPr>
          <p:spPr>
            <a:xfrm rot="10800000">
              <a:off x="1401099" y="169549"/>
              <a:ext cx="6592800" cy="1782000"/>
            </a:xfrm>
            <a:prstGeom prst="straightConnector1">
              <a:avLst/>
            </a:prstGeom>
            <a:noFill/>
            <a:ln cap="flat" cmpd="sng" w="38100">
              <a:solidFill>
                <a:srgbClr val="000000"/>
              </a:solidFill>
              <a:prstDash val="dash"/>
              <a:round/>
              <a:headEnd len="lg" w="lg" type="none"/>
              <a:tailEnd len="lg" w="lg" type="none"/>
            </a:ln>
          </p:spPr>
        </p:cxnSp>
        <p:sp>
          <p:nvSpPr>
            <p:cNvPr id="244" name="Shape 244"/>
            <p:cNvSpPr txBox="1"/>
            <p:nvPr/>
          </p:nvSpPr>
          <p:spPr>
            <a:xfrm>
              <a:off x="5048175" y="685825"/>
              <a:ext cx="1217400" cy="656699"/>
            </a:xfrm>
            <a:prstGeom prst="rect">
              <a:avLst/>
            </a:prstGeom>
            <a:noFill/>
            <a:ln>
              <a:noFill/>
            </a:ln>
          </p:spPr>
          <p:txBody>
            <a:bodyPr anchorCtr="0" anchor="t" bIns="91425" lIns="91425" rIns="91425" tIns="91425">
              <a:noAutofit/>
            </a:bodyPr>
            <a:lstStyle/>
            <a:p>
              <a:pPr lvl="0" rtl="0" algn="ctr">
                <a:spcBef>
                  <a:spcPts val="0"/>
                </a:spcBef>
                <a:buNone/>
              </a:pPr>
              <a:r>
                <a:rPr lang="en" sz="3600"/>
                <a:t>√17</a:t>
              </a:r>
            </a:p>
          </p:txBody>
        </p:sp>
        <p:sp>
          <p:nvSpPr>
            <p:cNvPr id="245" name="Shape 245"/>
            <p:cNvSpPr txBox="1"/>
            <p:nvPr/>
          </p:nvSpPr>
          <p:spPr>
            <a:xfrm>
              <a:off x="1695375" y="685825"/>
              <a:ext cx="1217400" cy="656699"/>
            </a:xfrm>
            <a:prstGeom prst="rect">
              <a:avLst/>
            </a:prstGeom>
            <a:noFill/>
            <a:ln>
              <a:noFill/>
            </a:ln>
          </p:spPr>
          <p:txBody>
            <a:bodyPr anchorCtr="0" anchor="t" bIns="91425" lIns="91425" rIns="91425" tIns="91425">
              <a:noAutofit/>
            </a:bodyPr>
            <a:lstStyle/>
            <a:p>
              <a:pPr lvl="0" rtl="0" algn="ctr">
                <a:spcBef>
                  <a:spcPts val="0"/>
                </a:spcBef>
                <a:buNone/>
              </a:pPr>
              <a:r>
                <a:rPr lang="en" sz="3600"/>
                <a:t>√5</a:t>
              </a:r>
            </a:p>
          </p:txBody>
        </p:sp>
      </p:grpSp>
      <p:sp>
        <p:nvSpPr>
          <p:cNvPr id="246" name="Shape 246"/>
          <p:cNvSpPr txBox="1"/>
          <p:nvPr>
            <p:ph idx="2" type="body"/>
          </p:nvPr>
        </p:nvSpPr>
        <p:spPr>
          <a:xfrm>
            <a:off x="176525" y="4310900"/>
            <a:ext cx="8879100" cy="377700"/>
          </a:xfrm>
          <a:prstGeom prst="rect">
            <a:avLst/>
          </a:prstGeom>
        </p:spPr>
        <p:txBody>
          <a:bodyPr anchorCtr="0" anchor="t" bIns="91425" lIns="91425" rIns="91425" tIns="91425">
            <a:noAutofit/>
          </a:bodyPr>
          <a:lstStyle/>
          <a:p>
            <a:pPr lvl="0" rtl="0">
              <a:spcBef>
                <a:spcPts val="0"/>
              </a:spcBef>
              <a:buNone/>
            </a:pPr>
            <a:r>
              <a:rPr lang="en"/>
              <a:t>The </a:t>
            </a:r>
            <a:r>
              <a:rPr lang="en">
                <a:solidFill>
                  <a:srgbClr val="0000FF"/>
                </a:solidFill>
              </a:rPr>
              <a:t>optimal solution</a:t>
            </a:r>
            <a:r>
              <a:rPr lang="en"/>
              <a:t> has length 1+1+2+2+2+2 = 10.</a:t>
            </a:r>
          </a:p>
        </p:txBody>
      </p:sp>
      <p:grpSp>
        <p:nvGrpSpPr>
          <p:cNvPr id="247" name="Shape 247"/>
          <p:cNvGrpSpPr/>
          <p:nvPr/>
        </p:nvGrpSpPr>
        <p:grpSpPr>
          <a:xfrm>
            <a:off x="1268924" y="1474975"/>
            <a:ext cx="6837900" cy="1961100"/>
            <a:chOff x="1268924" y="2465575"/>
            <a:chExt cx="6837900" cy="1961100"/>
          </a:xfrm>
        </p:grpSpPr>
        <p:sp>
          <p:nvSpPr>
            <p:cNvPr id="248" name="Shape 248"/>
            <p:cNvSpPr/>
            <p:nvPr/>
          </p:nvSpPr>
          <p:spPr>
            <a:xfrm rot="10800000">
              <a:off x="1268924" y="4294374"/>
              <a:ext cx="132300" cy="1323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49" name="Shape 249"/>
            <p:cNvCxnSpPr>
              <a:stCxn id="248" idx="4"/>
              <a:endCxn id="250" idx="4"/>
            </p:cNvCxnSpPr>
            <p:nvPr/>
          </p:nvCxnSpPr>
          <p:spPr>
            <a:xfrm rot="10800000">
              <a:off x="1335074" y="2597874"/>
              <a:ext cx="0" cy="1696500"/>
            </a:xfrm>
            <a:prstGeom prst="straightConnector1">
              <a:avLst/>
            </a:prstGeom>
            <a:noFill/>
            <a:ln cap="flat" cmpd="sng" w="38100">
              <a:solidFill>
                <a:srgbClr val="FF0000"/>
              </a:solidFill>
              <a:prstDash val="solid"/>
              <a:round/>
              <a:headEnd len="lg" w="lg" type="none"/>
              <a:tailEnd len="lg" w="lg" type="none"/>
            </a:ln>
          </p:spPr>
        </p:cxnSp>
        <p:sp>
          <p:nvSpPr>
            <p:cNvPr id="250" name="Shape 250"/>
            <p:cNvSpPr/>
            <p:nvPr/>
          </p:nvSpPr>
          <p:spPr>
            <a:xfrm>
              <a:off x="1268925" y="2465575"/>
              <a:ext cx="132300" cy="1323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51" name="Shape 251"/>
            <p:cNvCxnSpPr>
              <a:stCxn id="248" idx="2"/>
              <a:endCxn id="252" idx="6"/>
            </p:cNvCxnSpPr>
            <p:nvPr/>
          </p:nvCxnSpPr>
          <p:spPr>
            <a:xfrm>
              <a:off x="1401225" y="4360524"/>
              <a:ext cx="3220500" cy="0"/>
            </a:xfrm>
            <a:prstGeom prst="straightConnector1">
              <a:avLst/>
            </a:prstGeom>
            <a:noFill/>
            <a:ln cap="flat" cmpd="sng" w="38100">
              <a:solidFill>
                <a:srgbClr val="FF0000"/>
              </a:solidFill>
              <a:prstDash val="solid"/>
              <a:round/>
              <a:headEnd len="lg" w="lg" type="none"/>
              <a:tailEnd len="lg" w="lg" type="none"/>
            </a:ln>
          </p:spPr>
        </p:cxnSp>
        <p:sp>
          <p:nvSpPr>
            <p:cNvPr id="252" name="Shape 252"/>
            <p:cNvSpPr/>
            <p:nvPr/>
          </p:nvSpPr>
          <p:spPr>
            <a:xfrm rot="10800000">
              <a:off x="4621724" y="4294374"/>
              <a:ext cx="132300" cy="1323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3" name="Shape 253"/>
            <p:cNvSpPr/>
            <p:nvPr/>
          </p:nvSpPr>
          <p:spPr>
            <a:xfrm>
              <a:off x="4621725" y="2465575"/>
              <a:ext cx="132300" cy="1323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54" name="Shape 254"/>
            <p:cNvCxnSpPr>
              <a:stCxn id="255" idx="5"/>
              <a:endCxn id="250" idx="6"/>
            </p:cNvCxnSpPr>
            <p:nvPr/>
          </p:nvCxnSpPr>
          <p:spPr>
            <a:xfrm rot="10800000">
              <a:off x="1401099" y="2531749"/>
              <a:ext cx="6592800" cy="1782000"/>
            </a:xfrm>
            <a:prstGeom prst="straightConnector1">
              <a:avLst/>
            </a:prstGeom>
            <a:noFill/>
            <a:ln cap="flat" cmpd="sng" w="38100">
              <a:solidFill>
                <a:srgbClr val="FF0000"/>
              </a:solidFill>
              <a:prstDash val="solid"/>
              <a:round/>
              <a:headEnd len="lg" w="lg" type="none"/>
              <a:tailEnd len="lg" w="lg" type="none"/>
            </a:ln>
          </p:spPr>
        </p:cxnSp>
        <p:cxnSp>
          <p:nvCxnSpPr>
            <p:cNvPr id="256" name="Shape 256"/>
            <p:cNvCxnSpPr>
              <a:stCxn id="252" idx="4"/>
              <a:endCxn id="253" idx="4"/>
            </p:cNvCxnSpPr>
            <p:nvPr/>
          </p:nvCxnSpPr>
          <p:spPr>
            <a:xfrm rot="10800000">
              <a:off x="4687874" y="2597874"/>
              <a:ext cx="0" cy="1696500"/>
            </a:xfrm>
            <a:prstGeom prst="straightConnector1">
              <a:avLst/>
            </a:prstGeom>
            <a:noFill/>
            <a:ln cap="flat" cmpd="sng" w="38100">
              <a:solidFill>
                <a:srgbClr val="FF0000"/>
              </a:solidFill>
              <a:prstDash val="solid"/>
              <a:round/>
              <a:headEnd len="lg" w="lg" type="none"/>
              <a:tailEnd len="lg" w="lg" type="none"/>
            </a:ln>
          </p:spPr>
        </p:cxnSp>
        <p:sp>
          <p:nvSpPr>
            <p:cNvPr id="255" name="Shape 255"/>
            <p:cNvSpPr/>
            <p:nvPr/>
          </p:nvSpPr>
          <p:spPr>
            <a:xfrm rot="10800000">
              <a:off x="7974524" y="4294374"/>
              <a:ext cx="132300" cy="1323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57" name="Shape 257"/>
            <p:cNvCxnSpPr>
              <a:stCxn id="255" idx="4"/>
              <a:endCxn id="258" idx="4"/>
            </p:cNvCxnSpPr>
            <p:nvPr/>
          </p:nvCxnSpPr>
          <p:spPr>
            <a:xfrm rot="10800000">
              <a:off x="8040674" y="2597874"/>
              <a:ext cx="0" cy="1696500"/>
            </a:xfrm>
            <a:prstGeom prst="straightConnector1">
              <a:avLst/>
            </a:prstGeom>
            <a:noFill/>
            <a:ln cap="flat" cmpd="sng" w="38100">
              <a:solidFill>
                <a:srgbClr val="FF0000"/>
              </a:solidFill>
              <a:prstDash val="solid"/>
              <a:round/>
              <a:headEnd len="lg" w="lg" type="none"/>
              <a:tailEnd len="lg" w="lg" type="none"/>
            </a:ln>
          </p:spPr>
        </p:cxnSp>
        <p:sp>
          <p:nvSpPr>
            <p:cNvPr id="258" name="Shape 258"/>
            <p:cNvSpPr/>
            <p:nvPr/>
          </p:nvSpPr>
          <p:spPr>
            <a:xfrm>
              <a:off x="7974525" y="2465575"/>
              <a:ext cx="132300" cy="1323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59" name="Shape 259"/>
            <p:cNvCxnSpPr>
              <a:stCxn id="258" idx="2"/>
              <a:endCxn id="253" idx="6"/>
            </p:cNvCxnSpPr>
            <p:nvPr/>
          </p:nvCxnSpPr>
          <p:spPr>
            <a:xfrm rot="10800000">
              <a:off x="4754025" y="2531725"/>
              <a:ext cx="3220500" cy="0"/>
            </a:xfrm>
            <a:prstGeom prst="straightConnector1">
              <a:avLst/>
            </a:prstGeom>
            <a:noFill/>
            <a:ln cap="flat" cmpd="sng" w="38100">
              <a:solidFill>
                <a:srgbClr val="FF0000"/>
              </a:solidFill>
              <a:prstDash val="solid"/>
              <a:round/>
              <a:headEnd len="lg" w="lg" type="none"/>
              <a:tailEnd len="lg" w="lg" type="none"/>
            </a:ln>
          </p:spPr>
        </p:cxn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ph type="title"/>
          </p:nvPr>
        </p:nvSpPr>
        <p:spPr>
          <a:xfrm>
            <a:off x="311700" y="140225"/>
            <a:ext cx="8832299" cy="572699"/>
          </a:xfrm>
          <a:prstGeom prst="rect">
            <a:avLst/>
          </a:prstGeom>
        </p:spPr>
        <p:txBody>
          <a:bodyPr anchorCtr="0" anchor="t" bIns="91425" lIns="91425" rIns="91425" tIns="91425">
            <a:noAutofit/>
          </a:bodyPr>
          <a:lstStyle/>
          <a:p>
            <a:pPr lvl="0" rtl="0">
              <a:spcBef>
                <a:spcPts val="0"/>
              </a:spcBef>
              <a:buNone/>
            </a:pPr>
            <a:r>
              <a:rPr lang="en"/>
              <a:t>Robot Tour Optimization Problem - Algorithm Ideas</a:t>
            </a:r>
          </a:p>
        </p:txBody>
      </p:sp>
      <p:sp>
        <p:nvSpPr>
          <p:cNvPr id="265" name="Shape 265"/>
          <p:cNvSpPr txBox="1"/>
          <p:nvPr>
            <p:ph idx="1" type="body"/>
          </p:nvPr>
        </p:nvSpPr>
        <p:spPr>
          <a:xfrm>
            <a:off x="311700" y="712925"/>
            <a:ext cx="8630400" cy="863999"/>
          </a:xfrm>
          <a:prstGeom prst="rect">
            <a:avLst/>
          </a:prstGeom>
        </p:spPr>
        <p:txBody>
          <a:bodyPr anchorCtr="0" anchor="t" bIns="91425" lIns="91425" rIns="91425" tIns="91425">
            <a:noAutofit/>
          </a:bodyPr>
          <a:lstStyle/>
          <a:p>
            <a:pPr indent="-228600" lvl="0" marL="457200" rtl="0">
              <a:spcBef>
                <a:spcPts val="0"/>
              </a:spcBef>
              <a:buAutoNum type="arabicPeriod" startAt="3"/>
            </a:pPr>
            <a:r>
              <a:rPr i="1" lang="en"/>
              <a:t>Brute Force</a:t>
            </a:r>
            <a:r>
              <a:rPr lang="en"/>
              <a:t>.  Try all possible orders of points and choose the best one.</a:t>
            </a:r>
            <a:br>
              <a:rPr lang="en"/>
            </a:br>
            <a:r>
              <a:rPr lang="en"/>
              <a:t>In other words, consider all permutations of the n points.</a:t>
            </a:r>
          </a:p>
        </p:txBody>
      </p:sp>
      <p:sp>
        <p:nvSpPr>
          <p:cNvPr id="266" name="Shape 266"/>
          <p:cNvSpPr txBox="1"/>
          <p:nvPr>
            <p:ph idx="2" type="body"/>
          </p:nvPr>
        </p:nvSpPr>
        <p:spPr>
          <a:xfrm>
            <a:off x="421375" y="4310900"/>
            <a:ext cx="8520599" cy="713400"/>
          </a:xfrm>
          <a:prstGeom prst="rect">
            <a:avLst/>
          </a:prstGeom>
        </p:spPr>
        <p:txBody>
          <a:bodyPr anchorCtr="0" anchor="t" bIns="91425" lIns="91425" rIns="91425" tIns="91425">
            <a:noAutofit/>
          </a:bodyPr>
          <a:lstStyle/>
          <a:p>
            <a:pPr lvl="0" rtl="0">
              <a:spcBef>
                <a:spcPts val="0"/>
              </a:spcBef>
              <a:buNone/>
            </a:pPr>
            <a:r>
              <a:rPr lang="en"/>
              <a:t>Brute Force will always work, but it is very slow.</a:t>
            </a:r>
          </a:p>
        </p:txBody>
      </p:sp>
      <p:sp>
        <p:nvSpPr>
          <p:cNvPr id="267" name="Shape 267"/>
          <p:cNvSpPr txBox="1"/>
          <p:nvPr>
            <p:ph idx="3" type="body"/>
          </p:nvPr>
        </p:nvSpPr>
        <p:spPr>
          <a:xfrm>
            <a:off x="803275" y="3991250"/>
            <a:ext cx="7756799" cy="249600"/>
          </a:xfrm>
          <a:prstGeom prst="rect">
            <a:avLst/>
          </a:prstGeom>
        </p:spPr>
        <p:txBody>
          <a:bodyPr anchorCtr="0" anchor="t" bIns="91425" lIns="91425" rIns="91425" tIns="91425">
            <a:noAutofit/>
          </a:bodyPr>
          <a:lstStyle/>
          <a:p>
            <a:pPr lvl="0" rtl="0">
              <a:spcBef>
                <a:spcPts val="0"/>
              </a:spcBef>
              <a:buNone/>
            </a:pPr>
            <a:r>
              <a:rPr lang="en"/>
              <a:t>How many different orders of points are there?</a:t>
            </a:r>
          </a:p>
        </p:txBody>
      </p:sp>
      <p:pic>
        <p:nvPicPr>
          <p:cNvPr id="268" name="Shape 268"/>
          <p:cNvPicPr preferRelativeResize="0"/>
          <p:nvPr/>
        </p:nvPicPr>
        <p:blipFill rotWithShape="1">
          <a:blip r:embed="rId3">
            <a:alphaModFix/>
          </a:blip>
          <a:srcRect b="0" l="0" r="50159" t="0"/>
          <a:stretch/>
        </p:blipFill>
        <p:spPr>
          <a:xfrm>
            <a:off x="3311075" y="1771975"/>
            <a:ext cx="2657550" cy="22192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aron">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