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303" r:id="rId10"/>
    <p:sldId id="304" r:id="rId11"/>
    <p:sldId id="305" r:id="rId12"/>
    <p:sldId id="306" r:id="rId13"/>
    <p:sldId id="279" r:id="rId14"/>
    <p:sldId id="280" r:id="rId15"/>
    <p:sldId id="281" r:id="rId16"/>
    <p:sldId id="283" r:id="rId17"/>
    <p:sldId id="300" r:id="rId18"/>
    <p:sldId id="307" r:id="rId19"/>
    <p:sldId id="301" r:id="rId20"/>
    <p:sldId id="302" r:id="rId21"/>
    <p:sldId id="286" r:id="rId22"/>
    <p:sldId id="287" r:id="rId23"/>
    <p:sldId id="288" r:id="rId24"/>
    <p:sldId id="289" r:id="rId25"/>
    <p:sldId id="290" r:id="rId26"/>
    <p:sldId id="296" r:id="rId27"/>
    <p:sldId id="30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9435B-7E44-4C5B-A25F-EC6C3B67A1D9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3C6D-D481-4472-B8CC-677487E7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6476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55841B2-7265-4DE1-920F-56F360DCA45D}" type="datetime1">
              <a:rPr lang="en-US" smtClean="0"/>
              <a:t>2/6/20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6942-8367-40EA-B260-291874E4CDCC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28DD-DD25-4C51-B102-1BF2899B83D9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3207-4B10-4C08-8BAC-F0A13E5A2429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95648"/>
            <a:ext cx="10363200" cy="1509712"/>
          </a:xfrm>
        </p:spPr>
        <p:txBody>
          <a:bodyPr anchor="t"/>
          <a:lstStyle>
            <a:lvl1pPr marL="32004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4701-97E4-422C-AF5F-EACBC99D7364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3DC1-B526-48A6-946D-2D3E595DD149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18" name="Rounded Rectangle 17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19" name="Rounded Rectangle 18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1" name="Rectangle 20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2" name="Rectangle 21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980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0980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67334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67334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0EDF69-7454-4F75-9DD6-6C8718522495}" type="datetime1">
              <a:rPr lang="en-US" smtClean="0"/>
              <a:t>2/6/20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4CFE9FAB-656B-4104-862C-573A406F56E4}" type="datetime1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CB7-F4F2-4DE4-BD37-DEB3EFE62AB9}" type="datetime1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06680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1938337"/>
            <a:ext cx="4511040" cy="469087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15667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FCB-D1FD-46C0-9E7C-6610B83883A5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AB5-CE96-44E8-8D52-A16EF6302C2C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EBD3F9DC-0064-46E3-9403-0AA1CB52737E}" type="datetime1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Data Types and Operators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 – Part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21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Conversions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7287"/>
            <a:ext cx="10972800" cy="4325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If one of the operands for the numeric operators is a float value, the result will be a float value.</a:t>
            </a:r>
          </a:p>
          <a:p>
            <a:pPr marL="109728" indent="0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In mixed – typed expressions Python will convert </a:t>
            </a:r>
            <a:r>
              <a:rPr lang="en-US" sz="3600" b="1" dirty="0" err="1"/>
              <a:t>int</a:t>
            </a:r>
            <a:r>
              <a:rPr lang="en-US" sz="3600" dirty="0" err="1"/>
              <a:t>s</a:t>
            </a:r>
            <a:r>
              <a:rPr lang="en-US" sz="3600" dirty="0"/>
              <a:t> to </a:t>
            </a:r>
            <a:r>
              <a:rPr lang="en-US" sz="3600" b="1" dirty="0"/>
              <a:t>float</a:t>
            </a:r>
            <a:r>
              <a:rPr lang="en-US" sz="3600" dirty="0"/>
              <a:t>s.</a:t>
            </a:r>
          </a:p>
          <a:p>
            <a:pPr marL="109728" indent="0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Sometimes we want to control the type conversion. This is called explicit typing.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82" y="515202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Conversions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68" y="1920242"/>
            <a:ext cx="10476931" cy="43251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dirty="0"/>
              <a:t>&gt;&gt;&gt; float(22//5)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4.0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int</a:t>
            </a:r>
            <a:r>
              <a:rPr lang="en-US" altLang="en-US" dirty="0"/>
              <a:t>(4.5)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4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int</a:t>
            </a:r>
            <a:r>
              <a:rPr lang="en-US" altLang="en-US" dirty="0"/>
              <a:t>(3.9)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3</a:t>
            </a:r>
          </a:p>
          <a:p>
            <a:pPr>
              <a:buNone/>
            </a:pPr>
            <a:r>
              <a:rPr lang="en-US" altLang="en-US" dirty="0"/>
              <a:t>&gt;&gt;&gt; round(3.9)</a:t>
            </a:r>
          </a:p>
          <a:p>
            <a:pPr>
              <a:buNone/>
            </a:pPr>
            <a:r>
              <a:rPr lang="en-US" altLang="en-US" dirty="0"/>
              <a:t>4</a:t>
            </a:r>
          </a:p>
          <a:p>
            <a:pPr>
              <a:buNone/>
            </a:pPr>
            <a:r>
              <a:rPr lang="en-US" altLang="en-US" dirty="0"/>
              <a:t>&gt;&gt;&gt; round(3)</a:t>
            </a:r>
          </a:p>
          <a:p>
            <a:pPr>
              <a:buNone/>
            </a:pPr>
            <a:r>
              <a:rPr lang="en-US" altLang="en-US" dirty="0"/>
              <a:t>3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2498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round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0116"/>
            <a:ext cx="10972800" cy="4325112"/>
          </a:xfrm>
        </p:spPr>
        <p:txBody>
          <a:bodyPr/>
          <a:lstStyle/>
          <a:p>
            <a:r>
              <a:rPr lang="en-US" dirty="0"/>
              <a:t>We can use the round function to round a number to the nearest whole value.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34" y="3283068"/>
            <a:ext cx="3906956" cy="20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9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037" y="501556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492836"/>
              </p:ext>
            </p:extLst>
          </p:nvPr>
        </p:nvGraphicFramePr>
        <p:xfrm>
          <a:off x="924375" y="1568356"/>
          <a:ext cx="10972800" cy="474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043">
                  <a:extLst>
                    <a:ext uri="{9D8B030D-6E8A-4147-A177-3AD203B41FA5}">
                      <a16:colId xmlns:a16="http://schemas.microsoft.com/office/drawing/2014/main" val="1662974137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1364739430"/>
                    </a:ext>
                  </a:extLst>
                </a:gridCol>
                <a:gridCol w="1670673">
                  <a:extLst>
                    <a:ext uri="{9D8B030D-6E8A-4147-A177-3AD203B41FA5}">
                      <a16:colId xmlns:a16="http://schemas.microsoft.com/office/drawing/2014/main" val="2757317941"/>
                    </a:ext>
                  </a:extLst>
                </a:gridCol>
                <a:gridCol w="1682865">
                  <a:extLst>
                    <a:ext uri="{9D8B030D-6E8A-4147-A177-3AD203B41FA5}">
                      <a16:colId xmlns:a16="http://schemas.microsoft.com/office/drawing/2014/main" val="650396908"/>
                    </a:ext>
                  </a:extLst>
                </a:gridCol>
                <a:gridCol w="2706255">
                  <a:extLst>
                    <a:ext uri="{9D8B030D-6E8A-4147-A177-3AD203B41FA5}">
                      <a16:colId xmlns:a16="http://schemas.microsoft.com/office/drawing/2014/main" val="699689498"/>
                    </a:ext>
                  </a:extLst>
                </a:gridCol>
              </a:tblGrid>
              <a:tr h="497782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93676"/>
                  </a:ext>
                </a:extLst>
              </a:tr>
              <a:tr h="497782"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50603"/>
                  </a:ext>
                </a:extLst>
              </a:tr>
              <a:tr h="497782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34.0 –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84900"/>
                  </a:ext>
                </a:extLst>
              </a:tr>
              <a:tr h="497782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300*30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50941"/>
                  </a:ext>
                </a:extLst>
              </a:tr>
              <a:tr h="497782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Float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54896"/>
                  </a:ext>
                </a:extLst>
              </a:tr>
              <a:tr h="497782">
                <a:tc>
                  <a:txBody>
                    <a:bodyPr/>
                    <a:lstStyle/>
                    <a:p>
                      <a:r>
                        <a:rPr lang="en-US" sz="240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1//2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04673"/>
                  </a:ext>
                </a:extLst>
              </a:tr>
              <a:tr h="497782">
                <a:tc>
                  <a:txBody>
                    <a:bodyPr/>
                    <a:lstStyle/>
                    <a:p>
                      <a:r>
                        <a:rPr lang="en-US" sz="2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 **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05281"/>
                  </a:ext>
                </a:extLst>
              </a:tr>
              <a:tr h="497782"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Remainder/modulus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20 %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06523"/>
                  </a:ext>
                </a:extLst>
              </a:tr>
              <a:tr h="727360">
                <a:tc gridSpan="5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Note:</a:t>
                      </a:r>
                      <a:r>
                        <a:rPr lang="en-US" sz="2400" dirty="0"/>
                        <a:t> </a:t>
                      </a:r>
                      <a:r>
                        <a:rPr lang="en-US" sz="2000" b="1" dirty="0"/>
                        <a:t>You</a:t>
                      </a:r>
                      <a:r>
                        <a:rPr lang="en-US" sz="2000" b="1" baseline="0" dirty="0"/>
                        <a:t> can use parentheses to override the order of precedence. Operations within parentheses are always performed before operations outside parentheses.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8468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8851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5651"/>
            <a:ext cx="10972800" cy="43251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b="1" dirty="0"/>
              <a:t> operator performs a float division that results in a floating number. </a:t>
            </a:r>
          </a:p>
          <a:p>
            <a:pPr marL="411480" lvl="1" indent="0">
              <a:buNone/>
            </a:pPr>
            <a:r>
              <a:rPr lang="en-US" sz="2000" b="1" dirty="0"/>
              <a:t>	&gt;&gt;&gt; 4 / 2</a:t>
            </a:r>
          </a:p>
          <a:p>
            <a:pPr marL="411480" lvl="1" indent="0">
              <a:buNone/>
            </a:pPr>
            <a:r>
              <a:rPr lang="en-US" sz="2000" b="1" dirty="0"/>
              <a:t>	2.0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// operator performs an integer division; the result is an integer, and any fractional part is truncated.</a:t>
            </a:r>
          </a:p>
          <a:p>
            <a:pPr marL="411480" lvl="1" indent="0">
              <a:buNone/>
            </a:pPr>
            <a:r>
              <a:rPr lang="en-US" sz="2000" b="1" dirty="0"/>
              <a:t>	&gt;&gt;&gt; 5 // 2 </a:t>
            </a:r>
          </a:p>
          <a:p>
            <a:pPr marL="411480" lvl="1" indent="0">
              <a:buNone/>
            </a:pPr>
            <a:r>
              <a:rPr lang="en-US" sz="2000" b="1" dirty="0"/>
              <a:t>	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** operator  computes a with an exponent of b for any numbers a and b.</a:t>
            </a:r>
          </a:p>
          <a:p>
            <a:pPr marL="411480" lvl="1" indent="0">
              <a:buNone/>
            </a:pPr>
            <a:r>
              <a:rPr lang="en-US" sz="2000" b="1" dirty="0"/>
              <a:t>	&gt;&gt;&gt; (-2.5) ** 2</a:t>
            </a:r>
          </a:p>
          <a:p>
            <a:pPr marL="411480" lvl="1" indent="0">
              <a:buNone/>
            </a:pPr>
            <a:r>
              <a:rPr lang="en-US" sz="2000" b="1" dirty="0"/>
              <a:t>	6.25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% operator yields the remainder after division. </a:t>
            </a:r>
          </a:p>
          <a:p>
            <a:pPr marL="411480" lvl="1" indent="0">
              <a:buNone/>
            </a:pPr>
            <a:r>
              <a:rPr lang="en-US" sz="2000" b="1" dirty="0"/>
              <a:t>	&gt;&gt;&gt; 7 % 3</a:t>
            </a:r>
          </a:p>
          <a:p>
            <a:pPr marL="411480" lvl="1" indent="0">
              <a:buNone/>
            </a:pPr>
            <a:r>
              <a:rPr lang="en-US" sz="2000" b="1" dirty="0"/>
              <a:t>	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5554"/>
            <a:ext cx="10972800" cy="92608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766"/>
            <a:ext cx="10972800" cy="43251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Exponential (</a:t>
            </a:r>
            <a:r>
              <a:rPr lang="en-US" sz="3200" dirty="0">
                <a:solidFill>
                  <a:srgbClr val="C00000"/>
                </a:solidFill>
              </a:rPr>
              <a:t>**</a:t>
            </a:r>
            <a:r>
              <a:rPr lang="en-US" sz="3200" dirty="0"/>
              <a:t>) is applied first.</a:t>
            </a:r>
          </a:p>
          <a:p>
            <a:pPr marL="109728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Multiplication (</a:t>
            </a:r>
            <a:r>
              <a:rPr lang="en-US" sz="3200" dirty="0">
                <a:solidFill>
                  <a:srgbClr val="C00000"/>
                </a:solidFill>
              </a:rPr>
              <a:t>*</a:t>
            </a:r>
            <a:r>
              <a:rPr lang="en-US" sz="3200" dirty="0"/>
              <a:t>), float division(</a:t>
            </a:r>
            <a:r>
              <a:rPr lang="en-US" sz="3200" dirty="0">
                <a:solidFill>
                  <a:srgbClr val="C00000"/>
                </a:solidFill>
              </a:rPr>
              <a:t>/</a:t>
            </a:r>
            <a:r>
              <a:rPr lang="en-US" sz="3200" dirty="0"/>
              <a:t>), integer division (</a:t>
            </a:r>
            <a:r>
              <a:rPr lang="en-US" sz="3200" dirty="0">
                <a:solidFill>
                  <a:srgbClr val="C00000"/>
                </a:solidFill>
              </a:rPr>
              <a:t>//</a:t>
            </a:r>
            <a:r>
              <a:rPr lang="en-US" sz="3200" dirty="0"/>
              <a:t>), and remainder operators (%) are applied next. If an expression contains several multiplication, division, and remainder operators, they are applied from left to right.</a:t>
            </a:r>
          </a:p>
          <a:p>
            <a:pPr marL="109728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Addition (</a:t>
            </a:r>
            <a:r>
              <a:rPr lang="en-US" sz="3200" dirty="0">
                <a:solidFill>
                  <a:srgbClr val="C00000"/>
                </a:solidFill>
              </a:rPr>
              <a:t>+</a:t>
            </a:r>
            <a:r>
              <a:rPr lang="en-US" sz="3200" dirty="0"/>
              <a:t>) and subtraction (</a:t>
            </a:r>
            <a:r>
              <a:rPr lang="en-US" sz="3200" dirty="0">
                <a:solidFill>
                  <a:srgbClr val="C00000"/>
                </a:solidFill>
              </a:rPr>
              <a:t>-</a:t>
            </a:r>
            <a:r>
              <a:rPr lang="en-US" sz="3200" dirty="0"/>
              <a:t>) operators are applied last. If an expression contains several addition and subtraction operators, they are applied from left to right.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2499"/>
            <a:ext cx="10972800" cy="96302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with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2229"/>
            <a:ext cx="10972800" cy="4325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Parts of a mathematical expression may be grouped with parentheses to force some operations to be performed before others.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In the following statement, the variables x and y are added together, and their sum is divided by 5: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/>
              <a:t>result = (x + y) /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29" y="510988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remainder/modulus (%)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29" y="1792224"/>
            <a:ext cx="10972800" cy="432511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modulus (</a:t>
            </a:r>
            <a:r>
              <a:rPr lang="en-US" b="1" dirty="0">
                <a:solidFill>
                  <a:srgbClr val="0070C0"/>
                </a:solidFill>
              </a:rPr>
              <a:t>%</a:t>
            </a:r>
            <a:r>
              <a:rPr lang="en-US" dirty="0"/>
              <a:t>) operator performs </a:t>
            </a:r>
            <a:r>
              <a:rPr lang="en-US" b="1" dirty="0"/>
              <a:t>integer division</a:t>
            </a:r>
            <a:r>
              <a:rPr lang="en-US" dirty="0"/>
              <a:t>, and returning only the </a:t>
            </a:r>
            <a:r>
              <a:rPr lang="en-US" b="1" dirty="0"/>
              <a:t>remainder</a:t>
            </a:r>
            <a:r>
              <a:rPr lang="en-US" dirty="0"/>
              <a:t>. </a:t>
            </a:r>
          </a:p>
          <a:p>
            <a:r>
              <a:rPr lang="en-US" dirty="0"/>
              <a:t>Example:</a:t>
            </a:r>
          </a:p>
          <a:p>
            <a:pPr marL="109728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34 % 5 = 4  </a:t>
            </a:r>
            <a:r>
              <a:rPr lang="en-US" dirty="0">
                <a:solidFill>
                  <a:srgbClr val="00B050"/>
                </a:solidFill>
              </a:rPr>
              <a:t>//because 34 divided by 5 has a remainder of 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77E-F9DC-4AFD-B879-AC0B418557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1" y="578224"/>
            <a:ext cx="10972800" cy="96817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Summing the digits in an integer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645024"/>
            <a:ext cx="10972800" cy="4531939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Write a program that reads an integer between 1 and 99 inclusive, and adds the digits in the integer. For example, if an integer is 93, the sum of its digits is: 9 + 3 = 12. For now, you will not worry about the situation where the input integer is out of range. You will assume that the user enters an integer is between 1 and 99.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77E-F9DC-4AFD-B879-AC0B418557C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26" y="4475367"/>
            <a:ext cx="5178592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73" y="4475366"/>
            <a:ext cx="4860758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3" y="524435"/>
            <a:ext cx="11291047" cy="89796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the rightmost digit in a positive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1747638"/>
            <a:ext cx="10972800" cy="4325112"/>
          </a:xfrm>
        </p:spPr>
        <p:txBody>
          <a:bodyPr/>
          <a:lstStyle/>
          <a:p>
            <a:r>
              <a:rPr lang="en-US" dirty="0"/>
              <a:t>Assume that a positive integer </a:t>
            </a:r>
            <a:r>
              <a:rPr lang="en-US" b="1" i="1" dirty="0"/>
              <a:t>x</a:t>
            </a:r>
            <a:r>
              <a:rPr lang="en-US" dirty="0"/>
              <a:t> that has already been declared. Getting the remainder of x divided by 10 leaves you with the right most digit:</a:t>
            </a:r>
          </a:p>
          <a:p>
            <a:pPr marL="109728" indent="0">
              <a:buNone/>
            </a:pPr>
            <a:r>
              <a:rPr lang="en-US" dirty="0"/>
              <a:t>				</a:t>
            </a:r>
            <a:r>
              <a:rPr lang="en-US" sz="3200" b="1" dirty="0"/>
              <a:t>x % 10</a:t>
            </a:r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 x = 45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	 y = 45 % 10  </a:t>
            </a:r>
            <a:r>
              <a:rPr lang="en-US" dirty="0"/>
              <a:t>    </a:t>
            </a:r>
            <a:r>
              <a:rPr lang="en-US" b="1" dirty="0">
                <a:solidFill>
                  <a:srgbClr val="00B050"/>
                </a:solidFill>
              </a:rPr>
              <a:t>//  y = 5 , the right most digit of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77E-F9DC-4AFD-B879-AC0B418557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34" y="517416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Data Types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of 7)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1755"/>
            <a:ext cx="10972800" cy="4472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The information that is stored and manipulated by computers programs is referred to as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There are two different kinds of numbers!</a:t>
            </a:r>
          </a:p>
          <a:p>
            <a:pPr marL="109728" indent="0">
              <a:buNone/>
            </a:pPr>
            <a:endParaRPr lang="en-US" sz="3200" dirty="0"/>
          </a:p>
          <a:p>
            <a:pPr lvl="2">
              <a:buFont typeface="Georgia" panose="02040502050405020303" pitchFamily="18" charset="0"/>
              <a:buChar char="─"/>
            </a:pPr>
            <a:r>
              <a:rPr lang="en-US" sz="3000" dirty="0"/>
              <a:t>  (5, 3, 5, 7) are whole numbers – they don’t have a fractional part</a:t>
            </a:r>
          </a:p>
          <a:p>
            <a:pPr marL="704088" lvl="2" indent="0">
              <a:buNone/>
            </a:pPr>
            <a:endParaRPr lang="en-US" sz="3000" dirty="0"/>
          </a:p>
          <a:p>
            <a:pPr lvl="2">
              <a:buFont typeface="Georgia" panose="02040502050405020303" pitchFamily="18" charset="0"/>
              <a:buChar char="─"/>
            </a:pPr>
            <a:r>
              <a:rPr lang="en-US" sz="3000" dirty="0"/>
              <a:t>  (.25, .10, .05, .01) are decimal fractions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79" y="497541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the rightmost digit from an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0483"/>
            <a:ext cx="10972800" cy="4325112"/>
          </a:xfrm>
        </p:spPr>
        <p:txBody>
          <a:bodyPr/>
          <a:lstStyle/>
          <a:p>
            <a:r>
              <a:rPr lang="en-US" dirty="0"/>
              <a:t>Assume that an integer </a:t>
            </a:r>
            <a:r>
              <a:rPr lang="en-US" b="1" i="1" dirty="0"/>
              <a:t>x</a:t>
            </a:r>
            <a:r>
              <a:rPr lang="en-US" dirty="0"/>
              <a:t> that has been declared, to remove the rightmost digit, you can do the division: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sz="3200" b="1" dirty="0">
                <a:solidFill>
                  <a:srgbClr val="0070C0"/>
                </a:solidFill>
                <a:cs typeface="Courier New" panose="02070309020205020404" pitchFamily="49" charset="0"/>
              </a:rPr>
              <a:t>x / 10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tx1"/>
                </a:solidFill>
              </a:rPr>
              <a:t> x = 45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y = 45  / 10     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b="1" dirty="0">
                <a:solidFill>
                  <a:srgbClr val="00B050"/>
                </a:solidFill>
              </a:rPr>
              <a:t>//  y = 4, the rightmost digit of x has been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77E-F9DC-4AFD-B879-AC0B418557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5203"/>
            <a:ext cx="10972800" cy="96261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Numbers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21878"/>
            <a:ext cx="10972800" cy="4325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Often it is desirable to display numbers in certain format.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i="1" dirty="0"/>
              <a:t>format</a:t>
            </a:r>
            <a:r>
              <a:rPr lang="en-US" dirty="0"/>
              <a:t> function formats a number or a string and returns a string.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format</a:t>
            </a:r>
            <a:r>
              <a:rPr lang="en-US" dirty="0"/>
              <a:t>(item, format-specifier)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5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4525" y="4476465"/>
            <a:ext cx="3452884" cy="196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457" y="1842127"/>
            <a:ext cx="9184943" cy="2279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4505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Floating-point Numbers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430" y="2210937"/>
            <a:ext cx="8343060" cy="1801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30" y="4585647"/>
            <a:ext cx="3047728" cy="17332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5340959" y="4585647"/>
            <a:ext cx="5345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Note:</a:t>
            </a:r>
            <a:r>
              <a:rPr lang="en-US" dirty="0"/>
              <a:t> If the number is longer than the width, the </a:t>
            </a:r>
            <a:r>
              <a:rPr lang="en-US" b="1" i="1" dirty="0"/>
              <a:t>format</a:t>
            </a:r>
            <a:r>
              <a:rPr lang="en-US" dirty="0"/>
              <a:t> function returns the string representation for the number.</a:t>
            </a:r>
          </a:p>
          <a:p>
            <a:endParaRPr lang="en-US" dirty="0"/>
          </a:p>
          <a:p>
            <a:r>
              <a:rPr lang="en-US" dirty="0"/>
              <a:t>For example, format(25.2445, “0.2f”) </a:t>
            </a:r>
            <a:r>
              <a:rPr lang="en-US" dirty="0">
                <a:sym typeface="Wingdings" panose="05000000000000000000" pitchFamily="2" charset="2"/>
              </a:rPr>
              <a:t> 25.24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6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33564" y="4339987"/>
            <a:ext cx="3193576" cy="1943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248" y="3248167"/>
            <a:ext cx="6378053" cy="2456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00" y="542499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as a Percentage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48" y="1783766"/>
            <a:ext cx="109728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You can use the conversion code </a:t>
            </a:r>
            <a:r>
              <a:rPr lang="en-US" b="1" i="1" dirty="0"/>
              <a:t>%</a:t>
            </a:r>
            <a:r>
              <a:rPr lang="en-US" dirty="0"/>
              <a:t> to format a number as a 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00" y="3348899"/>
            <a:ext cx="6023370" cy="2355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496" y="4462818"/>
            <a:ext cx="2877110" cy="16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147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Augmented Assignment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917371"/>
              </p:ext>
            </p:extLst>
          </p:nvPr>
        </p:nvGraphicFramePr>
        <p:xfrm>
          <a:off x="609600" y="1678675"/>
          <a:ext cx="10560368" cy="44494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330768">
                  <a:extLst>
                    <a:ext uri="{9D8B030D-6E8A-4147-A177-3AD203B41FA5}">
                      <a16:colId xmlns:a16="http://schemas.microsoft.com/office/drawing/2014/main" val="157915827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1805584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9412004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469104678"/>
                    </a:ext>
                  </a:extLst>
                </a:gridCol>
              </a:tblGrid>
              <a:tr h="61206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91953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r>
                        <a:rPr lang="en-US" sz="24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+=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x +8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64804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r>
                        <a:rPr lang="en-US" sz="24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-=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= x - 8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64325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r>
                        <a:rPr lang="en-US" sz="24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*=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x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*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80606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r>
                        <a:rPr lang="en-US" sz="24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Float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/=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/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1449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//=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//=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x //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99517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Remainder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%=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x %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91256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r>
                        <a:rPr lang="en-US" sz="2400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**</a:t>
                      </a:r>
                      <a:r>
                        <a:rPr lang="en-US" sz="2400" baseline="0" dirty="0"/>
                        <a:t>= 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x **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14435"/>
                  </a:ext>
                </a:extLst>
              </a:tr>
              <a:tr h="479677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Caution:</a:t>
                      </a:r>
                      <a:r>
                        <a:rPr lang="en-US" dirty="0"/>
                        <a:t> There</a:t>
                      </a:r>
                      <a:r>
                        <a:rPr lang="en-US" baseline="0" dirty="0"/>
                        <a:t> are no space in the augmented assignment operators. For example, 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+ =</a:t>
                      </a:r>
                      <a:r>
                        <a:rPr lang="en-US" baseline="0" dirty="0"/>
                        <a:t> should be 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+=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3329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8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48" y="556146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Python’s escape characters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066878"/>
              </p:ext>
            </p:extLst>
          </p:nvPr>
        </p:nvGraphicFramePr>
        <p:xfrm>
          <a:off x="609600" y="1937981"/>
          <a:ext cx="10972800" cy="4394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8376">
                  <a:extLst>
                    <a:ext uri="{9D8B030D-6E8A-4147-A177-3AD203B41FA5}">
                      <a16:colId xmlns:a16="http://schemas.microsoft.com/office/drawing/2014/main" val="1267426795"/>
                    </a:ext>
                  </a:extLst>
                </a:gridCol>
                <a:gridCol w="7474424">
                  <a:extLst>
                    <a:ext uri="{9D8B030D-6E8A-4147-A177-3AD203B41FA5}">
                      <a16:colId xmlns:a16="http://schemas.microsoft.com/office/drawing/2014/main" val="501332747"/>
                    </a:ext>
                  </a:extLst>
                </a:gridCol>
              </a:tblGrid>
              <a:tr h="714233">
                <a:tc>
                  <a:txBody>
                    <a:bodyPr/>
                    <a:lstStyle/>
                    <a:p>
                      <a:r>
                        <a:rPr lang="en-US" sz="2400" b="1" dirty="0"/>
                        <a:t>Escape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83293"/>
                  </a:ext>
                </a:extLst>
              </a:tr>
              <a:tr h="714233">
                <a:tc>
                  <a:txBody>
                    <a:bodyPr/>
                    <a:lstStyle/>
                    <a:p>
                      <a:r>
                        <a:rPr lang="en-US" sz="2400" b="1" dirty="0">
                          <a:highlight>
                            <a:srgbClr val="FFFF00"/>
                          </a:highlight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Causes</a:t>
                      </a:r>
                      <a:r>
                        <a:rPr lang="en-US" sz="2400" b="1" baseline="0" dirty="0"/>
                        <a:t> output to be advanced to the next line.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3641"/>
                  </a:ext>
                </a:extLst>
              </a:tr>
              <a:tr h="714233">
                <a:tc>
                  <a:txBody>
                    <a:bodyPr/>
                    <a:lstStyle/>
                    <a:p>
                      <a:r>
                        <a:rPr lang="en-US" sz="2400" b="1" dirty="0">
                          <a:highlight>
                            <a:srgbClr val="FFFF00"/>
                          </a:highlight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Cause output to skip over</a:t>
                      </a:r>
                      <a:r>
                        <a:rPr lang="en-US" sz="2400" b="1" baseline="0" dirty="0"/>
                        <a:t> to the next horizontal tab position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51084"/>
                  </a:ext>
                </a:extLst>
              </a:tr>
              <a:tr h="714233">
                <a:tc>
                  <a:txBody>
                    <a:bodyPr/>
                    <a:lstStyle/>
                    <a:p>
                      <a:r>
                        <a:rPr lang="en-US" sz="2400" b="1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Cause</a:t>
                      </a:r>
                      <a:r>
                        <a:rPr lang="en-US" sz="2400" b="1" baseline="0" dirty="0"/>
                        <a:t> a single quote mark to be printed.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6296"/>
                  </a:ext>
                </a:extLst>
              </a:tr>
              <a:tr h="714233">
                <a:tc>
                  <a:txBody>
                    <a:bodyPr/>
                    <a:lstStyle/>
                    <a:p>
                      <a:r>
                        <a:rPr lang="en-US" sz="2400" b="1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Cause</a:t>
                      </a:r>
                      <a:r>
                        <a:rPr lang="en-US" sz="2400" b="1" baseline="0" dirty="0"/>
                        <a:t> a double quote mark to be printed.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00659"/>
                  </a:ext>
                </a:extLst>
              </a:tr>
              <a:tr h="714233">
                <a:tc>
                  <a:txBody>
                    <a:bodyPr/>
                    <a:lstStyle/>
                    <a:p>
                      <a:r>
                        <a:rPr lang="en-US" sz="2400" b="1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Cause a backslash</a:t>
                      </a:r>
                      <a:r>
                        <a:rPr lang="en-US" sz="2400" b="1" baseline="0" dirty="0"/>
                        <a:t> character to be printed.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039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8" y="543316"/>
            <a:ext cx="11492567" cy="1066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Breaking Long Statements into Multiple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64" y="2003766"/>
            <a:ext cx="10972800" cy="4325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Long statements cannot be viewed on screen without scrolling and cannot be printed without cutting off.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Multiline continuation character (</a:t>
            </a:r>
            <a:r>
              <a:rPr lang="en-US" b="1" dirty="0"/>
              <a:t>\</a:t>
            </a:r>
            <a:r>
              <a:rPr lang="en-US" dirty="0"/>
              <a:t>) allows to break a statement into multiple lines.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0070C0"/>
                </a:solidFill>
              </a:rPr>
              <a:t>	Example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dirty="0"/>
              <a:t>	print(“my first name is”, \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first_name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032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Tip, Tax, and Total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972" y="1675463"/>
            <a:ext cx="10972800" cy="2858035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>
                <a:solidFill>
                  <a:srgbClr val="0070C0"/>
                </a:solidFill>
              </a:rPr>
              <a:t>Question</a:t>
            </a:r>
            <a:r>
              <a:rPr lang="en-US" dirty="0"/>
              <a:t>: write a program that calculates the total amount of a meal purchased at a restaurant. The program should ask the user to enter the charge for the food, and then calculate the amount of a 18 percent tip and 7 percent sales tax. Display each of these amounts and the total.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B9F-627E-4291-BD52-541983BA3B7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25" y="3767087"/>
            <a:ext cx="6607643" cy="25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06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8851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6470"/>
            <a:ext cx="10972800" cy="4325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Errors </a:t>
            </a:r>
            <a:r>
              <a:rPr lang="en-US" sz="3000" dirty="0"/>
              <a:t>– Python has its own syntax, and you need to write code that obey the syntax rules. If your program violates the rules, Python will report syntax errors.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Errors </a:t>
            </a:r>
            <a:r>
              <a:rPr lang="en-US" sz="3000" dirty="0"/>
              <a:t>– They occur while a program is running if the Python interpreter detects an operation that is impossible to carry out. Input mistakes typically cause runtime errors.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Errors </a:t>
            </a:r>
            <a:r>
              <a:rPr lang="en-US" sz="3000" dirty="0"/>
              <a:t>– They occur when a program does not perform the way it was intended to. Errors of this kind occur for many different reasons. 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9303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Data Types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374"/>
            <a:ext cx="10972800" cy="44045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Inside the computer, whole numbers and decimal fractions are represented quite differently!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We say that decimal fractions and whole numbers are two different data types.</a:t>
            </a:r>
          </a:p>
          <a:p>
            <a:pPr marL="411480" lvl="1" indent="0">
              <a:buNone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The data type of an object determines what values it can have and what operations can be performed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580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Data Types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Whole numbers are represented using the integer (</a:t>
            </a:r>
            <a:r>
              <a:rPr lang="en-US" sz="3600" b="1" dirty="0" err="1"/>
              <a:t>int</a:t>
            </a:r>
            <a:r>
              <a:rPr lang="en-US" sz="3600" dirty="0"/>
              <a:t> for short) data type.</a:t>
            </a:r>
          </a:p>
          <a:p>
            <a:pPr marL="109728" indent="0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These values can be positive or negative whole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9669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Data Types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8106"/>
            <a:ext cx="10972800" cy="4325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0000"/>
                </a:solidFill>
              </a:rPr>
              <a:t>Numbers that can have fractional parts are represented as floating point (or </a:t>
            </a:r>
            <a:r>
              <a:rPr lang="en-US" sz="3200" b="1" dirty="0">
                <a:solidFill>
                  <a:srgbClr val="FF0000"/>
                </a:solidFill>
              </a:rPr>
              <a:t>float</a:t>
            </a:r>
            <a:r>
              <a:rPr lang="en-US" sz="3200" dirty="0">
                <a:solidFill>
                  <a:srgbClr val="FF0000"/>
                </a:solidFill>
              </a:rPr>
              <a:t>)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How can we tell which is which?</a:t>
            </a:r>
          </a:p>
          <a:p>
            <a:pPr marL="109728" indent="0">
              <a:buNone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A numeric literal without a decimal point produces an </a:t>
            </a:r>
            <a:r>
              <a:rPr lang="en-US" sz="3000" b="1" dirty="0" err="1">
                <a:solidFill>
                  <a:srgbClr val="002060"/>
                </a:solidFill>
              </a:rPr>
              <a:t>int</a:t>
            </a:r>
            <a:r>
              <a:rPr lang="en-US" sz="3000" b="1" dirty="0">
                <a:solidFill>
                  <a:srgbClr val="002060"/>
                </a:solidFill>
              </a:rPr>
              <a:t> </a:t>
            </a:r>
            <a:r>
              <a:rPr lang="en-US" sz="3000" dirty="0">
                <a:solidFill>
                  <a:srgbClr val="002060"/>
                </a:solidFill>
              </a:rPr>
              <a:t>value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A literal that has a decimal point is represented by a </a:t>
            </a:r>
            <a:r>
              <a:rPr lang="en-US" sz="3000" b="1" dirty="0">
                <a:solidFill>
                  <a:srgbClr val="002060"/>
                </a:solidFill>
              </a:rPr>
              <a:t>float</a:t>
            </a:r>
            <a:r>
              <a:rPr lang="en-US" sz="3000" dirty="0">
                <a:solidFill>
                  <a:srgbClr val="002060"/>
                </a:solidFill>
              </a:rPr>
              <a:t> (even if the fractional part is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12" y="519998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Data Types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76468"/>
            <a:ext cx="11113827" cy="4325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Python has a special function to tell us the data type of any value.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&gt;&gt;&gt; type(3)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&lt;class '</a:t>
            </a:r>
            <a:r>
              <a:rPr lang="en-US" altLang="en-US" dirty="0" err="1"/>
              <a:t>int</a:t>
            </a:r>
            <a:r>
              <a:rPr lang="en-US" altLang="en-US" dirty="0"/>
              <a:t>'&gt;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&gt;&gt;&gt; type(3.1)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&lt;class 'float'&gt;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&gt;&gt;&gt; type(3.0)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&lt;class 'float'&gt;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myInt</a:t>
            </a:r>
            <a:r>
              <a:rPr lang="en-US" altLang="en-US" dirty="0"/>
              <a:t> = 32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&gt;&gt;&gt; type(</a:t>
            </a:r>
            <a:r>
              <a:rPr lang="en-US" altLang="en-US" dirty="0" err="1"/>
              <a:t>myInt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&lt;class '</a:t>
            </a:r>
            <a:r>
              <a:rPr lang="en-US" altLang="en-US" dirty="0" err="1"/>
              <a:t>int</a:t>
            </a:r>
            <a:r>
              <a:rPr lang="en-US" altLang="en-US" dirty="0"/>
              <a:t>'&gt;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/>
              <a:t>&gt;&gt;&gt; 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1063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Data Type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8229"/>
            <a:ext cx="10972800" cy="4325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Why do we need two number types?</a:t>
            </a:r>
          </a:p>
          <a:p>
            <a:pPr marL="109728" indent="0">
              <a:buNone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Values that represent counts can’t be fractional (you can’t have 3 ½ quarters)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Most mathematical algorithms are very efficient with integers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The float type stores only an approximation to the real number being represented 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Since floats aren’t exact, use an </a:t>
            </a:r>
            <a:r>
              <a:rPr lang="en-US" sz="3000" dirty="0" err="1">
                <a:solidFill>
                  <a:srgbClr val="002060"/>
                </a:solidFill>
              </a:rPr>
              <a:t>int</a:t>
            </a:r>
            <a:r>
              <a:rPr lang="en-US" sz="3000" dirty="0">
                <a:solidFill>
                  <a:srgbClr val="002060"/>
                </a:solidFill>
              </a:rPr>
              <a:t> whenever possible!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34" y="542499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Data Types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766"/>
            <a:ext cx="10972800" cy="4325112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800" dirty="0"/>
              <a:t>Operations on </a:t>
            </a:r>
            <a:r>
              <a:rPr lang="en-US" sz="12800" dirty="0" err="1"/>
              <a:t>ints</a:t>
            </a:r>
            <a:r>
              <a:rPr lang="en-US" sz="12800" dirty="0"/>
              <a:t> produce </a:t>
            </a:r>
            <a:r>
              <a:rPr lang="en-US" sz="12800" b="1" dirty="0" err="1"/>
              <a:t>int</a:t>
            </a:r>
            <a:r>
              <a:rPr lang="en-US" sz="12800" dirty="0" err="1"/>
              <a:t>s</a:t>
            </a:r>
            <a:r>
              <a:rPr lang="en-US" sz="12800" dirty="0"/>
              <a:t>, operations on </a:t>
            </a:r>
            <a:r>
              <a:rPr lang="en-US" sz="12800" b="1" dirty="0"/>
              <a:t>float</a:t>
            </a:r>
            <a:r>
              <a:rPr lang="en-US" sz="12800" dirty="0"/>
              <a:t>s produce floats (except for /).</a:t>
            </a:r>
          </a:p>
          <a:p>
            <a:pPr marL="109728" indent="0">
              <a:buNone/>
            </a:pPr>
            <a:endParaRPr lang="en-US" sz="5100" dirty="0"/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&gt;&gt;&gt; 3.0+4.0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7.0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&gt;&gt;&gt; 3+4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7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&gt;&gt;&gt; 3.0*4.0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12.0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&gt;&gt;&gt; 3*4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12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&gt;&gt;&gt; 10.0/3.0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3.3333333333333335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&gt;&gt;&gt; 10/3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3.3333333333333335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&gt;&gt;&gt; 10 // 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&gt;&gt;&gt; 10.0 // 3.0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6400" b="1" dirty="0"/>
              <a:t>3.0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589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Conversions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7946"/>
            <a:ext cx="10972800" cy="4325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We know that combining an </a:t>
            </a:r>
            <a:r>
              <a:rPr lang="en-US" sz="3200" b="1" dirty="0" err="1"/>
              <a:t>int</a:t>
            </a:r>
            <a:r>
              <a:rPr lang="en-US" sz="3200" dirty="0"/>
              <a:t> with an </a:t>
            </a:r>
            <a:r>
              <a:rPr lang="en-US" sz="3200" b="1" dirty="0" err="1"/>
              <a:t>int</a:t>
            </a:r>
            <a:r>
              <a:rPr lang="en-US" sz="3200" dirty="0"/>
              <a:t> produces an </a:t>
            </a:r>
            <a:r>
              <a:rPr lang="en-US" sz="3200" b="1" dirty="0" err="1"/>
              <a:t>int</a:t>
            </a:r>
            <a:r>
              <a:rPr lang="en-US" sz="3200" dirty="0"/>
              <a:t>, and combining a float with a float produces a float.</a:t>
            </a:r>
          </a:p>
          <a:p>
            <a:pPr marL="109728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What happens when you mix an </a:t>
            </a:r>
            <a:r>
              <a:rPr lang="en-US" sz="3200" b="1" dirty="0" err="1"/>
              <a:t>int</a:t>
            </a:r>
            <a:r>
              <a:rPr lang="en-US" sz="3200" dirty="0"/>
              <a:t> and </a:t>
            </a:r>
            <a:r>
              <a:rPr lang="en-US" sz="3200" b="1" dirty="0"/>
              <a:t>float</a:t>
            </a:r>
            <a:r>
              <a:rPr lang="en-US" sz="3200" dirty="0"/>
              <a:t> in an expression?</a:t>
            </a:r>
          </a:p>
          <a:p>
            <a:pPr marL="109728" indent="0">
              <a:buNone/>
            </a:pPr>
            <a:r>
              <a:rPr lang="en-US" sz="3200" dirty="0"/>
              <a:t>		x = 5.0 + 2</a:t>
            </a:r>
          </a:p>
          <a:p>
            <a:pPr marL="109728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What do you think should happen?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9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1_ho2_content_solution" id="{1602F5C7-26E5-4025-AF71-54CCE1D345AA}" vid="{E2253E46-983D-42C6-A004-C1BB4B4038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</Template>
  <TotalTime>1630</TotalTime>
  <Words>1647</Words>
  <Application>Microsoft Macintosh PowerPoint</Application>
  <PresentationFormat>Widescreen</PresentationFormat>
  <Paragraphs>279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Georgia</vt:lpstr>
      <vt:lpstr>Trebuchet MS</vt:lpstr>
      <vt:lpstr>Wingdings</vt:lpstr>
      <vt:lpstr>Wingdings 2</vt:lpstr>
      <vt:lpstr>Urban</vt:lpstr>
      <vt:lpstr>Numeric Data Types and Operators</vt:lpstr>
      <vt:lpstr>Numeric Data Types (1 of 7) </vt:lpstr>
      <vt:lpstr>Numeric Data Types (2 of 7)</vt:lpstr>
      <vt:lpstr>Numeric Data Types (3 of 7)</vt:lpstr>
      <vt:lpstr>Numeric Data Types (4 of 7)</vt:lpstr>
      <vt:lpstr>Numeric Data Types (5 of 7)</vt:lpstr>
      <vt:lpstr>Numeric Data Type (6 of 7)</vt:lpstr>
      <vt:lpstr>Numeric Data Types (7 of 7)</vt:lpstr>
      <vt:lpstr>Type Conversions (1 of 3)</vt:lpstr>
      <vt:lpstr>Type Conversions (2 of 3)</vt:lpstr>
      <vt:lpstr>Type Conversions (3 of 3)</vt:lpstr>
      <vt:lpstr>The round Function</vt:lpstr>
      <vt:lpstr>Numeric Operators</vt:lpstr>
      <vt:lpstr>Numeric Operators</vt:lpstr>
      <vt:lpstr>Numeric Operator Precedence</vt:lpstr>
      <vt:lpstr>Grouping with Parentheses</vt:lpstr>
      <vt:lpstr>The remainder/modulus (%) Operator</vt:lpstr>
      <vt:lpstr>Summing the digits in an integer program</vt:lpstr>
      <vt:lpstr>Getting the rightmost digit in a positive integer</vt:lpstr>
      <vt:lpstr>Removing the rightmost digit from an integer</vt:lpstr>
      <vt:lpstr>Formatting Numbers and Strings</vt:lpstr>
      <vt:lpstr>Formatting Floating-point Numbers</vt:lpstr>
      <vt:lpstr>Formatting as a Percentage</vt:lpstr>
      <vt:lpstr>Augmented Assignment Operators</vt:lpstr>
      <vt:lpstr>Some of Python’s escape characters</vt:lpstr>
      <vt:lpstr>Breaking Long Statements into Multiple Lines</vt:lpstr>
      <vt:lpstr>Tip, Tax, and Total Program</vt:lpstr>
      <vt:lpstr>Programming Errors</vt:lpstr>
    </vt:vector>
  </TitlesOfParts>
  <Company>University of Wisconsin - Whitewater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Ma, Jiehui</dc:creator>
  <cp:lastModifiedBy>Chen, Ziyu</cp:lastModifiedBy>
  <cp:revision>142</cp:revision>
  <dcterms:created xsi:type="dcterms:W3CDTF">2015-01-08T19:13:38Z</dcterms:created>
  <dcterms:modified xsi:type="dcterms:W3CDTF">2020-02-06T19:46:24Z</dcterms:modified>
</cp:coreProperties>
</file>