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15"/>
  </p:notesMasterIdLst>
  <p:sldIdLst>
    <p:sldId id="271" r:id="rId4"/>
    <p:sldId id="297" r:id="rId5"/>
    <p:sldId id="300" r:id="rId6"/>
    <p:sldId id="274" r:id="rId7"/>
    <p:sldId id="294" r:id="rId8"/>
    <p:sldId id="299" r:id="rId9"/>
    <p:sldId id="293" r:id="rId10"/>
    <p:sldId id="281" r:id="rId11"/>
    <p:sldId id="280" r:id="rId12"/>
    <p:sldId id="316" r:id="rId13"/>
    <p:sldId id="29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20" b="25361"/>
          <a:stretch>
            <a:fillRect/>
          </a:stretch>
        </p:blipFill>
        <p:spPr>
          <a:xfrm>
            <a:off x="0" y="-1"/>
            <a:ext cx="12212187" cy="68666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66372"/>
            <a:ext cx="9144000" cy="1381125"/>
          </a:xfrm>
        </p:spPr>
        <p:txBody>
          <a:bodyPr anchor="b">
            <a:normAutofit/>
          </a:bodyPr>
          <a:lstStyle>
            <a:lvl1pPr algn="ctr">
              <a:defRPr sz="480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80847"/>
            <a:ext cx="9144000" cy="4619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724C-7C3D-4DB6-882C-14117B0899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0DC-4265-4F23-8127-E262CC2820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724C-7C3D-4DB6-882C-14117B0899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0DC-4265-4F23-8127-E262CC2820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353733"/>
            <a:ext cx="10515600" cy="989542"/>
          </a:xfrm>
          <a:prstGeom prst="roundRect">
            <a:avLst>
              <a:gd name="adj" fmla="val 32068"/>
            </a:avLst>
          </a:prstGeo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ctr">
              <a:defRPr sz="44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641" y="3665008"/>
            <a:ext cx="8854017" cy="575204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724C-7C3D-4DB6-882C-14117B0899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0DC-4265-4F23-8127-E262CC2820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724C-7C3D-4DB6-882C-14117B0899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0DC-4265-4F23-8127-E262CC2820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1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724C-7C3D-4DB6-882C-14117B0899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0DC-4265-4F23-8127-E262CC2820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4074"/>
            <a:ext cx="10515600" cy="81597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356220" y="2305888"/>
            <a:ext cx="9479559" cy="2079843"/>
            <a:chOff x="2722145" y="2747698"/>
            <a:chExt cx="6280455" cy="1377950"/>
          </a:xfrm>
        </p:grpSpPr>
        <p:sp>
          <p:nvSpPr>
            <p:cNvPr id="13" name="任意多边形 12"/>
            <p:cNvSpPr/>
            <p:nvPr>
              <p:custDataLst>
                <p:tags r:id="rId2"/>
              </p:custDataLst>
            </p:nvPr>
          </p:nvSpPr>
          <p:spPr>
            <a:xfrm rot="5400000">
              <a:off x="5989687" y="2747699"/>
              <a:ext cx="1376363" cy="1377950"/>
            </a:xfrm>
            <a:custGeom>
              <a:avLst/>
              <a:gdLst>
                <a:gd name="connsiteX0" fmla="*/ 766921 w 1533844"/>
                <a:gd name="connsiteY0" fmla="*/ 180973 h 1533842"/>
                <a:gd name="connsiteX1" fmla="*/ 180974 w 1533844"/>
                <a:gd name="connsiteY1" fmla="*/ 766920 h 1533842"/>
                <a:gd name="connsiteX2" fmla="*/ 766921 w 1533844"/>
                <a:gd name="connsiteY2" fmla="*/ 1352867 h 1533842"/>
                <a:gd name="connsiteX3" fmla="*/ 1352868 w 1533844"/>
                <a:gd name="connsiteY3" fmla="*/ 766920 h 1533842"/>
                <a:gd name="connsiteX4" fmla="*/ 766921 w 1533844"/>
                <a:gd name="connsiteY4" fmla="*/ 180973 h 1533842"/>
                <a:gd name="connsiteX5" fmla="*/ 766922 w 1533844"/>
                <a:gd name="connsiteY5" fmla="*/ 0 h 1533842"/>
                <a:gd name="connsiteX6" fmla="*/ 1533844 w 1533844"/>
                <a:gd name="connsiteY6" fmla="*/ 766921 h 1533842"/>
                <a:gd name="connsiteX7" fmla="*/ 766922 w 1533844"/>
                <a:gd name="connsiteY7" fmla="*/ 1533842 h 1533842"/>
                <a:gd name="connsiteX8" fmla="*/ 0 w 1533844"/>
                <a:gd name="connsiteY8" fmla="*/ 766921 h 1533842"/>
                <a:gd name="connsiteX9" fmla="*/ 766922 w 1533844"/>
                <a:gd name="connsiteY9" fmla="*/ 0 h 153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3844" h="1533842">
                  <a:moveTo>
                    <a:pt x="766921" y="180973"/>
                  </a:moveTo>
                  <a:cubicBezTo>
                    <a:pt x="443311" y="180973"/>
                    <a:pt x="180974" y="443310"/>
                    <a:pt x="180974" y="766920"/>
                  </a:cubicBezTo>
                  <a:cubicBezTo>
                    <a:pt x="180974" y="1090530"/>
                    <a:pt x="443311" y="1352867"/>
                    <a:pt x="766921" y="1352867"/>
                  </a:cubicBezTo>
                  <a:cubicBezTo>
                    <a:pt x="1090531" y="1352867"/>
                    <a:pt x="1352868" y="1090530"/>
                    <a:pt x="1352868" y="766920"/>
                  </a:cubicBezTo>
                  <a:cubicBezTo>
                    <a:pt x="1352868" y="443310"/>
                    <a:pt x="1090531" y="180973"/>
                    <a:pt x="766921" y="180973"/>
                  </a:cubicBezTo>
                  <a:close/>
                  <a:moveTo>
                    <a:pt x="766922" y="0"/>
                  </a:moveTo>
                  <a:cubicBezTo>
                    <a:pt x="1190481" y="0"/>
                    <a:pt x="1533844" y="343362"/>
                    <a:pt x="1533844" y="766921"/>
                  </a:cubicBezTo>
                  <a:cubicBezTo>
                    <a:pt x="1533844" y="1190480"/>
                    <a:pt x="1190481" y="1533842"/>
                    <a:pt x="766922" y="1533842"/>
                  </a:cubicBezTo>
                  <a:cubicBezTo>
                    <a:pt x="343363" y="1533842"/>
                    <a:pt x="0" y="1190480"/>
                    <a:pt x="0" y="766921"/>
                  </a:cubicBezTo>
                  <a:cubicBezTo>
                    <a:pt x="0" y="343362"/>
                    <a:pt x="343363" y="0"/>
                    <a:pt x="766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>
              <p:custDataLst>
                <p:tags r:id="rId3"/>
              </p:custDataLst>
            </p:nvPr>
          </p:nvSpPr>
          <p:spPr>
            <a:xfrm rot="5400000">
              <a:off x="6068268" y="2829455"/>
              <a:ext cx="1214437" cy="1214437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任意多边形 14"/>
            <p:cNvSpPr/>
            <p:nvPr>
              <p:custDataLst>
                <p:tags r:id="rId4"/>
              </p:custDataLst>
            </p:nvPr>
          </p:nvSpPr>
          <p:spPr>
            <a:xfrm rot="5400000">
              <a:off x="4354724" y="2748492"/>
              <a:ext cx="1376362" cy="1376362"/>
            </a:xfrm>
            <a:custGeom>
              <a:avLst/>
              <a:gdLst>
                <a:gd name="connsiteX0" fmla="*/ 766921 w 1533844"/>
                <a:gd name="connsiteY0" fmla="*/ 180973 h 1533842"/>
                <a:gd name="connsiteX1" fmla="*/ 180974 w 1533844"/>
                <a:gd name="connsiteY1" fmla="*/ 766920 h 1533842"/>
                <a:gd name="connsiteX2" fmla="*/ 766921 w 1533844"/>
                <a:gd name="connsiteY2" fmla="*/ 1352867 h 1533842"/>
                <a:gd name="connsiteX3" fmla="*/ 1352868 w 1533844"/>
                <a:gd name="connsiteY3" fmla="*/ 766920 h 1533842"/>
                <a:gd name="connsiteX4" fmla="*/ 766921 w 1533844"/>
                <a:gd name="connsiteY4" fmla="*/ 180973 h 1533842"/>
                <a:gd name="connsiteX5" fmla="*/ 766922 w 1533844"/>
                <a:gd name="connsiteY5" fmla="*/ 0 h 1533842"/>
                <a:gd name="connsiteX6" fmla="*/ 1533844 w 1533844"/>
                <a:gd name="connsiteY6" fmla="*/ 766921 h 1533842"/>
                <a:gd name="connsiteX7" fmla="*/ 766922 w 1533844"/>
                <a:gd name="connsiteY7" fmla="*/ 1533842 h 1533842"/>
                <a:gd name="connsiteX8" fmla="*/ 0 w 1533844"/>
                <a:gd name="connsiteY8" fmla="*/ 766921 h 1533842"/>
                <a:gd name="connsiteX9" fmla="*/ 766922 w 1533844"/>
                <a:gd name="connsiteY9" fmla="*/ 0 h 153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3844" h="1533842">
                  <a:moveTo>
                    <a:pt x="766921" y="180973"/>
                  </a:moveTo>
                  <a:cubicBezTo>
                    <a:pt x="443311" y="180973"/>
                    <a:pt x="180974" y="443310"/>
                    <a:pt x="180974" y="766920"/>
                  </a:cubicBezTo>
                  <a:cubicBezTo>
                    <a:pt x="180974" y="1090530"/>
                    <a:pt x="443311" y="1352867"/>
                    <a:pt x="766921" y="1352867"/>
                  </a:cubicBezTo>
                  <a:cubicBezTo>
                    <a:pt x="1090531" y="1352867"/>
                    <a:pt x="1352868" y="1090530"/>
                    <a:pt x="1352868" y="766920"/>
                  </a:cubicBezTo>
                  <a:cubicBezTo>
                    <a:pt x="1352868" y="443310"/>
                    <a:pt x="1090531" y="180973"/>
                    <a:pt x="766921" y="180973"/>
                  </a:cubicBezTo>
                  <a:close/>
                  <a:moveTo>
                    <a:pt x="766922" y="0"/>
                  </a:moveTo>
                  <a:cubicBezTo>
                    <a:pt x="1190481" y="0"/>
                    <a:pt x="1533844" y="343362"/>
                    <a:pt x="1533844" y="766921"/>
                  </a:cubicBezTo>
                  <a:cubicBezTo>
                    <a:pt x="1533844" y="1190480"/>
                    <a:pt x="1190481" y="1533842"/>
                    <a:pt x="766922" y="1533842"/>
                  </a:cubicBezTo>
                  <a:cubicBezTo>
                    <a:pt x="343363" y="1533842"/>
                    <a:pt x="0" y="1190480"/>
                    <a:pt x="0" y="766921"/>
                  </a:cubicBezTo>
                  <a:cubicBezTo>
                    <a:pt x="0" y="343362"/>
                    <a:pt x="343363" y="0"/>
                    <a:pt x="766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>
              <p:custDataLst>
                <p:tags r:id="rId5"/>
              </p:custDataLst>
            </p:nvPr>
          </p:nvSpPr>
          <p:spPr>
            <a:xfrm rot="5400000">
              <a:off x="4442036" y="2823104"/>
              <a:ext cx="1214438" cy="1214438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任意多边形 16"/>
            <p:cNvSpPr/>
            <p:nvPr>
              <p:custDataLst>
                <p:tags r:id="rId6"/>
              </p:custDataLst>
            </p:nvPr>
          </p:nvSpPr>
          <p:spPr>
            <a:xfrm rot="5400000">
              <a:off x="2722144" y="2748493"/>
              <a:ext cx="1376363" cy="1376362"/>
            </a:xfrm>
            <a:custGeom>
              <a:avLst/>
              <a:gdLst>
                <a:gd name="connsiteX0" fmla="*/ 766921 w 1533844"/>
                <a:gd name="connsiteY0" fmla="*/ 180973 h 1533842"/>
                <a:gd name="connsiteX1" fmla="*/ 180974 w 1533844"/>
                <a:gd name="connsiteY1" fmla="*/ 766920 h 1533842"/>
                <a:gd name="connsiteX2" fmla="*/ 766921 w 1533844"/>
                <a:gd name="connsiteY2" fmla="*/ 1352867 h 1533842"/>
                <a:gd name="connsiteX3" fmla="*/ 1352868 w 1533844"/>
                <a:gd name="connsiteY3" fmla="*/ 766920 h 1533842"/>
                <a:gd name="connsiteX4" fmla="*/ 766921 w 1533844"/>
                <a:gd name="connsiteY4" fmla="*/ 180973 h 1533842"/>
                <a:gd name="connsiteX5" fmla="*/ 766922 w 1533844"/>
                <a:gd name="connsiteY5" fmla="*/ 0 h 1533842"/>
                <a:gd name="connsiteX6" fmla="*/ 1533844 w 1533844"/>
                <a:gd name="connsiteY6" fmla="*/ 766921 h 1533842"/>
                <a:gd name="connsiteX7" fmla="*/ 766922 w 1533844"/>
                <a:gd name="connsiteY7" fmla="*/ 1533842 h 1533842"/>
                <a:gd name="connsiteX8" fmla="*/ 0 w 1533844"/>
                <a:gd name="connsiteY8" fmla="*/ 766921 h 1533842"/>
                <a:gd name="connsiteX9" fmla="*/ 766922 w 1533844"/>
                <a:gd name="connsiteY9" fmla="*/ 0 h 153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3844" h="1533842">
                  <a:moveTo>
                    <a:pt x="766921" y="180973"/>
                  </a:moveTo>
                  <a:cubicBezTo>
                    <a:pt x="443311" y="180973"/>
                    <a:pt x="180974" y="443310"/>
                    <a:pt x="180974" y="766920"/>
                  </a:cubicBezTo>
                  <a:cubicBezTo>
                    <a:pt x="180974" y="1090530"/>
                    <a:pt x="443311" y="1352867"/>
                    <a:pt x="766921" y="1352867"/>
                  </a:cubicBezTo>
                  <a:cubicBezTo>
                    <a:pt x="1090531" y="1352867"/>
                    <a:pt x="1352868" y="1090530"/>
                    <a:pt x="1352868" y="766920"/>
                  </a:cubicBezTo>
                  <a:cubicBezTo>
                    <a:pt x="1352868" y="443310"/>
                    <a:pt x="1090531" y="180973"/>
                    <a:pt x="766921" y="180973"/>
                  </a:cubicBezTo>
                  <a:close/>
                  <a:moveTo>
                    <a:pt x="766922" y="0"/>
                  </a:moveTo>
                  <a:cubicBezTo>
                    <a:pt x="1190481" y="0"/>
                    <a:pt x="1533844" y="343362"/>
                    <a:pt x="1533844" y="766921"/>
                  </a:cubicBezTo>
                  <a:cubicBezTo>
                    <a:pt x="1533844" y="1190480"/>
                    <a:pt x="1190481" y="1533842"/>
                    <a:pt x="766922" y="1533842"/>
                  </a:cubicBezTo>
                  <a:cubicBezTo>
                    <a:pt x="343363" y="1533842"/>
                    <a:pt x="0" y="1190480"/>
                    <a:pt x="0" y="766921"/>
                  </a:cubicBezTo>
                  <a:cubicBezTo>
                    <a:pt x="0" y="343362"/>
                    <a:pt x="343363" y="0"/>
                    <a:pt x="766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>
              <p:custDataLst>
                <p:tags r:id="rId7"/>
              </p:custDataLst>
            </p:nvPr>
          </p:nvSpPr>
          <p:spPr>
            <a:xfrm rot="5400000">
              <a:off x="2809457" y="2829455"/>
              <a:ext cx="1214437" cy="1214438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任意多边形 18"/>
            <p:cNvSpPr/>
            <p:nvPr>
              <p:custDataLst>
                <p:tags r:id="rId8"/>
              </p:custDataLst>
            </p:nvPr>
          </p:nvSpPr>
          <p:spPr>
            <a:xfrm rot="5400000">
              <a:off x="7624650" y="2747698"/>
              <a:ext cx="1377950" cy="1377950"/>
            </a:xfrm>
            <a:custGeom>
              <a:avLst/>
              <a:gdLst>
                <a:gd name="connsiteX0" fmla="*/ 766921 w 1533844"/>
                <a:gd name="connsiteY0" fmla="*/ 180973 h 1533842"/>
                <a:gd name="connsiteX1" fmla="*/ 180974 w 1533844"/>
                <a:gd name="connsiteY1" fmla="*/ 766920 h 1533842"/>
                <a:gd name="connsiteX2" fmla="*/ 766921 w 1533844"/>
                <a:gd name="connsiteY2" fmla="*/ 1352867 h 1533842"/>
                <a:gd name="connsiteX3" fmla="*/ 1352868 w 1533844"/>
                <a:gd name="connsiteY3" fmla="*/ 766920 h 1533842"/>
                <a:gd name="connsiteX4" fmla="*/ 766921 w 1533844"/>
                <a:gd name="connsiteY4" fmla="*/ 180973 h 1533842"/>
                <a:gd name="connsiteX5" fmla="*/ 766922 w 1533844"/>
                <a:gd name="connsiteY5" fmla="*/ 0 h 1533842"/>
                <a:gd name="connsiteX6" fmla="*/ 1533844 w 1533844"/>
                <a:gd name="connsiteY6" fmla="*/ 766921 h 1533842"/>
                <a:gd name="connsiteX7" fmla="*/ 766922 w 1533844"/>
                <a:gd name="connsiteY7" fmla="*/ 1533842 h 1533842"/>
                <a:gd name="connsiteX8" fmla="*/ 0 w 1533844"/>
                <a:gd name="connsiteY8" fmla="*/ 766921 h 1533842"/>
                <a:gd name="connsiteX9" fmla="*/ 766922 w 1533844"/>
                <a:gd name="connsiteY9" fmla="*/ 0 h 153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3844" h="1533842">
                  <a:moveTo>
                    <a:pt x="766921" y="180973"/>
                  </a:moveTo>
                  <a:cubicBezTo>
                    <a:pt x="443311" y="180973"/>
                    <a:pt x="180974" y="443310"/>
                    <a:pt x="180974" y="766920"/>
                  </a:cubicBezTo>
                  <a:cubicBezTo>
                    <a:pt x="180974" y="1090530"/>
                    <a:pt x="443311" y="1352867"/>
                    <a:pt x="766921" y="1352867"/>
                  </a:cubicBezTo>
                  <a:cubicBezTo>
                    <a:pt x="1090531" y="1352867"/>
                    <a:pt x="1352868" y="1090530"/>
                    <a:pt x="1352868" y="766920"/>
                  </a:cubicBezTo>
                  <a:cubicBezTo>
                    <a:pt x="1352868" y="443310"/>
                    <a:pt x="1090531" y="180973"/>
                    <a:pt x="766921" y="180973"/>
                  </a:cubicBezTo>
                  <a:close/>
                  <a:moveTo>
                    <a:pt x="766922" y="0"/>
                  </a:moveTo>
                  <a:cubicBezTo>
                    <a:pt x="1190481" y="0"/>
                    <a:pt x="1533844" y="343362"/>
                    <a:pt x="1533844" y="766921"/>
                  </a:cubicBezTo>
                  <a:cubicBezTo>
                    <a:pt x="1533844" y="1190480"/>
                    <a:pt x="1190481" y="1533842"/>
                    <a:pt x="766922" y="1533842"/>
                  </a:cubicBezTo>
                  <a:cubicBezTo>
                    <a:pt x="343363" y="1533842"/>
                    <a:pt x="0" y="1190480"/>
                    <a:pt x="0" y="766921"/>
                  </a:cubicBezTo>
                  <a:cubicBezTo>
                    <a:pt x="0" y="343362"/>
                    <a:pt x="343363" y="0"/>
                    <a:pt x="766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>
              <p:custDataLst>
                <p:tags r:id="rId9"/>
              </p:custDataLst>
            </p:nvPr>
          </p:nvSpPr>
          <p:spPr>
            <a:xfrm rot="5400000">
              <a:off x="7703231" y="2829455"/>
              <a:ext cx="1216025" cy="1214437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724C-7C3D-4DB6-882C-14117B0899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0DC-4265-4F23-8127-E262CC2820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724C-7C3D-4DB6-882C-14117B0899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0DC-4265-4F23-8127-E262CC2820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724C-7C3D-4DB6-882C-14117B0899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0DC-4265-4F23-8127-E262CC2820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338667"/>
            <a:ext cx="10512884" cy="57341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microsoft.com/office/2007/relationships/hdphoto" Target="../media/hdphoto1.wdp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020" b="25361"/>
          <a:stretch>
            <a:fillRect/>
          </a:stretch>
        </p:blipFill>
        <p:spPr>
          <a:xfrm>
            <a:off x="0" y="-1"/>
            <a:ext cx="12212187" cy="68666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81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2724C-7C3D-4DB6-882C-14117B0899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F10DC-4265-4F23-8127-E262CC28205E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9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9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4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6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7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365125"/>
            <a:ext cx="10515600" cy="81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 smtClean="0"/>
              <a:t>SSJJ2</a:t>
            </a:r>
            <a:r>
              <a:rPr lang="zh-CN" altLang="en-US" dirty="0" smtClean="0"/>
              <a:t>项目 同步框架</a:t>
            </a:r>
            <a:endParaRPr lang="zh-CN" altLang="en-US" dirty="0" smtClean="0"/>
          </a:p>
        </p:txBody>
      </p:sp>
      <p:sp>
        <p:nvSpPr>
          <p:cNvPr id="11" name="内容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60000"/>
              </a:lnSpc>
              <a:buSzTx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28600" indent="-228600">
              <a:lnSpc>
                <a:spcPct val="16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、相关数据结构</a:t>
            </a:r>
            <a:endParaRPr lang="zh-CN" altLang="en-US" dirty="0"/>
          </a:p>
          <a:p>
            <a:pPr marL="228600" indent="-228600">
              <a:lnSpc>
                <a:spcPct val="160000"/>
              </a:lnSpc>
              <a:buSzTx/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28600" indent="-228600">
              <a:lnSpc>
                <a:spcPct val="16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dirty="0"/>
              <a:t>2</a:t>
            </a:r>
            <a:r>
              <a:rPr lang="zh-CN" altLang="en-US" dirty="0"/>
              <a:t>、系统功能实现</a:t>
            </a:r>
            <a:endParaRPr lang="zh-CN" altLang="en-US" dirty="0"/>
          </a:p>
          <a:p>
            <a:pPr marL="685800" lvl="1" indent="-228600">
              <a:lnSpc>
                <a:spcPct val="16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预测回滚</a:t>
            </a:r>
            <a:endParaRPr lang="zh-CN" altLang="en-US" dirty="0"/>
          </a:p>
          <a:p>
            <a:pPr marL="685800" lvl="1" indent="-228600">
              <a:lnSpc>
                <a:spcPct val="16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回放</a:t>
            </a:r>
            <a:endParaRPr lang="zh-CN" altLang="en-US" dirty="0"/>
          </a:p>
          <a:p>
            <a:pPr marL="685800" lvl="1" indent="-228600">
              <a:lnSpc>
                <a:spcPct val="16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命中补偿</a:t>
            </a:r>
            <a:endParaRPr lang="zh-CN" altLang="en-US" dirty="0"/>
          </a:p>
          <a:p>
            <a:pPr marL="228600" indent="-228600">
              <a:lnSpc>
                <a:spcPct val="160000"/>
              </a:lnSpc>
              <a:buSzTx/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2924175" y="3891281"/>
            <a:ext cx="877697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895600" y="5324475"/>
            <a:ext cx="8805545" cy="23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05797" y="3706615"/>
            <a:ext cx="179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90295" y="506960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Client</a:t>
            </a:r>
            <a:r>
              <a:rPr lang="zh-CN" altLang="en-US" dirty="0"/>
              <a:t>回放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09925" y="5778500"/>
            <a:ext cx="619125" cy="733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95015" y="5961380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R1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241800" y="5779135"/>
            <a:ext cx="619125" cy="733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326890" y="5962015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R2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184775" y="5779770"/>
            <a:ext cx="619125" cy="733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69865" y="5962650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R3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18225" y="5780405"/>
            <a:ext cx="619125" cy="733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03315" y="5963285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R4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7081520" y="5781040"/>
            <a:ext cx="619125" cy="733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166610" y="5963920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R5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8089900" y="5781675"/>
            <a:ext cx="619125" cy="733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174990" y="5964555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R6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99550" y="5782310"/>
            <a:ext cx="619125" cy="733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184640" y="5965190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R7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239971" y="1729107"/>
            <a:ext cx="619125" cy="733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82515" y="1873177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S1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7079691" y="1729742"/>
            <a:ext cx="619125" cy="733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149541" y="1911669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</a:t>
            </a:r>
            <a:endParaRPr lang="en-US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10163175" y="5782945"/>
            <a:ext cx="619125" cy="733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248265" y="5965825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R8</a:t>
            </a:r>
            <a:endParaRPr lang="en-US" altLang="zh-CN"/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5184776" y="3927476"/>
            <a:ext cx="2074067" cy="1420494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258844" y="3927456"/>
            <a:ext cx="831056" cy="1408767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783521" y="1729107"/>
            <a:ext cx="619125" cy="733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826065" y="1917041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S3</a:t>
            </a:r>
            <a:endParaRPr lang="en-US" altLang="zh-CN" dirty="0"/>
          </a:p>
        </p:txBody>
      </p:sp>
      <p:sp>
        <p:nvSpPr>
          <p:cNvPr id="38" name="文本框 37"/>
          <p:cNvSpPr txBox="1"/>
          <p:nvPr/>
        </p:nvSpPr>
        <p:spPr>
          <a:xfrm>
            <a:off x="826135" y="604520"/>
            <a:ext cx="179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命中补偿示意图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96010" y="1734999"/>
            <a:ext cx="1799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服务器留存</a:t>
            </a:r>
            <a:r>
              <a:rPr lang="en-US" altLang="zh-CN" dirty="0" err="1"/>
              <a:t>CompensationSnapshot</a:t>
            </a:r>
            <a:endParaRPr lang="en-US" altLang="zh-CN" dirty="0"/>
          </a:p>
        </p:txBody>
      </p:sp>
      <p:sp>
        <p:nvSpPr>
          <p:cNvPr id="42" name="菱形 41"/>
          <p:cNvSpPr/>
          <p:nvPr/>
        </p:nvSpPr>
        <p:spPr>
          <a:xfrm>
            <a:off x="4448351" y="3820677"/>
            <a:ext cx="202361" cy="1399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菱形 43"/>
          <p:cNvSpPr/>
          <p:nvPr/>
        </p:nvSpPr>
        <p:spPr>
          <a:xfrm>
            <a:off x="7288072" y="3839046"/>
            <a:ext cx="202361" cy="1399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菱形 44"/>
          <p:cNvSpPr/>
          <p:nvPr/>
        </p:nvSpPr>
        <p:spPr>
          <a:xfrm>
            <a:off x="9991901" y="3836949"/>
            <a:ext cx="202361" cy="1399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6203315" y="3919795"/>
            <a:ext cx="2074067" cy="1420494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 flipV="1">
            <a:off x="7133383" y="3933545"/>
            <a:ext cx="2074067" cy="1420494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8274884" y="3928181"/>
            <a:ext cx="831056" cy="1408767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9157234" y="3928181"/>
            <a:ext cx="831056" cy="1408767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 flipV="1">
            <a:off x="5184775" y="2559693"/>
            <a:ext cx="2905127" cy="1312996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593907" y="445455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回放时间计算</a:t>
            </a:r>
            <a:endParaRPr lang="zh-CN" altLang="en-US" sz="1200" dirty="0"/>
          </a:p>
        </p:txBody>
      </p:sp>
      <p:sp>
        <p:nvSpPr>
          <p:cNvPr id="59" name="文本框 58"/>
          <p:cNvSpPr txBox="1"/>
          <p:nvPr/>
        </p:nvSpPr>
        <p:spPr>
          <a:xfrm>
            <a:off x="6325631" y="274161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补偿时间计算</a:t>
            </a:r>
            <a:endParaRPr lang="zh-CN" altLang="en-US" sz="1200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2315" y="325120"/>
            <a:ext cx="2905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命中补偿流程图：</a:t>
            </a:r>
            <a:endParaRPr lang="zh-CN" altLang="en-US" sz="2800"/>
          </a:p>
        </p:txBody>
      </p:sp>
      <p:graphicFrame>
        <p:nvGraphicFramePr>
          <p:cNvPr id="5" name="内容占位符 4"/>
          <p:cNvGraphicFramePr>
            <a:graphicFrameLocks noGrp="1" noChangeAspect="1"/>
          </p:cNvGraphicFramePr>
          <p:nvPr>
            <p:ph idx="1"/>
          </p:nvPr>
        </p:nvGraphicFramePr>
        <p:xfrm>
          <a:off x="3560763" y="541338"/>
          <a:ext cx="4972050" cy="588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1" imgW="5363845" imgH="6344920" progId="Visio.Drawing.15">
                  <p:embed/>
                </p:oleObj>
              </mc:Choice>
              <mc:Fallback>
                <p:oleObj name="Visio" r:id="rId1" imgW="5363845" imgH="634492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60763" y="541338"/>
                        <a:ext cx="4972050" cy="588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602220" y="5226050"/>
            <a:ext cx="4382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涉及系统：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GamePlaySystem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CompensationSnapshotSystem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4540"/>
          </a:xfrm>
        </p:spPr>
        <p:txBody>
          <a:bodyPr/>
          <a:lstStyle/>
          <a:p>
            <a:r>
              <a:rPr lang="zh-CN" altLang="en-US" sz="3200" dirty="0"/>
              <a:t>一、相关数据结构：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0410" y="1005205"/>
            <a:ext cx="7704455" cy="5646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1525" y="875665"/>
            <a:ext cx="4980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Snapshot</a:t>
            </a:r>
            <a:r>
              <a:rPr lang="zh-CN" altLang="zh-CN" sz="2400"/>
              <a:t>生成</a:t>
            </a:r>
            <a:r>
              <a:rPr lang="zh-CN" altLang="en-US" sz="2800"/>
              <a:t>：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770890" y="1532255"/>
            <a:ext cx="43338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包含信息：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EntityList		</a:t>
            </a:r>
            <a:r>
              <a:rPr lang="zh-CN" altLang="en-US">
                <a:sym typeface="+mn-ea"/>
              </a:rPr>
              <a:t>对象列表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SnapshotSeq	</a:t>
            </a:r>
            <a:r>
              <a:rPr lang="zh-CN" altLang="en-US">
                <a:sym typeface="+mn-ea"/>
              </a:rPr>
              <a:t>序号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ServerTime		</a:t>
            </a:r>
            <a:r>
              <a:rPr lang="zh-CN" altLang="en-US">
                <a:sym typeface="+mn-ea"/>
              </a:rPr>
              <a:t>服务器时间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LastUserCmdSeq	</a:t>
            </a:r>
            <a:r>
              <a:rPr lang="zh-CN" altLang="en-US">
                <a:sym typeface="+mn-ea"/>
              </a:rPr>
              <a:t>服务端确认的</a:t>
            </a:r>
            <a:r>
              <a:rPr lang="en-US" altLang="zh-CN">
                <a:sym typeface="+mn-ea"/>
              </a:rPr>
              <a:t>			</a:t>
            </a:r>
            <a:r>
              <a:rPr lang="zh-CN" altLang="en-US">
                <a:sym typeface="+mn-ea"/>
              </a:rPr>
              <a:t>最后一条指令</a:t>
            </a:r>
            <a:r>
              <a:rPr lang="en-US" altLang="zh-CN">
                <a:sym typeface="+mn-ea"/>
              </a:rPr>
              <a:t>			</a:t>
            </a:r>
            <a:r>
              <a:rPr lang="zh-CN" altLang="en-US">
                <a:sym typeface="+mn-ea"/>
              </a:rPr>
              <a:t>序号</a:t>
            </a:r>
            <a:endParaRPr lang="en-US" altLang="zh-CN">
              <a:sym typeface="+mn-ea"/>
            </a:endParaRP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SnapshotPool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       客户端接收服务端信息，用于同步</a:t>
            </a:r>
            <a:endParaRPr lang="zh-CN" altLang="en-US"/>
          </a:p>
          <a:p>
            <a:pPr algn="just"/>
            <a:r>
              <a:rPr lang="en-US" altLang="zh-CN"/>
              <a:t>	</a:t>
            </a:r>
            <a:endParaRPr lang="en-US" altLang="zh-CN"/>
          </a:p>
          <a:p>
            <a:pPr algn="just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4765" y="581660"/>
            <a:ext cx="6765290" cy="5694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二、系统功能实现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客户端：</a:t>
            </a:r>
            <a:endParaRPr lang="zh-CN" altLang="en-US" dirty="0"/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回放相关：</a:t>
            </a:r>
            <a:endParaRPr lang="zh-CN" altLang="en-US" dirty="0">
              <a:sym typeface="+mn-ea"/>
            </a:endParaRPr>
          </a:p>
          <a:p>
            <a:pPr marL="1143000" lvl="2" indent="-228600"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SyncLatestSystem：更新最新服务器数据到本地</a:t>
            </a:r>
            <a:endParaRPr lang="zh-CN" altLang="en-US" dirty="0">
              <a:sym typeface="+mn-ea"/>
            </a:endParaRPr>
          </a:p>
          <a:p>
            <a:pPr marL="1143000" lvl="2" indent="-228600"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PlaybackInitSystem：对最近两次从服务器获取的数据进行插值</a:t>
            </a:r>
            <a:endParaRPr lang="zh-CN" altLang="en-US" dirty="0">
              <a:sym typeface="+mn-ea"/>
            </a:endParaRPr>
          </a:p>
          <a:p>
            <a:pPr marL="1143000" lvl="2" indent="-228600"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PlaybackSyste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：根据插值计算结果更新游戏场景表现</a:t>
            </a:r>
            <a:endParaRPr lang="zh-CN" altLang="en-US" dirty="0"/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预测回滚：</a:t>
            </a:r>
            <a:endParaRPr lang="zh-CN" altLang="en-US" dirty="0">
              <a:sym typeface="+mn-ea"/>
            </a:endParaRPr>
          </a:p>
          <a:p>
            <a:pPr marL="1143000" lvl="2" indent="-228600"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UserPrePredictionSystem：预测处理的预操作（摄像机接受指令驱动</a:t>
            </a:r>
            <a:r>
              <a:rPr lang="en-US" altLang="zh-CN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CameraPreUpdateSystem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  <a:p>
            <a:pPr marL="1143000" lvl="2" indent="-228600"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PredictionInitSystem：回滚本地错误状态</a:t>
            </a:r>
            <a:endParaRPr lang="zh-CN" altLang="en-US" dirty="0">
              <a:sym typeface="+mn-ea"/>
            </a:endParaRPr>
          </a:p>
          <a:p>
            <a:pPr marL="1143000" lvl="2" indent="-228600"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UserPredictionSystem：预测逻辑执行（执行用户输入指令</a:t>
            </a:r>
            <a:r>
              <a:rPr lang="en-US" altLang="zh-CN" dirty="0" err="1">
                <a:sym typeface="+mn-ea"/>
              </a:rPr>
              <a:t>cmd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服务端：</a:t>
            </a:r>
            <a:endParaRPr lang="zh-CN" altLang="en-US" dirty="0">
              <a:sym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补偿相关：</a:t>
            </a:r>
            <a:endParaRPr lang="zh-CN" altLang="en-US" dirty="0"/>
          </a:p>
          <a:p>
            <a:pPr marL="1143000" lvl="2" indent="-228600"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GamePlaySystem（不受命令驱动的逻辑，如子弹命中）</a:t>
            </a:r>
            <a:endParaRPr lang="zh-CN" altLang="en-US" dirty="0"/>
          </a:p>
          <a:p>
            <a:pPr marL="1143000" lvl="2" indent="-228600"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CompensationSnapshotSystem（补偿快照留存）</a:t>
            </a:r>
            <a:endParaRPr lang="zh-CN" altLang="en-US" dirty="0"/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2257425" y="2103755"/>
            <a:ext cx="877697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268855" y="4367530"/>
            <a:ext cx="8805545" cy="23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5945" y="1921510"/>
            <a:ext cx="179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Server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75945" y="4138930"/>
            <a:ext cx="117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client</a:t>
            </a:r>
            <a:r>
              <a:rPr lang="zh-CN" altLang="en-US"/>
              <a:t>预测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33625" y="1318260"/>
            <a:ext cx="695325" cy="495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33625" y="1393190"/>
            <a:ext cx="80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Id=0</a:t>
            </a:r>
            <a:endParaRPr lang="en-US" altLang="zh-CN" sz="900"/>
          </a:p>
          <a:p>
            <a:r>
              <a:rPr lang="en-US" altLang="zh-CN" sz="900"/>
              <a:t>lastCmd=0</a:t>
            </a:r>
            <a:endParaRPr lang="en-US" altLang="zh-CN" sz="900"/>
          </a:p>
        </p:txBody>
      </p:sp>
      <p:sp>
        <p:nvSpPr>
          <p:cNvPr id="11" name="矩形 10"/>
          <p:cNvSpPr/>
          <p:nvPr/>
        </p:nvSpPr>
        <p:spPr>
          <a:xfrm>
            <a:off x="4222750" y="1329690"/>
            <a:ext cx="753745" cy="495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900"/>
              <a:t>Id=1</a:t>
            </a:r>
            <a:endParaRPr lang="en-US" altLang="zh-CN" sz="900"/>
          </a:p>
          <a:p>
            <a:pPr algn="l"/>
            <a:r>
              <a:rPr lang="en-US" altLang="zh-CN" sz="900"/>
              <a:t>lastCmd=0</a:t>
            </a:r>
            <a:endParaRPr lang="en-US" altLang="zh-CN" sz="900"/>
          </a:p>
        </p:txBody>
      </p:sp>
      <p:sp>
        <p:nvSpPr>
          <p:cNvPr id="23" name="矩形 22"/>
          <p:cNvSpPr/>
          <p:nvPr/>
        </p:nvSpPr>
        <p:spPr>
          <a:xfrm>
            <a:off x="6156325" y="1318260"/>
            <a:ext cx="695325" cy="495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155690" y="1381760"/>
            <a:ext cx="81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Id=2</a:t>
            </a:r>
            <a:endParaRPr lang="en-US" altLang="zh-CN" sz="900"/>
          </a:p>
          <a:p>
            <a:r>
              <a:rPr lang="en-US" altLang="zh-CN" sz="900"/>
              <a:t>lastCmd=3</a:t>
            </a:r>
            <a:endParaRPr lang="en-US" altLang="zh-CN" sz="900"/>
          </a:p>
        </p:txBody>
      </p:sp>
      <p:sp>
        <p:nvSpPr>
          <p:cNvPr id="27" name="矩形 26"/>
          <p:cNvSpPr/>
          <p:nvPr/>
        </p:nvSpPr>
        <p:spPr>
          <a:xfrm>
            <a:off x="7985125" y="1335405"/>
            <a:ext cx="800100" cy="495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900">
                <a:sym typeface="+mn-ea"/>
              </a:rPr>
              <a:t>Id=3</a:t>
            </a:r>
            <a:endParaRPr lang="en-US" altLang="zh-CN" sz="900">
              <a:sym typeface="+mn-ea"/>
            </a:endParaRPr>
          </a:p>
          <a:p>
            <a:pPr algn="l"/>
            <a:r>
              <a:rPr lang="en-US" altLang="zh-CN" sz="900">
                <a:sym typeface="+mn-ea"/>
              </a:rPr>
              <a:t>lastCmd=5</a:t>
            </a:r>
            <a:endParaRPr lang="zh-CN" altLang="en-US" sz="900"/>
          </a:p>
        </p:txBody>
      </p:sp>
      <p:sp>
        <p:nvSpPr>
          <p:cNvPr id="28" name="矩形 27"/>
          <p:cNvSpPr/>
          <p:nvPr/>
        </p:nvSpPr>
        <p:spPr>
          <a:xfrm>
            <a:off x="9820275" y="1329690"/>
            <a:ext cx="819150" cy="495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900">
                <a:sym typeface="+mn-ea"/>
              </a:rPr>
              <a:t>Id=3</a:t>
            </a:r>
            <a:endParaRPr lang="en-US" altLang="zh-CN" sz="900">
              <a:sym typeface="+mn-ea"/>
            </a:endParaRPr>
          </a:p>
          <a:p>
            <a:pPr algn="l"/>
            <a:r>
              <a:rPr lang="en-US" altLang="zh-CN" sz="900">
                <a:sym typeface="+mn-ea"/>
              </a:rPr>
              <a:t>lastCmd=8</a:t>
            </a:r>
            <a:endParaRPr lang="zh-CN" altLang="en-US" sz="900"/>
          </a:p>
        </p:txBody>
      </p:sp>
      <p:sp>
        <p:nvSpPr>
          <p:cNvPr id="33" name="菱形 32"/>
          <p:cNvSpPr/>
          <p:nvPr/>
        </p:nvSpPr>
        <p:spPr>
          <a:xfrm>
            <a:off x="3362960" y="4777105"/>
            <a:ext cx="476250" cy="3524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菱形 35"/>
          <p:cNvSpPr/>
          <p:nvPr/>
        </p:nvSpPr>
        <p:spPr>
          <a:xfrm>
            <a:off x="4090035" y="4777105"/>
            <a:ext cx="476250" cy="3524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菱形 36"/>
          <p:cNvSpPr/>
          <p:nvPr/>
        </p:nvSpPr>
        <p:spPr>
          <a:xfrm>
            <a:off x="4813935" y="4777105"/>
            <a:ext cx="476250" cy="3524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菱形 37"/>
          <p:cNvSpPr/>
          <p:nvPr/>
        </p:nvSpPr>
        <p:spPr>
          <a:xfrm>
            <a:off x="5528310" y="4777105"/>
            <a:ext cx="476250" cy="3524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菱形 38"/>
          <p:cNvSpPr/>
          <p:nvPr/>
        </p:nvSpPr>
        <p:spPr>
          <a:xfrm>
            <a:off x="6215380" y="4777105"/>
            <a:ext cx="476250" cy="3524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菱形 39"/>
          <p:cNvSpPr/>
          <p:nvPr/>
        </p:nvSpPr>
        <p:spPr>
          <a:xfrm>
            <a:off x="6966585" y="4777105"/>
            <a:ext cx="476250" cy="3524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菱形 40"/>
          <p:cNvSpPr/>
          <p:nvPr/>
        </p:nvSpPr>
        <p:spPr>
          <a:xfrm>
            <a:off x="7709535" y="4777105"/>
            <a:ext cx="476250" cy="3524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菱形 41"/>
          <p:cNvSpPr/>
          <p:nvPr/>
        </p:nvSpPr>
        <p:spPr>
          <a:xfrm>
            <a:off x="8442960" y="4777105"/>
            <a:ext cx="476250" cy="3524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菱形 42"/>
          <p:cNvSpPr/>
          <p:nvPr/>
        </p:nvSpPr>
        <p:spPr>
          <a:xfrm>
            <a:off x="9176385" y="4777105"/>
            <a:ext cx="476250" cy="3524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菱形 43"/>
          <p:cNvSpPr/>
          <p:nvPr/>
        </p:nvSpPr>
        <p:spPr>
          <a:xfrm>
            <a:off x="9841230" y="4777105"/>
            <a:ext cx="476250" cy="3524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439160" y="4777105"/>
            <a:ext cx="32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4166870" y="4777105"/>
            <a:ext cx="32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4890770" y="4777105"/>
            <a:ext cx="32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5605145" y="4777105"/>
            <a:ext cx="32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6291580" y="4777105"/>
            <a:ext cx="32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7043420" y="4777105"/>
            <a:ext cx="32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7786370" y="4777105"/>
            <a:ext cx="32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</a:rPr>
              <a:t>7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519795" y="4777105"/>
            <a:ext cx="32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9252585" y="4777105"/>
            <a:ext cx="32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9</a:t>
            </a:r>
            <a:endParaRPr lang="en-US" altLang="zh-CN">
              <a:solidFill>
                <a:srgbClr val="C00000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2600325" y="2175510"/>
            <a:ext cx="481330" cy="2047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686300" y="2185035"/>
            <a:ext cx="452755" cy="2162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581775" y="2242185"/>
            <a:ext cx="890905" cy="2057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8452485" y="2289810"/>
            <a:ext cx="668020" cy="2057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3586480" y="2289810"/>
            <a:ext cx="1433195" cy="201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291330" y="2327910"/>
            <a:ext cx="1290320" cy="1952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4977130" y="2327910"/>
            <a:ext cx="1376045" cy="196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5843905" y="3470910"/>
            <a:ext cx="647700" cy="809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6520180" y="2327910"/>
            <a:ext cx="1245235" cy="194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7167880" y="2366010"/>
            <a:ext cx="1376045" cy="1914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7967980" y="2308860"/>
            <a:ext cx="1359535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8682355" y="2327910"/>
            <a:ext cx="1473200" cy="194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240145" y="3014980"/>
            <a:ext cx="61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lost</a:t>
            </a:r>
            <a:endParaRPr lang="en-US" altLang="zh-CN"/>
          </a:p>
        </p:txBody>
      </p:sp>
      <p:sp>
        <p:nvSpPr>
          <p:cNvPr id="92" name="菱形 91"/>
          <p:cNvSpPr/>
          <p:nvPr/>
        </p:nvSpPr>
        <p:spPr>
          <a:xfrm>
            <a:off x="6216015" y="5809615"/>
            <a:ext cx="476250" cy="3524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菱形 92"/>
          <p:cNvSpPr/>
          <p:nvPr/>
        </p:nvSpPr>
        <p:spPr>
          <a:xfrm>
            <a:off x="6967220" y="5809615"/>
            <a:ext cx="476250" cy="3524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菱形 93"/>
          <p:cNvSpPr/>
          <p:nvPr/>
        </p:nvSpPr>
        <p:spPr>
          <a:xfrm>
            <a:off x="7710170" y="5809615"/>
            <a:ext cx="476250" cy="3524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菱形 94"/>
          <p:cNvSpPr/>
          <p:nvPr/>
        </p:nvSpPr>
        <p:spPr>
          <a:xfrm>
            <a:off x="8443595" y="5809615"/>
            <a:ext cx="476250" cy="3524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菱形 95"/>
          <p:cNvSpPr/>
          <p:nvPr/>
        </p:nvSpPr>
        <p:spPr>
          <a:xfrm>
            <a:off x="9177020" y="5809615"/>
            <a:ext cx="476250" cy="3524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6292215" y="5809615"/>
            <a:ext cx="323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5'</a:t>
            </a:r>
            <a:endParaRPr lang="en-US" altLang="zh-CN" sz="1400"/>
          </a:p>
        </p:txBody>
      </p:sp>
      <p:sp>
        <p:nvSpPr>
          <p:cNvPr id="98" name="文本框 97"/>
          <p:cNvSpPr txBox="1"/>
          <p:nvPr/>
        </p:nvSpPr>
        <p:spPr>
          <a:xfrm>
            <a:off x="7044055" y="5809615"/>
            <a:ext cx="323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6'</a:t>
            </a:r>
            <a:endParaRPr lang="en-US" altLang="zh-CN" sz="1400"/>
          </a:p>
        </p:txBody>
      </p:sp>
      <p:sp>
        <p:nvSpPr>
          <p:cNvPr id="99" name="文本框 98"/>
          <p:cNvSpPr txBox="1"/>
          <p:nvPr/>
        </p:nvSpPr>
        <p:spPr>
          <a:xfrm>
            <a:off x="7787005" y="5809615"/>
            <a:ext cx="323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7'</a:t>
            </a:r>
            <a:endParaRPr lang="en-US" altLang="zh-CN" sz="1400"/>
          </a:p>
        </p:txBody>
      </p:sp>
      <p:sp>
        <p:nvSpPr>
          <p:cNvPr id="100" name="文本框 99"/>
          <p:cNvSpPr txBox="1"/>
          <p:nvPr/>
        </p:nvSpPr>
        <p:spPr>
          <a:xfrm>
            <a:off x="8520430" y="5809615"/>
            <a:ext cx="323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8'</a:t>
            </a:r>
            <a:endParaRPr lang="en-US" altLang="zh-CN" sz="1400"/>
          </a:p>
        </p:txBody>
      </p:sp>
      <p:sp>
        <p:nvSpPr>
          <p:cNvPr id="101" name="文本框 100"/>
          <p:cNvSpPr txBox="1"/>
          <p:nvPr/>
        </p:nvSpPr>
        <p:spPr>
          <a:xfrm>
            <a:off x="9253220" y="5809615"/>
            <a:ext cx="323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9'</a:t>
            </a:r>
            <a:endParaRPr lang="en-US" altLang="zh-CN" sz="1400"/>
          </a:p>
        </p:txBody>
      </p:sp>
      <p:cxnSp>
        <p:nvCxnSpPr>
          <p:cNvPr id="103" name="直接箭头连接符 102"/>
          <p:cNvCxnSpPr/>
          <p:nvPr/>
        </p:nvCxnSpPr>
        <p:spPr>
          <a:xfrm flipH="1">
            <a:off x="6443345" y="5252085"/>
            <a:ext cx="2908935" cy="400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7621905" y="5314950"/>
            <a:ext cx="661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回滚</a:t>
            </a:r>
            <a:endParaRPr lang="zh-CN" altLang="en-US" sz="1200"/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6509385" y="6396990"/>
            <a:ext cx="2886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7621905" y="6396990"/>
            <a:ext cx="736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重执行</a:t>
            </a:r>
            <a:endParaRPr lang="zh-CN" altLang="en-US" sz="1200"/>
          </a:p>
        </p:txBody>
      </p:sp>
      <p:sp>
        <p:nvSpPr>
          <p:cNvPr id="108" name="文本框 107"/>
          <p:cNvSpPr txBox="1"/>
          <p:nvPr/>
        </p:nvSpPr>
        <p:spPr>
          <a:xfrm>
            <a:off x="539115" y="503555"/>
            <a:ext cx="5135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预测回滚示意图：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2070100" y="1162050"/>
          <a:ext cx="5749925" cy="523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1" imgW="6769100" imgH="6166485" progId="Visio.Drawing.15">
                  <p:embed/>
                </p:oleObj>
              </mc:Choice>
              <mc:Fallback>
                <p:oleObj name="Visio" r:id="rId1" imgW="6769100" imgH="616648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0100" y="1162050"/>
                        <a:ext cx="5749925" cy="523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29310" y="499110"/>
            <a:ext cx="2440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预测回滚流程图：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6779260" y="4815205"/>
            <a:ext cx="5463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涉及系统：</a:t>
            </a:r>
            <a:endParaRPr lang="zh-CN" altLang="en-US"/>
          </a:p>
          <a:p>
            <a:r>
              <a:rPr lang="en-US" altLang="zh-CN"/>
              <a:t>	PredictionInitSystem(</a:t>
            </a:r>
            <a:r>
              <a:rPr lang="zh-CN" altLang="en-US"/>
              <a:t>左，回滚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	UserPredictionSystem</a:t>
            </a:r>
            <a:r>
              <a:rPr lang="zh-CN" altLang="en-US"/>
              <a:t>（右，预测）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2778125" y="1494264"/>
            <a:ext cx="877697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895600" y="5324475"/>
            <a:ext cx="8805545" cy="23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04253" y="2720818"/>
            <a:ext cx="179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Snapshot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96010" y="5041156"/>
            <a:ext cx="1833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client</a:t>
            </a:r>
            <a:r>
              <a:rPr lang="zh-CN" altLang="en-US" dirty="0"/>
              <a:t>执行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P1</a:t>
            </a:r>
            <a:r>
              <a:rPr lang="zh-CN" altLang="en-US" dirty="0"/>
              <a:t>本地时间）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09925" y="5778500"/>
            <a:ext cx="619125" cy="733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95015" y="5961380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R1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241800" y="5779135"/>
            <a:ext cx="619125" cy="733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326890" y="5962015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R2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184775" y="5779770"/>
            <a:ext cx="619125" cy="733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69865" y="5962650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R3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18225" y="5780405"/>
            <a:ext cx="619125" cy="733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03315" y="5963285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R4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7081520" y="5781040"/>
            <a:ext cx="619125" cy="733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166610" y="5963920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R5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8089900" y="5781675"/>
            <a:ext cx="619125" cy="733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174990" y="5964555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R6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99550" y="5782310"/>
            <a:ext cx="619125" cy="733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184640" y="5965190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R7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829050" y="2390566"/>
            <a:ext cx="619125" cy="733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914140" y="2573446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S1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6668770" y="2391201"/>
            <a:ext cx="619125" cy="733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753860" y="2574081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</a:t>
            </a:r>
            <a:endParaRPr lang="en-US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10163175" y="5782945"/>
            <a:ext cx="619125" cy="733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248265" y="5965825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R8</a:t>
            </a:r>
            <a:endParaRPr lang="en-US" altLang="zh-CN"/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4448175" y="3555791"/>
            <a:ext cx="2955292" cy="2041736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6291743" y="3556932"/>
            <a:ext cx="3004658" cy="202217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5343787" y="3556932"/>
            <a:ext cx="3055675" cy="20405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886999" y="4061460"/>
            <a:ext cx="1421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计算对应服务端时间</a:t>
            </a:r>
            <a:endParaRPr lang="zh-CN" altLang="en-US" dirty="0"/>
          </a:p>
        </p:txBody>
      </p:sp>
      <p:sp>
        <p:nvSpPr>
          <p:cNvPr id="33" name="左大括号 32"/>
          <p:cNvSpPr/>
          <p:nvPr/>
        </p:nvSpPr>
        <p:spPr>
          <a:xfrm rot="16200000">
            <a:off x="5385435" y="1907331"/>
            <a:ext cx="304800" cy="2738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650105" y="2573446"/>
            <a:ext cx="1776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根据时间计算</a:t>
            </a:r>
            <a:r>
              <a:rPr lang="en-US" altLang="zh-CN"/>
              <a:t>Snapshot</a:t>
            </a:r>
            <a:r>
              <a:rPr lang="zh-CN" altLang="en-US"/>
              <a:t>插值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94055" y="354330"/>
            <a:ext cx="2065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回放示意图：</a:t>
            </a:r>
            <a:endParaRPr lang="zh-CN" altLang="en-US" sz="2800"/>
          </a:p>
        </p:txBody>
      </p:sp>
      <p:sp>
        <p:nvSpPr>
          <p:cNvPr id="36" name="矩形 35"/>
          <p:cNvSpPr/>
          <p:nvPr/>
        </p:nvSpPr>
        <p:spPr>
          <a:xfrm>
            <a:off x="9372600" y="2390566"/>
            <a:ext cx="619125" cy="733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457690" y="2566461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S3</a:t>
            </a:r>
            <a:endParaRPr lang="en-US" altLang="zh-CN" dirty="0"/>
          </a:p>
        </p:txBody>
      </p:sp>
      <p:sp>
        <p:nvSpPr>
          <p:cNvPr id="44" name="文本框 43"/>
          <p:cNvSpPr txBox="1"/>
          <p:nvPr/>
        </p:nvSpPr>
        <p:spPr>
          <a:xfrm>
            <a:off x="1096010" y="1309489"/>
            <a:ext cx="179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2333625" y="847725"/>
          <a:ext cx="6286500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1" imgW="7371080" imgH="6389370" progId="Visio.Drawing.15">
                  <p:embed/>
                </p:oleObj>
              </mc:Choice>
              <mc:Fallback>
                <p:oleObj name="Visio" r:id="rId1" imgW="7371080" imgH="638937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3625" y="847725"/>
                        <a:ext cx="6286500" cy="544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8925" y="344170"/>
            <a:ext cx="3117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回放流程图：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685280" y="4862195"/>
            <a:ext cx="43827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涉及系统：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>
                <a:sym typeface="+mn-ea"/>
              </a:rPr>
              <a:t>SyncLatestSystem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>
                <a:sym typeface="+mn-ea"/>
              </a:rPr>
              <a:t>PlaybackInitSystem</a:t>
            </a:r>
            <a:endParaRPr lang="zh-CN" altLang="en-US">
              <a:sym typeface="+mn-ea"/>
            </a:endParaRPr>
          </a:p>
          <a:p>
            <a:r>
              <a:rPr lang="en-US" altLang="zh-CN"/>
              <a:t>	</a:t>
            </a:r>
            <a:r>
              <a:rPr lang="zh-CN" altLang="en-US">
                <a:sym typeface="+mn-ea"/>
              </a:rPr>
              <a:t>PlaybackSystem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6191250" y="663575"/>
          <a:ext cx="5189538" cy="608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1" imgW="5196205" imgH="6088380" progId="Visio.Drawing.15">
                  <p:embed/>
                </p:oleObj>
              </mc:Choice>
              <mc:Fallback>
                <p:oleObj name="Visio" r:id="rId1" imgW="5196205" imgH="608838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91250" y="663575"/>
                        <a:ext cx="5189538" cy="608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60755" y="886460"/>
            <a:ext cx="2691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同步</a:t>
            </a:r>
            <a:r>
              <a:rPr lang="en-US" altLang="zh-CN" sz="2400"/>
              <a:t>EntityMap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903605" y="2466975"/>
            <a:ext cx="51231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原则：以服务端数据（</a:t>
            </a:r>
            <a:r>
              <a:rPr lang="en-US" altLang="zh-CN" dirty="0"/>
              <a:t>Snapshot</a:t>
            </a:r>
            <a:r>
              <a:rPr lang="zh-CN" altLang="en-US" dirty="0"/>
              <a:t>）为准，修改本地</a:t>
            </a:r>
            <a:r>
              <a:rPr lang="en-US" altLang="zh-CN" dirty="0" err="1"/>
              <a:t>EntityMap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SyncLatestManager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en-US" dirty="0"/>
              <a:t>同步实体与组件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MH" val="20151012181122"/>
  <p:tag name="MH_LIBRARY" val="GRAPHIC"/>
  <p:tag name="MH_ORDER" val="Freeform 33"/>
</p:tagLst>
</file>

<file path=ppt/tags/tag11.xml><?xml version="1.0" encoding="utf-8"?>
<p:tagLst xmlns:p="http://schemas.openxmlformats.org/presentationml/2006/main">
  <p:tag name="MH" val="20151012181122"/>
  <p:tag name="MH_LIBRARY" val="GRAPHIC"/>
  <p:tag name="MH_ORDER" val="Oval 35"/>
</p:tagLst>
</file>

<file path=ppt/tags/tag12.xml><?xml version="1.0" encoding="utf-8"?>
<p:tagLst xmlns:p="http://schemas.openxmlformats.org/presentationml/2006/main">
  <p:tag name="KSO_WM_TAG_VERSION" val="1.0"/>
  <p:tag name="KSO_WM_TEMPLATE_CATEGORY" val="custom"/>
  <p:tag name="KSO_WM_TEMPLATE_INDEX" val="160553"/>
</p:tagLst>
</file>

<file path=ppt/tags/tag13.xml><?xml version="1.0" encoding="utf-8"?>
<p:tagLst xmlns:p="http://schemas.openxmlformats.org/presentationml/2006/main">
  <p:tag name="KSO_WM_TAG_VERSION" val="1.0"/>
  <p:tag name="KSO_WM_TEMPLATE_CATEGORY" val="custom"/>
  <p:tag name="KSO_WM_TEMPLATE_INDEX" val="160553"/>
</p:tagLst>
</file>

<file path=ppt/tags/tag14.xml><?xml version="1.0" encoding="utf-8"?>
<p:tagLst xmlns:p="http://schemas.openxmlformats.org/presentationml/2006/main">
  <p:tag name="KSO_WM_TEMPLATE_THUMBS_INDEX" val="1、4、5、9、12、15、20、25、26、27"/>
  <p:tag name="KSO_WM_TEMPLATE_CATEGORY" val="custom"/>
  <p:tag name="KSO_WM_TEMPLATE_INDEX" val="160553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TEMPLATE_CATEGORY" val="custom"/>
  <p:tag name="KSO_WM_TEMPLATE_INDEX" val="160553"/>
  <p:tag name="KSO_WM_TAG_VERSION" val="1.0"/>
  <p:tag name="KSO_WM_BEAUTIFY_FLAG" val="#wm#"/>
  <p:tag name="KSO_WM_UNIT_TYPE" val="a"/>
  <p:tag name="KSO_WM_UNIT_INDEX" val="1"/>
  <p:tag name="KSO_WM_UNIT_ID" val="custom160553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EMPLATE_CATEGORY" val="custom"/>
  <p:tag name="KSO_WM_TEMPLATE_INDEX" val="160553"/>
  <p:tag name="KSO_WM_TAG_VERSION" val="1.0"/>
  <p:tag name="KSO_WM_BEAUTIFY_FLAG" val="#wm#"/>
  <p:tag name="KSO_WM_UNIT_TYPE" val="f"/>
  <p:tag name="KSO_WM_UNIT_INDEX" val="1"/>
  <p:tag name="KSO_WM_UNIT_ID" val="custom160553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4"/>
  <p:tag name="KSO_WM_UNIT_PRESET_TEXT_LEN" val="114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553"/>
  <p:tag name="KSO_WM_TAG_VERSION" val="1.0"/>
  <p:tag name="KSO_WM_SLIDE_ID" val="custom160553_2"/>
  <p:tag name="KSO_WM_SLIDE_INDEX" val="2"/>
  <p:tag name="KSO_WM_SLIDE_ITEM_CNT" val="1"/>
  <p:tag name="KSO_WM_SLIDE_LAYOUT" val="a_f"/>
  <p:tag name="KSO_WM_SLIDE_LAYOUT_CNT" val="1_1"/>
  <p:tag name="KSO_WM_SLIDE_TYPE" val="text"/>
  <p:tag name="KSO_WM_SLIDE_SUBTYPE" val="pureTxt"/>
  <p:tag name="KSO_WM_SLIDE_POSITION" val="66*120"/>
  <p:tag name="KSO_WM_SLIDE_SIZE" val="828*366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553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p="http://schemas.openxmlformats.org/presentationml/2006/main">
  <p:tag name="KSO_WM_TEMPLATE_CATEGORY" val="custom"/>
  <p:tag name="KSO_WM_TEMPLATE_INDEX" val="160553"/>
  <p:tag name="KSO_WM_TAG_VERSION" val="1.0"/>
  <p:tag name="KSO_WM_BEAUTIFY_FLAG" val="#wm#"/>
  <p:tag name="KSO_WM_UNIT_TYPE" val="a"/>
  <p:tag name="KSO_WM_UNIT_INDEX" val="1"/>
  <p:tag name="KSO_WM_UNIT_ID" val="custom160553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CATEGORY" val="custom"/>
  <p:tag name="KSO_WM_TEMPLATE_INDEX" val="160553"/>
  <p:tag name="KSO_WM_TAG_VERSION" val="1.0"/>
  <p:tag name="KSO_WM_BEAUTIFY_FLAG" val="#wm#"/>
  <p:tag name="KSO_WM_UNIT_TYPE" val="f"/>
  <p:tag name="KSO_WM_UNIT_INDEX" val="1"/>
  <p:tag name="KSO_WM_UNIT_ID" val="custom160553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4"/>
  <p:tag name="KSO_WM_UNIT_PRESET_TEXT_LEN" val="114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553"/>
  <p:tag name="KSO_WM_SLIDE_ID" val="custom160553_2"/>
  <p:tag name="KSO_WM_SLIDE_ITEM_CNT" val="1"/>
  <p:tag name="KSO_WM_SLIDE_INDEX" val="2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28*366"/>
  <p:tag name="KSO_WM_SLIDE_POSITION" val="66*120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553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553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553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553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553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553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MH" val="20151012181122"/>
  <p:tag name="MH_LIBRARY" val="GRAPHIC"/>
  <p:tag name="MH_ORDER" val="Freeform 3"/>
</p:tagLst>
</file>

<file path=ppt/tags/tag5.xml><?xml version="1.0" encoding="utf-8"?>
<p:tagLst xmlns:p="http://schemas.openxmlformats.org/presentationml/2006/main">
  <p:tag name="MH" val="20151012181122"/>
  <p:tag name="MH_LIBRARY" val="GRAPHIC"/>
  <p:tag name="MH_ORDER" val="Oval 5"/>
</p:tagLst>
</file>

<file path=ppt/tags/tag6.xml><?xml version="1.0" encoding="utf-8"?>
<p:tagLst xmlns:p="http://schemas.openxmlformats.org/presentationml/2006/main">
  <p:tag name="MH" val="20151012181122"/>
  <p:tag name="MH_LIBRARY" val="GRAPHIC"/>
  <p:tag name="MH_ORDER" val="Freeform 8"/>
</p:tagLst>
</file>

<file path=ppt/tags/tag7.xml><?xml version="1.0" encoding="utf-8"?>
<p:tagLst xmlns:p="http://schemas.openxmlformats.org/presentationml/2006/main">
  <p:tag name="MH" val="20151012181122"/>
  <p:tag name="MH_LIBRARY" val="GRAPHIC"/>
  <p:tag name="MH_ORDER" val="Oval 10"/>
</p:tagLst>
</file>

<file path=ppt/tags/tag8.xml><?xml version="1.0" encoding="utf-8"?>
<p:tagLst xmlns:p="http://schemas.openxmlformats.org/presentationml/2006/main">
  <p:tag name="MH" val="20151012181122"/>
  <p:tag name="MH_LIBRARY" val="GRAPHIC"/>
  <p:tag name="MH_ORDER" val="Freeform 14"/>
</p:tagLst>
</file>

<file path=ppt/tags/tag9.xml><?xml version="1.0" encoding="utf-8"?>
<p:tagLst xmlns:p="http://schemas.openxmlformats.org/presentationml/2006/main">
  <p:tag name="MH" val="20151012181122"/>
  <p:tag name="MH_LIBRARY" val="GRAPHIC"/>
  <p:tag name="MH_ORDER" val="Oval 15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60553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A9497B"/>
      </a:accent1>
      <a:accent2>
        <a:srgbClr val="9066AA"/>
      </a:accent2>
      <a:accent3>
        <a:srgbClr val="BA706E"/>
      </a:accent3>
      <a:accent4>
        <a:srgbClr val="D55A33"/>
      </a:accent4>
      <a:accent5>
        <a:srgbClr val="52AE96"/>
      </a:accent5>
      <a:accent6>
        <a:srgbClr val="FFA90D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WPS 演示</Application>
  <PresentationFormat>宽屏</PresentationFormat>
  <Paragraphs>198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</vt:lpstr>
      <vt:lpstr>2_Office 主题</vt:lpstr>
      <vt:lpstr>Visio.Drawing.15</vt:lpstr>
      <vt:lpstr>Visio.Drawing.15</vt:lpstr>
      <vt:lpstr>Visio.Drawing.15</vt:lpstr>
      <vt:lpstr>Visio.Drawing.15</vt:lpstr>
      <vt:lpstr>PowerPoint 演示文稿</vt:lpstr>
      <vt:lpstr>一、相关数据结构：</vt:lpstr>
      <vt:lpstr>PowerPoint 演示文稿</vt:lpstr>
      <vt:lpstr>二、系统功能实现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63</cp:revision>
  <dcterms:created xsi:type="dcterms:W3CDTF">2018-03-01T02:03:00Z</dcterms:created>
  <dcterms:modified xsi:type="dcterms:W3CDTF">2018-11-26T12:50:24Z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