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9296400" cy="7010400"/>
  <p:embeddedFontLst>
    <p:embeddedFont>
      <p:font typeface="Helvetica Neue" panose="02000503000000020004" pitchFamily="2" charset="0"/>
      <p:regular r:id="rId31"/>
      <p:bold r:id="rId32"/>
      <p:italic r:id="rId33"/>
      <p:boldItalic r:id="rId34"/>
    </p:embeddedFont>
    <p:embeddedFont>
      <p:font typeface="Libre Baskerville" panose="02000000000000000000" pitchFamily="2" charset="0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9">
          <p15:clr>
            <a:srgbClr val="000000"/>
          </p15:clr>
        </p15:guide>
        <p15:guide id="2" pos="384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000000"/>
          </p15:clr>
        </p15:guide>
        <p15:guide id="2" pos="2928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ydHfaF45zQnD9hY9vsxJB2iQ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5F69FE-C5DF-4354-8778-C6B030798449}">
  <a:tblStyle styleId="{225F69FE-C5DF-4354-8778-C6B0307984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55"/>
  </p:normalViewPr>
  <p:slideViewPr>
    <p:cSldViewPr snapToGrid="0">
      <p:cViewPr varScale="1">
        <p:scale>
          <a:sx n="94" d="100"/>
          <a:sy n="94" d="100"/>
        </p:scale>
        <p:origin x="1024" y="184"/>
      </p:cViewPr>
      <p:guideLst>
        <p:guide orient="horz" pos="1729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5809" y="0"/>
            <a:ext cx="4028440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658664"/>
            <a:ext cx="4028440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0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2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3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13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4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5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6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7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8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8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9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20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1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21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2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22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23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24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25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6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26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7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27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8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28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3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4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6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7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8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7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9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g8d28a46cfd_0_1"/>
          <p:cNvGrpSpPr/>
          <p:nvPr/>
        </p:nvGrpSpPr>
        <p:grpSpPr>
          <a:xfrm>
            <a:off x="-1433732" y="762663"/>
            <a:ext cx="17647795" cy="8712838"/>
            <a:chOff x="-1430157" y="762663"/>
            <a:chExt cx="17603785" cy="8712838"/>
          </a:xfrm>
        </p:grpSpPr>
        <p:sp>
          <p:nvSpPr>
            <p:cNvPr id="12" name="Google Shape;12;g8d28a46cfd_0_1"/>
            <p:cNvSpPr/>
            <p:nvPr/>
          </p:nvSpPr>
          <p:spPr>
            <a:xfrm rot="-2188381">
              <a:off x="-1426754" y="2613232"/>
              <a:ext cx="4296283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3;g8d28a46cfd_0_1"/>
            <p:cNvSpPr/>
            <p:nvPr/>
          </p:nvSpPr>
          <p:spPr>
            <a:xfrm rot="-2188490">
              <a:off x="20766" y="3109549"/>
              <a:ext cx="4394504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Google Shape;14;g8d28a46cfd_0_1"/>
            <p:cNvSpPr/>
            <p:nvPr/>
          </p:nvSpPr>
          <p:spPr>
            <a:xfrm rot="-2188406">
              <a:off x="2018973" y="2772455"/>
              <a:ext cx="5731517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5;g8d28a46cfd_0_1"/>
            <p:cNvSpPr/>
            <p:nvPr/>
          </p:nvSpPr>
          <p:spPr>
            <a:xfrm rot="-2188409">
              <a:off x="569150" y="5958225"/>
              <a:ext cx="4518288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6;g8d28a46cfd_0_1"/>
            <p:cNvSpPr/>
            <p:nvPr/>
          </p:nvSpPr>
          <p:spPr>
            <a:xfrm rot="-2188381">
              <a:off x="3892299" y="5210115"/>
              <a:ext cx="4296283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Google Shape;17;g8d28a46cfd_0_1"/>
            <p:cNvSpPr/>
            <p:nvPr/>
          </p:nvSpPr>
          <p:spPr>
            <a:xfrm rot="-2188432">
              <a:off x="4481214" y="2822121"/>
              <a:ext cx="5190964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8;g8d28a46cfd_0_1"/>
            <p:cNvSpPr/>
            <p:nvPr/>
          </p:nvSpPr>
          <p:spPr>
            <a:xfrm rot="-2188381">
              <a:off x="7757515" y="2357929"/>
              <a:ext cx="4296283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9;g8d28a46cfd_0_1"/>
            <p:cNvSpPr/>
            <p:nvPr/>
          </p:nvSpPr>
          <p:spPr>
            <a:xfrm rot="-2188381">
              <a:off x="-1567999" y="5963343"/>
              <a:ext cx="4296283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20;g8d28a46cfd_0_1"/>
            <p:cNvSpPr/>
            <p:nvPr/>
          </p:nvSpPr>
          <p:spPr>
            <a:xfrm rot="-2188381">
              <a:off x="7842231" y="5450725"/>
              <a:ext cx="4296283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21;g8d28a46cfd_0_1"/>
            <p:cNvSpPr/>
            <p:nvPr/>
          </p:nvSpPr>
          <p:spPr>
            <a:xfrm rot="-2188490">
              <a:off x="7486973" y="7310509"/>
              <a:ext cx="4394504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Google Shape;22;g8d28a46cfd_0_1"/>
            <p:cNvSpPr/>
            <p:nvPr/>
          </p:nvSpPr>
          <p:spPr>
            <a:xfrm rot="-2188292">
              <a:off x="11640331" y="2489784"/>
              <a:ext cx="4711794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23;g8d28a46cfd_0_1"/>
            <p:cNvSpPr/>
            <p:nvPr/>
          </p:nvSpPr>
          <p:spPr>
            <a:xfrm rot="-2188409">
              <a:off x="6369863" y="4905962"/>
              <a:ext cx="4518288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24;g8d28a46cfd_0_1"/>
            <p:cNvSpPr/>
            <p:nvPr/>
          </p:nvSpPr>
          <p:spPr>
            <a:xfrm rot="-2188409">
              <a:off x="10268567" y="2012421"/>
              <a:ext cx="4518288" cy="951984"/>
            </a:xfrm>
            <a:prstGeom prst="roundRect">
              <a:avLst>
                <a:gd name="adj" fmla="val 2324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2"/>
                <a:buFont typeface="Arial"/>
                <a:buNone/>
              </a:pPr>
              <a:endParaRPr sz="2402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" name="Google Shape;25;g8d28a46cfd_0_1"/>
          <p:cNvSpPr txBox="1">
            <a:spLocks noGrp="1"/>
          </p:cNvSpPr>
          <p:nvPr>
            <p:ph type="title"/>
          </p:nvPr>
        </p:nvSpPr>
        <p:spPr>
          <a:xfrm>
            <a:off x="838686" y="547123"/>
            <a:ext cx="9306000" cy="19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Helvetica Neue"/>
              <a:buNone/>
              <a:defRPr sz="58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g8d28a46cfd_0_1"/>
          <p:cNvSpPr txBox="1"/>
          <p:nvPr/>
        </p:nvSpPr>
        <p:spPr>
          <a:xfrm>
            <a:off x="838687" y="2323899"/>
            <a:ext cx="8167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9"/>
              <a:buFont typeface="Arial"/>
              <a:buNone/>
            </a:pPr>
            <a:r>
              <a:rPr lang="en-US" sz="4009" b="0" i="0" u="none" strike="noStrike" cap="non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ILLINOIS ESL, LINGUISTICS</a:t>
            </a:r>
            <a:endParaRPr sz="4009" b="0" i="0" u="none" strike="noStrike" cap="none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27;g8d28a46cfd_0_1"/>
          <p:cNvSpPr txBox="1">
            <a:spLocks noGrp="1"/>
          </p:cNvSpPr>
          <p:nvPr>
            <p:ph type="body" idx="1"/>
          </p:nvPr>
        </p:nvSpPr>
        <p:spPr>
          <a:xfrm>
            <a:off x="838688" y="5307623"/>
            <a:ext cx="7205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Clr>
                <a:schemeClr val="accent6"/>
              </a:buClr>
              <a:buSzPts val="4010"/>
              <a:buFont typeface="Arial"/>
              <a:buNone/>
              <a:defRPr sz="4009" b="0" i="0" u="none" strike="noStrike" cap="none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g8d28a46cfd_0_1"/>
          <p:cNvSpPr txBox="1">
            <a:spLocks noGrp="1"/>
          </p:cNvSpPr>
          <p:nvPr>
            <p:ph type="body" idx="2"/>
          </p:nvPr>
        </p:nvSpPr>
        <p:spPr>
          <a:xfrm>
            <a:off x="838687" y="6015510"/>
            <a:ext cx="72054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2"/>
              </a:spcBef>
              <a:spcAft>
                <a:spcPts val="0"/>
              </a:spcAft>
              <a:buClr>
                <a:schemeClr val="accent2"/>
              </a:buClr>
              <a:buSzPts val="3208"/>
              <a:buFont typeface="Arial"/>
              <a:buNone/>
              <a:defRPr sz="3208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9" name="Google Shape;29;g8d28a46cfd_0_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741" y="3064035"/>
            <a:ext cx="2358892" cy="40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d28a46cfd_0_21"/>
          <p:cNvSpPr txBox="1">
            <a:spLocks noGrp="1"/>
          </p:cNvSpPr>
          <p:nvPr>
            <p:ph type="title"/>
          </p:nvPr>
        </p:nvSpPr>
        <p:spPr>
          <a:xfrm>
            <a:off x="1980251" y="1049673"/>
            <a:ext cx="82314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12"/>
              <a:buFont typeface="Helvetica Neue"/>
              <a:buNone/>
              <a:defRPr sz="4812" b="1" i="0" u="none" strike="noStrike" cap="non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8d28a46cfd_0_21"/>
          <p:cNvSpPr txBox="1">
            <a:spLocks noGrp="1"/>
          </p:cNvSpPr>
          <p:nvPr>
            <p:ph type="body" idx="1"/>
          </p:nvPr>
        </p:nvSpPr>
        <p:spPr>
          <a:xfrm>
            <a:off x="1979748" y="2718386"/>
            <a:ext cx="82326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3609"/>
              <a:buFont typeface="Arial"/>
              <a:buNone/>
              <a:defRPr sz="360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g8d28a46cfd_0_21"/>
          <p:cNvSpPr/>
          <p:nvPr/>
        </p:nvSpPr>
        <p:spPr>
          <a:xfrm>
            <a:off x="-806823" y="5301893"/>
            <a:ext cx="13353300" cy="1147500"/>
          </a:xfrm>
          <a:prstGeom prst="rect">
            <a:avLst/>
          </a:prstGeom>
          <a:solidFill>
            <a:srgbClr val="5682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4"/>
              <a:buFont typeface="Arial"/>
              <a:buNone/>
            </a:pPr>
            <a:endParaRPr sz="1804" b="0" i="0" u="none" strike="noStrike" cap="none">
              <a:solidFill>
                <a:srgbClr val="56827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Google Shape;34;g8d28a46cfd_0_21"/>
          <p:cNvSpPr/>
          <p:nvPr/>
        </p:nvSpPr>
        <p:spPr>
          <a:xfrm>
            <a:off x="-761309" y="5184868"/>
            <a:ext cx="13262400" cy="120600"/>
          </a:xfrm>
          <a:prstGeom prst="rect">
            <a:avLst/>
          </a:prstGeom>
          <a:solidFill>
            <a:srgbClr val="C9DBD7"/>
          </a:solidFill>
          <a:ln w="19050" cap="sq" cmpd="sng">
            <a:solidFill>
              <a:srgbClr val="AFC9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4"/>
              <a:buFont typeface="Arial"/>
              <a:buNone/>
            </a:pPr>
            <a:endParaRPr sz="1804" b="0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5" name="Google Shape;35;g8d28a46cfd_0_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59492"/>
            <a:ext cx="840154" cy="84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d28a46cfd_0_27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12"/>
              <a:buFont typeface="Helvetica Neue"/>
              <a:buNone/>
              <a:defRPr sz="4812" b="1" i="0" u="none" strike="noStrike" cap="non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8d28a46cfd_0_27"/>
          <p:cNvSpPr txBox="1">
            <a:spLocks noGrp="1"/>
          </p:cNvSpPr>
          <p:nvPr>
            <p:ph type="body" idx="1"/>
          </p:nvPr>
        </p:nvSpPr>
        <p:spPr>
          <a:xfrm>
            <a:off x="838689" y="1844842"/>
            <a:ext cx="103383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771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3609"/>
              <a:buFont typeface="Arial"/>
              <a:buChar char="•"/>
              <a:defRPr sz="360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2308" algn="l" rtl="0">
              <a:lnSpc>
                <a:spcPct val="100000"/>
              </a:lnSpc>
              <a:spcBef>
                <a:spcPts val="642"/>
              </a:spcBef>
              <a:spcAft>
                <a:spcPts val="0"/>
              </a:spcAft>
              <a:buClr>
                <a:schemeClr val="dk1"/>
              </a:buClr>
              <a:buSzPts val="3208"/>
              <a:buFont typeface="Arial"/>
              <a:buChar char="–"/>
              <a:defRPr sz="3208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381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6"/>
              <a:buFont typeface="Arial"/>
              <a:buChar char="•"/>
              <a:defRPr sz="2406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917" algn="l" rtl="0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–"/>
              <a:defRPr sz="2004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917" algn="l" rtl="0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»"/>
              <a:defRPr sz="2004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39" name="Google Shape;39;g8d28a46cfd_0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43" y="5740012"/>
            <a:ext cx="840154" cy="84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838686" y="547123"/>
            <a:ext cx="9305977" cy="196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Helvetica Neue"/>
              <a:buNone/>
            </a:pPr>
            <a:r>
              <a:rPr lang="en-US"/>
              <a:t>English Consonants</a:t>
            </a:r>
            <a:endParaRPr/>
          </a:p>
        </p:txBody>
      </p:sp>
      <p:sp>
        <p:nvSpPr>
          <p:cNvPr id="45" name="Google Shape;45;p1"/>
          <p:cNvSpPr txBox="1">
            <a:spLocks noGrp="1"/>
          </p:cNvSpPr>
          <p:nvPr>
            <p:ph type="body" idx="1"/>
          </p:nvPr>
        </p:nvSpPr>
        <p:spPr>
          <a:xfrm>
            <a:off x="96567" y="5625675"/>
            <a:ext cx="7205441" cy="67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</a:pPr>
            <a:r>
              <a:rPr lang="en-US"/>
              <a:t>ESL DEPARTMENT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/g/</a:t>
            </a: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838697" y="1844850"/>
            <a:ext cx="71298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409"/>
              <a:buChar char="•"/>
            </a:pPr>
            <a:r>
              <a:rPr lang="en-US" sz="3409"/>
              <a:t>Produced with the tongue against soft palate</a:t>
            </a:r>
            <a:endParaRPr sz="3409"/>
          </a:p>
          <a:p>
            <a:pPr marL="4572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9"/>
              <a:buChar char="•"/>
            </a:pPr>
            <a:r>
              <a:rPr lang="en-US" sz="3409"/>
              <a:t>Voiced</a:t>
            </a:r>
            <a:endParaRPr sz="3409"/>
          </a:p>
          <a:p>
            <a:pPr marL="4572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9"/>
              <a:buChar char="•"/>
            </a:pPr>
            <a:r>
              <a:rPr lang="en-US" sz="3409"/>
              <a:t>Oral stop with 3 phases: </a:t>
            </a:r>
            <a:endParaRPr sz="3409"/>
          </a:p>
          <a:p>
            <a:pPr marL="914400" lvl="1" indent="-4196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8"/>
              <a:buChar char="–"/>
            </a:pPr>
            <a:r>
              <a:rPr lang="en-US" sz="3008"/>
              <a:t>Start in complete closure,</a:t>
            </a:r>
            <a:endParaRPr sz="3008"/>
          </a:p>
          <a:p>
            <a:pPr marL="914400" lvl="1" indent="-4196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8"/>
              <a:buChar char="–"/>
            </a:pPr>
            <a:r>
              <a:rPr lang="en-US" sz="3008"/>
              <a:t>Build-up of pressure, </a:t>
            </a:r>
            <a:endParaRPr sz="3008"/>
          </a:p>
          <a:p>
            <a:pPr marL="914400" lvl="1" indent="-4196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8"/>
              <a:buChar char="–"/>
            </a:pPr>
            <a:r>
              <a:rPr lang="en-US" sz="3008"/>
              <a:t>Release </a:t>
            </a:r>
            <a:endParaRPr sz="3008"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sz="3409" b="1"/>
              <a:t>G</a:t>
            </a:r>
            <a:r>
              <a:rPr lang="en-US" sz="3409"/>
              <a:t>ouda, A</a:t>
            </a:r>
            <a:r>
              <a:rPr lang="en-US" sz="3409" b="1"/>
              <a:t>g</a:t>
            </a:r>
            <a:r>
              <a:rPr lang="en-US" sz="3409"/>
              <a:t>ain, Lo</a:t>
            </a:r>
            <a:r>
              <a:rPr lang="en-US" sz="3409" b="1"/>
              <a:t>g</a:t>
            </a:r>
            <a:endParaRPr sz="3409"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l="13616" t="5023" r="27462" b="13813"/>
          <a:stretch/>
        </p:blipFill>
        <p:spPr>
          <a:xfrm>
            <a:off x="8134925" y="1766571"/>
            <a:ext cx="4057076" cy="500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/f/</a:t>
            </a:r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>
            <a:off x="838697" y="1844850"/>
            <a:ext cx="70881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between the upper teeth and the lower lip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Voiceless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Narrow opening of the mouth with friction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b="1"/>
              <a:t>F</a:t>
            </a:r>
            <a:r>
              <a:rPr lang="en-US"/>
              <a:t>ar, A</a:t>
            </a:r>
            <a:r>
              <a:rPr lang="en-US" b="1"/>
              <a:t>f</a:t>
            </a:r>
            <a:r>
              <a:rPr lang="en-US"/>
              <a:t>ar, Laug</a:t>
            </a:r>
            <a:r>
              <a:rPr lang="en-US" b="1"/>
              <a:t>h</a:t>
            </a:r>
            <a:endParaRPr/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 l="21890" t="3823" r="31354" b="3823"/>
          <a:stretch/>
        </p:blipFill>
        <p:spPr>
          <a:xfrm>
            <a:off x="8030900" y="1844850"/>
            <a:ext cx="3921176" cy="48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/v/</a:t>
            </a:r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838697" y="1690575"/>
            <a:ext cx="76083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between the upper teeth and the lower lip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Narrow opening of the mouth with friction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b="1"/>
              <a:t>V</a:t>
            </a:r>
            <a:r>
              <a:rPr lang="en-US"/>
              <a:t>et, La</a:t>
            </a:r>
            <a:r>
              <a:rPr lang="en-US" b="1"/>
              <a:t>v</a:t>
            </a:r>
            <a:r>
              <a:rPr lang="en-US"/>
              <a:t>ish, Lo</a:t>
            </a:r>
            <a:r>
              <a:rPr lang="en-US" b="1"/>
              <a:t>v</a:t>
            </a:r>
            <a:r>
              <a:rPr lang="en-US"/>
              <a:t>e</a:t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l="21890" t="3823" r="31354" b="3823"/>
          <a:stretch/>
        </p:blipFill>
        <p:spPr>
          <a:xfrm>
            <a:off x="7926875" y="1844850"/>
            <a:ext cx="4025202" cy="48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 dirty="0"/>
              <a:t>/</a:t>
            </a:r>
            <a:r>
              <a:rPr lang="en-US" dirty="0" err="1"/>
              <a:t>θ</a:t>
            </a:r>
            <a:r>
              <a:rPr lang="en-US" dirty="0"/>
              <a:t>/  “theta”</a:t>
            </a:r>
            <a:endParaRPr dirty="0"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8700" y="1790275"/>
            <a:ext cx="75876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085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509"/>
              <a:buChar char="•"/>
            </a:pPr>
            <a:r>
              <a:rPr lang="en-US" sz="3509"/>
              <a:t>Produced with the blade of the tongue between upper and lower teeth</a:t>
            </a:r>
            <a:endParaRPr sz="3509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9"/>
              <a:buChar char="•"/>
            </a:pPr>
            <a:r>
              <a:rPr lang="en-US" sz="3509"/>
              <a:t>Voiceless</a:t>
            </a:r>
            <a:endParaRPr sz="3509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9"/>
              <a:buChar char="•"/>
            </a:pPr>
            <a:r>
              <a:rPr lang="en-US" sz="3509"/>
              <a:t>Narrow opening of the mouth with friction</a:t>
            </a:r>
            <a:endParaRPr sz="3509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 sz="3509"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sz="3509" b="1"/>
              <a:t>Th</a:t>
            </a:r>
            <a:r>
              <a:rPr lang="en-US" sz="3509"/>
              <a:t>ink, Li</a:t>
            </a:r>
            <a:r>
              <a:rPr lang="en-US" sz="3509" b="1"/>
              <a:t>th</a:t>
            </a:r>
            <a:r>
              <a:rPr lang="en-US" sz="3509"/>
              <a:t>ium, Bo</a:t>
            </a:r>
            <a:r>
              <a:rPr lang="en-US" sz="3509" b="1"/>
              <a:t>th</a:t>
            </a:r>
            <a:endParaRPr sz="3509"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l="16819" t="8434" r="30273" b="8550"/>
          <a:stretch/>
        </p:blipFill>
        <p:spPr>
          <a:xfrm>
            <a:off x="8162600" y="1844850"/>
            <a:ext cx="3946174" cy="47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 dirty="0"/>
              <a:t>/</a:t>
            </a:r>
            <a:r>
              <a:rPr lang="en-US" dirty="0" err="1"/>
              <a:t>ð</a:t>
            </a:r>
            <a:r>
              <a:rPr lang="en-US" dirty="0"/>
              <a:t>/  “eth”</a:t>
            </a: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38698" y="1790275"/>
            <a:ext cx="80661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 dirty="0"/>
              <a:t>Produced with the blade of the tongue between upper and lower teeth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 dirty="0"/>
              <a:t>Voiced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 dirty="0"/>
              <a:t>Narrow opening of the mouth with friction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b="1" dirty="0"/>
              <a:t>Th</a:t>
            </a:r>
            <a:r>
              <a:rPr lang="en-US" dirty="0"/>
              <a:t>at, Bro</a:t>
            </a:r>
            <a:r>
              <a:rPr lang="en-US" b="1" dirty="0"/>
              <a:t>th</a:t>
            </a:r>
            <a:r>
              <a:rPr lang="en-US" dirty="0"/>
              <a:t>er, Soo</a:t>
            </a:r>
            <a:r>
              <a:rPr lang="en-US" b="1" dirty="0"/>
              <a:t>th</a:t>
            </a:r>
            <a:r>
              <a:rPr lang="en-US" dirty="0"/>
              <a:t>e</a:t>
            </a:r>
            <a:endParaRPr dirty="0"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l="16819" t="8434" r="30273" b="8550"/>
          <a:stretch/>
        </p:blipFill>
        <p:spPr>
          <a:xfrm>
            <a:off x="8162600" y="1844850"/>
            <a:ext cx="3946174" cy="47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/s/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574475" y="1686550"/>
            <a:ext cx="76500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tip of the tongue against the alveolar ridge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Voiceless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Narrow opening of the mouth with friction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endParaRPr b="1"/>
          </a:p>
          <a:p>
            <a:pPr marL="0" lvl="0" indent="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b="1"/>
              <a:t>S</a:t>
            </a:r>
            <a:r>
              <a:rPr lang="en-US"/>
              <a:t>ink, A</a:t>
            </a:r>
            <a:r>
              <a:rPr lang="en-US" b="1"/>
              <a:t>s</a:t>
            </a:r>
            <a:r>
              <a:rPr lang="en-US"/>
              <a:t>k, Le</a:t>
            </a:r>
            <a:r>
              <a:rPr lang="en-US" b="1"/>
              <a:t>ss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l="10564" t="6617" r="48506" b="17842"/>
          <a:stretch/>
        </p:blipFill>
        <p:spPr>
          <a:xfrm>
            <a:off x="7968500" y="1518775"/>
            <a:ext cx="3994650" cy="51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/z/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380900" y="1854350"/>
            <a:ext cx="75876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tip of the tongue against the alveolar ridge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Narrow opening of the mouth with friction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b="1"/>
              <a:t>Z</a:t>
            </a:r>
            <a:r>
              <a:rPr lang="en-US"/>
              <a:t>inc, A</a:t>
            </a:r>
            <a:r>
              <a:rPr lang="en-US" b="1"/>
              <a:t>z</a:t>
            </a:r>
            <a:r>
              <a:rPr lang="en-US"/>
              <a:t>ure, Do</a:t>
            </a:r>
            <a:r>
              <a:rPr lang="en-US" b="1"/>
              <a:t>z</a:t>
            </a:r>
            <a:r>
              <a:rPr lang="en-US"/>
              <a:t>e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l="22451" t="9497" r="30449" b="12077"/>
          <a:stretch/>
        </p:blipFill>
        <p:spPr>
          <a:xfrm>
            <a:off x="7781250" y="1479425"/>
            <a:ext cx="4306724" cy="537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 dirty="0"/>
              <a:t>/</a:t>
            </a:r>
            <a:r>
              <a:rPr lang="en-US" dirty="0" err="1"/>
              <a:t>ʃ</a:t>
            </a:r>
            <a:r>
              <a:rPr lang="en-US" dirty="0"/>
              <a:t>/  “</a:t>
            </a:r>
            <a:r>
              <a:rPr lang="en-US" dirty="0" err="1"/>
              <a:t>esh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229101" y="1858800"/>
            <a:ext cx="7695600" cy="4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085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509"/>
              <a:buChar char="•"/>
            </a:pPr>
            <a:r>
              <a:rPr lang="en-US" sz="3509"/>
              <a:t>Produced with the top of the tongue between alveolar ridge and hard palate </a:t>
            </a:r>
            <a:endParaRPr sz="3509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9"/>
              <a:buChar char="•"/>
            </a:pPr>
            <a:r>
              <a:rPr lang="en-US" sz="3509"/>
              <a:t>Voiceless</a:t>
            </a:r>
            <a:endParaRPr sz="3509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9"/>
              <a:buChar char="•"/>
            </a:pPr>
            <a:r>
              <a:rPr lang="en-US" sz="3509"/>
              <a:t>Narrow opening of the mouth with friction</a:t>
            </a:r>
            <a:endParaRPr sz="3309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 sz="3509"/>
          </a:p>
          <a:p>
            <a:pPr marL="457200" lvl="0" indent="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sz="3509" b="1"/>
              <a:t>Sh</a:t>
            </a:r>
            <a:r>
              <a:rPr lang="en-US" sz="3509"/>
              <a:t>arp, Lo</a:t>
            </a:r>
            <a:r>
              <a:rPr lang="en-US" sz="3509" b="1"/>
              <a:t>ti</a:t>
            </a:r>
            <a:r>
              <a:rPr lang="en-US" sz="3509"/>
              <a:t>on, As</a:t>
            </a:r>
            <a:r>
              <a:rPr lang="en-US" sz="3509" b="1"/>
              <a:t>h</a:t>
            </a:r>
            <a:endParaRPr sz="3509"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l="12104" t="6508" r="38023" b="15078"/>
          <a:stretch/>
        </p:blipFill>
        <p:spPr>
          <a:xfrm>
            <a:off x="7924700" y="1691188"/>
            <a:ext cx="4267300" cy="5166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 dirty="0"/>
              <a:t>/</a:t>
            </a:r>
            <a:r>
              <a:rPr lang="en-US" dirty="0" err="1"/>
              <a:t>ʒ</a:t>
            </a:r>
            <a:r>
              <a:rPr lang="en-US" dirty="0"/>
              <a:t>/  “yogh”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838700" y="1844850"/>
            <a:ext cx="69336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top of the tongue between alveolar ridge and hard palate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Narrow opening of the mouth with friction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/>
              <a:t>Le</a:t>
            </a:r>
            <a:r>
              <a:rPr lang="en-US" b="1"/>
              <a:t>s</a:t>
            </a:r>
            <a:r>
              <a:rPr lang="en-US"/>
              <a:t>ion, Rou</a:t>
            </a:r>
            <a:r>
              <a:rPr lang="en-US" b="1"/>
              <a:t>ge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l="12104" t="6508" r="38023" b="15078"/>
          <a:stretch/>
        </p:blipFill>
        <p:spPr>
          <a:xfrm>
            <a:off x="7924700" y="1691188"/>
            <a:ext cx="4267300" cy="5166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/h/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838697" y="1844850"/>
            <a:ext cx="75216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between the vocal cords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Voiceless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Narrow opening of the mouth with friction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b="1"/>
              <a:t>H</a:t>
            </a:r>
            <a:r>
              <a:rPr lang="en-US"/>
              <a:t>alf, A</a:t>
            </a:r>
            <a:r>
              <a:rPr lang="en-US" b="1"/>
              <a:t>h</a:t>
            </a:r>
            <a:r>
              <a:rPr lang="en-US"/>
              <a:t>ead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l="23931" t="9676" r="32004" b="8737"/>
          <a:stretch/>
        </p:blipFill>
        <p:spPr>
          <a:xfrm>
            <a:off x="8360300" y="1262750"/>
            <a:ext cx="4136575" cy="559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1980251" y="1049673"/>
            <a:ext cx="8231498" cy="151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12"/>
              <a:buFont typeface="Helvetica Neue"/>
              <a:buNone/>
            </a:pPr>
            <a:r>
              <a:rPr lang="en-US"/>
              <a:t>ENGLISH CONSONANTS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body" idx="1"/>
          </p:nvPr>
        </p:nvSpPr>
        <p:spPr>
          <a:xfrm>
            <a:off x="1979748" y="2718386"/>
            <a:ext cx="8232505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9"/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 dirty="0"/>
              <a:t>/</a:t>
            </a:r>
            <a:r>
              <a:rPr lang="en-US" dirty="0" err="1"/>
              <a:t>tʃ</a:t>
            </a:r>
            <a:r>
              <a:rPr lang="en-US" dirty="0"/>
              <a:t>/  ”t-</a:t>
            </a:r>
            <a:r>
              <a:rPr lang="en-US" dirty="0" err="1"/>
              <a:t>esh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446797" y="1823075"/>
            <a:ext cx="72603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815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309"/>
              <a:buChar char="•"/>
            </a:pPr>
            <a:r>
              <a:rPr lang="en-US" sz="3309"/>
              <a:t>Produced with the tip of the tongue between alveolar ridge and hard palate </a:t>
            </a:r>
            <a:endParaRPr sz="3309"/>
          </a:p>
          <a:p>
            <a:pPr marL="45720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9"/>
              <a:buChar char="•"/>
            </a:pPr>
            <a:r>
              <a:rPr lang="en-US" sz="3309"/>
              <a:t>Voiceless</a:t>
            </a:r>
            <a:endParaRPr sz="3309"/>
          </a:p>
          <a:p>
            <a:pPr marL="45720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9"/>
              <a:buChar char="•"/>
            </a:pPr>
            <a:r>
              <a:rPr lang="en-US" sz="3309"/>
              <a:t>Begin as oral stops with built-up pressure, end with narrow opening and friction </a:t>
            </a:r>
            <a:endParaRPr sz="3309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 sz="3309"/>
          </a:p>
          <a:p>
            <a:pPr marL="0" lvl="0" indent="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sz="3309" b="1"/>
              <a:t>Ch</a:t>
            </a:r>
            <a:r>
              <a:rPr lang="en-US" sz="3309"/>
              <a:t>ore, La</a:t>
            </a:r>
            <a:r>
              <a:rPr lang="en-US" sz="3309" b="1"/>
              <a:t>tch</a:t>
            </a:r>
            <a:endParaRPr sz="3309"/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l="12104" t="6508" r="38023" b="15078"/>
          <a:stretch/>
        </p:blipFill>
        <p:spPr>
          <a:xfrm>
            <a:off x="7924700" y="1662163"/>
            <a:ext cx="4267300" cy="5166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 dirty="0"/>
              <a:t>/</a:t>
            </a:r>
            <a:r>
              <a:rPr lang="en-US" dirty="0" err="1"/>
              <a:t>dʒ</a:t>
            </a:r>
            <a:r>
              <a:rPr lang="en-US" dirty="0"/>
              <a:t>/  ”d-yogh”</a:t>
            </a:r>
            <a:endParaRPr dirty="0"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1"/>
          </p:nvPr>
        </p:nvSpPr>
        <p:spPr>
          <a:xfrm>
            <a:off x="764425" y="1828025"/>
            <a:ext cx="72681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815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309"/>
              <a:buChar char="•"/>
            </a:pPr>
            <a:r>
              <a:rPr lang="en-US" sz="3309"/>
              <a:t>Produced with the tip of the tongue between alveolar ridge and hard palate </a:t>
            </a:r>
            <a:endParaRPr sz="3309"/>
          </a:p>
          <a:p>
            <a:pPr marL="45720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9"/>
              <a:buChar char="•"/>
            </a:pPr>
            <a:r>
              <a:rPr lang="en-US" sz="3309"/>
              <a:t>Voiceless</a:t>
            </a:r>
            <a:endParaRPr sz="3309"/>
          </a:p>
          <a:p>
            <a:pPr marL="45720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9"/>
              <a:buChar char="•"/>
            </a:pPr>
            <a:r>
              <a:rPr lang="en-US" sz="3309"/>
              <a:t>Begin as oral stops with built-up pressure, end with narrow opening and friction </a:t>
            </a:r>
            <a:endParaRPr sz="3309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 sz="3309"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sz="3309" b="1"/>
              <a:t>J</a:t>
            </a:r>
            <a:r>
              <a:rPr lang="en-US" sz="3309"/>
              <a:t>ar, Ma</a:t>
            </a:r>
            <a:r>
              <a:rPr lang="en-US" sz="3309" b="1"/>
              <a:t>j</a:t>
            </a:r>
            <a:r>
              <a:rPr lang="en-US" sz="3309"/>
              <a:t>or, E</a:t>
            </a:r>
            <a:r>
              <a:rPr lang="en-US" sz="3309" b="1"/>
              <a:t>dge</a:t>
            </a:r>
            <a:endParaRPr sz="3309" b="1"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l="25733" t="15733" r="27563" b="20621"/>
          <a:stretch/>
        </p:blipFill>
        <p:spPr>
          <a:xfrm>
            <a:off x="7806775" y="2034350"/>
            <a:ext cx="4043448" cy="413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/m/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838697" y="1844850"/>
            <a:ext cx="77955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between both lips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Nasal sound: Velum is lowered, the air passes through the nose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br>
              <a:rPr lang="en-US" b="1"/>
            </a:br>
            <a:r>
              <a:rPr lang="en-US" b="1"/>
              <a:t>M</a:t>
            </a:r>
            <a:r>
              <a:rPr lang="en-US"/>
              <a:t>ouse, A</a:t>
            </a:r>
            <a:r>
              <a:rPr lang="en-US" b="1"/>
              <a:t>m</a:t>
            </a:r>
            <a:r>
              <a:rPr lang="en-US"/>
              <a:t>use, Tea</a:t>
            </a:r>
            <a:r>
              <a:rPr lang="en-US" b="1"/>
              <a:t>m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l="21748" t="11915" r="21407" b="6585"/>
          <a:stretch/>
        </p:blipFill>
        <p:spPr>
          <a:xfrm>
            <a:off x="7972300" y="1602000"/>
            <a:ext cx="4094850" cy="454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/n/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838700" y="1680863"/>
            <a:ext cx="7426200" cy="4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tip of the tongue against the alveolar ridge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Nasal sound: Velum is lowered, the air passes through the nose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</a:t>
            </a:r>
            <a:r>
              <a:rPr lang="en-US"/>
              <a:t>eat, A</a:t>
            </a:r>
            <a:r>
              <a:rPr lang="en-US" b="1"/>
              <a:t>nn</a:t>
            </a:r>
            <a:r>
              <a:rPr lang="en-US"/>
              <a:t>otate, La</a:t>
            </a:r>
            <a:r>
              <a:rPr lang="en-US" b="1"/>
              <a:t>n</a:t>
            </a:r>
            <a:r>
              <a:rPr lang="en-US"/>
              <a:t>e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l="10564" t="6617" r="48506" b="17842"/>
          <a:stretch/>
        </p:blipFill>
        <p:spPr>
          <a:xfrm>
            <a:off x="8093473" y="1518775"/>
            <a:ext cx="3869675" cy="50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 dirty="0"/>
              <a:t>/</a:t>
            </a:r>
            <a:r>
              <a:rPr lang="en-US" dirty="0" err="1"/>
              <a:t>ŋ</a:t>
            </a:r>
            <a:r>
              <a:rPr lang="en-US" dirty="0"/>
              <a:t>/  “</a:t>
            </a:r>
            <a:r>
              <a:rPr lang="en-US" dirty="0" err="1"/>
              <a:t>eng</a:t>
            </a:r>
            <a:r>
              <a:rPr lang="en-US" dirty="0"/>
              <a:t>/</a:t>
            </a:r>
            <a:r>
              <a:rPr lang="en-US" dirty="0" err="1"/>
              <a:t>engma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838696" y="1844850"/>
            <a:ext cx="67554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409"/>
              <a:buChar char="•"/>
            </a:pPr>
            <a:r>
              <a:rPr lang="en-US" sz="3409"/>
              <a:t>Produced with the tip of the tongue against the alveolar ridge </a:t>
            </a:r>
            <a:endParaRPr sz="3409"/>
          </a:p>
          <a:p>
            <a:pPr marL="4572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9"/>
              <a:buChar char="•"/>
            </a:pPr>
            <a:r>
              <a:rPr lang="en-US" sz="3409"/>
              <a:t>Voiced</a:t>
            </a:r>
            <a:endParaRPr sz="3409"/>
          </a:p>
          <a:p>
            <a:pPr marL="4572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9"/>
              <a:buChar char="•"/>
            </a:pPr>
            <a:r>
              <a:rPr lang="en-US" sz="3409"/>
              <a:t>Nasal sound: Velum is lowered, the air passes through the nose</a:t>
            </a:r>
            <a:endParaRPr sz="3409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 sz="3409"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sz="3409"/>
              <a:t>Ri</a:t>
            </a:r>
            <a:r>
              <a:rPr lang="en-US" sz="3409" b="1"/>
              <a:t>ng</a:t>
            </a:r>
            <a:r>
              <a:rPr lang="en-US" sz="3409"/>
              <a:t>er, Si</a:t>
            </a:r>
            <a:r>
              <a:rPr lang="en-US" sz="3409" b="1"/>
              <a:t>ng</a:t>
            </a:r>
            <a:r>
              <a:rPr lang="en-US" sz="3409"/>
              <a:t>er</a:t>
            </a:r>
            <a:endParaRPr sz="3409"/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l="13616" t="5023" r="27462" b="13813"/>
          <a:stretch/>
        </p:blipFill>
        <p:spPr>
          <a:xfrm>
            <a:off x="7594000" y="1690584"/>
            <a:ext cx="4057076" cy="500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/l/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838697" y="1844850"/>
            <a:ext cx="73140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tip of the tongue against the alveolar ridge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br>
              <a:rPr lang="en-US" b="1"/>
            </a:br>
            <a:r>
              <a:rPr lang="en-US" b="1"/>
              <a:t>L</a:t>
            </a:r>
            <a:r>
              <a:rPr lang="en-US"/>
              <a:t>ight, Ha</a:t>
            </a:r>
            <a:r>
              <a:rPr lang="en-US" b="1"/>
              <a:t>l</a:t>
            </a:r>
            <a:r>
              <a:rPr lang="en-US"/>
              <a:t>t, Ha</a:t>
            </a:r>
            <a:r>
              <a:rPr lang="en-US" b="1"/>
              <a:t>ll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 l="10805" t="7133" r="48432" b="13432"/>
          <a:stretch/>
        </p:blipFill>
        <p:spPr>
          <a:xfrm>
            <a:off x="7739050" y="1545925"/>
            <a:ext cx="3756251" cy="51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/r/</a:t>
            </a:r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body" idx="1"/>
          </p:nvPr>
        </p:nvSpPr>
        <p:spPr>
          <a:xfrm>
            <a:off x="838696" y="1844850"/>
            <a:ext cx="66981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top of the tongue between alveolar ridge and hard palate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b="1"/>
              <a:t>R</a:t>
            </a:r>
            <a:r>
              <a:rPr lang="en-US"/>
              <a:t>aw, P</a:t>
            </a:r>
            <a:r>
              <a:rPr lang="en-US" b="1"/>
              <a:t>r</a:t>
            </a:r>
            <a:r>
              <a:rPr lang="en-US"/>
              <a:t>owl, Sca</a:t>
            </a:r>
            <a:r>
              <a:rPr lang="en-US" b="1"/>
              <a:t>r</a:t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22795" t="16563" r="28990" b="19111"/>
          <a:stretch/>
        </p:blipFill>
        <p:spPr>
          <a:xfrm>
            <a:off x="7536875" y="2061725"/>
            <a:ext cx="4408801" cy="4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/w/</a:t>
            </a:r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body" idx="1"/>
          </p:nvPr>
        </p:nvSpPr>
        <p:spPr>
          <a:xfrm>
            <a:off x="838689" y="1844842"/>
            <a:ext cx="103383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between both lips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br>
              <a:rPr lang="en-US" b="1"/>
            </a:br>
            <a:r>
              <a:rPr lang="en-US" b="1"/>
              <a:t>W</a:t>
            </a:r>
            <a:r>
              <a:rPr lang="en-US"/>
              <a:t>et, A</a:t>
            </a:r>
            <a:r>
              <a:rPr lang="en-US" b="1"/>
              <a:t>w</a:t>
            </a:r>
            <a:r>
              <a:rPr lang="en-US"/>
              <a:t>ait</a:t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/>
          </a:blip>
          <a:srcRect l="18453" t="9771" r="36733" b="13711"/>
          <a:stretch/>
        </p:blipFill>
        <p:spPr>
          <a:xfrm>
            <a:off x="7835650" y="1442125"/>
            <a:ext cx="4097551" cy="52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/y/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body" idx="1"/>
          </p:nvPr>
        </p:nvSpPr>
        <p:spPr>
          <a:xfrm>
            <a:off x="838697" y="1844850"/>
            <a:ext cx="71514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tongue blade against the hard palate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br>
              <a:rPr lang="en-US" b="1"/>
            </a:br>
            <a:br>
              <a:rPr lang="en-US" b="1"/>
            </a:br>
            <a:r>
              <a:rPr lang="en-US" b="1"/>
              <a:t>Y</a:t>
            </a:r>
            <a:r>
              <a:rPr lang="en-US"/>
              <a:t>et, La</a:t>
            </a:r>
            <a:r>
              <a:rPr lang="en-US" b="1"/>
              <a:t>y</a:t>
            </a:r>
            <a:r>
              <a:rPr lang="en-US"/>
              <a:t>er, Allo</a:t>
            </a:r>
            <a:r>
              <a:rPr lang="en-US" b="1"/>
              <a:t>y</a:t>
            </a: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l="8287" t="8731" r="47320" b="14131"/>
          <a:stretch/>
        </p:blipFill>
        <p:spPr>
          <a:xfrm>
            <a:off x="7859475" y="1622125"/>
            <a:ext cx="4332523" cy="52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17663" y="131789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Articulators</a:t>
            </a:r>
            <a:endParaRPr/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 l="19407" t="1339" r="11991" b="16477"/>
          <a:stretch/>
        </p:blipFill>
        <p:spPr>
          <a:xfrm>
            <a:off x="4111600" y="0"/>
            <a:ext cx="819518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4"/>
          <p:cNvGraphicFramePr/>
          <p:nvPr/>
        </p:nvGraphicFramePr>
        <p:xfrm>
          <a:off x="77975" y="488475"/>
          <a:ext cx="10170850" cy="6345870"/>
        </p:xfrm>
        <a:graphic>
          <a:graphicData uri="http://schemas.openxmlformats.org/drawingml/2006/table">
            <a:tbl>
              <a:tblPr>
                <a:noFill/>
                <a:tableStyleId>{225F69FE-C5DF-4354-8778-C6B030798449}</a:tableStyleId>
              </a:tblPr>
              <a:tblGrid>
                <a:gridCol w="11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5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7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950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CONSONANT CHART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Manner of Articulation</a:t>
                      </a:r>
                      <a:endParaRPr sz="13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Place of Articulation</a:t>
                      </a:r>
                      <a:endParaRPr sz="13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Bilabials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strike="noStrike" cap="none"/>
                        <a:t>Two lips</a:t>
                      </a:r>
                      <a:endParaRPr sz="13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Labiodentals</a:t>
                      </a:r>
                      <a:endParaRPr sz="13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strike="noStrike" cap="none"/>
                        <a:t>Upper teeth </a:t>
                      </a:r>
                      <a:endParaRPr sz="13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strike="noStrike" cap="none"/>
                        <a:t>Lower lip</a:t>
                      </a:r>
                      <a:endParaRPr sz="13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Dentals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strike="noStrike" cap="none"/>
                        <a:t>Tip of the tongue between teeth</a:t>
                      </a:r>
                      <a:endParaRPr sz="13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b="1"/>
                        <a:t>A</a:t>
                      </a:r>
                      <a:r>
                        <a:rPr lang="en-US" sz="1300" b="1" u="none" strike="noStrike" cap="none"/>
                        <a:t>lveolars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strike="noStrike" cap="none"/>
                        <a:t>Tip of the tongue against alveolar ridge</a:t>
                      </a:r>
                      <a:endParaRPr sz="13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b="1"/>
                        <a:t>Palatals</a:t>
                      </a:r>
                      <a:endParaRPr sz="13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strike="noStrike" cap="none"/>
                        <a:t>Tip of the tongue between alveolar ridge and hard palate</a:t>
                      </a:r>
                      <a:endParaRPr sz="13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b="1"/>
                        <a:t>Velars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strike="noStrike" cap="none"/>
                        <a:t>Tongue against soft palate</a:t>
                      </a:r>
                      <a:endParaRPr sz="13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b="1"/>
                        <a:t>Glottals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strike="noStrike" cap="none"/>
                        <a:t>Vocal cords</a:t>
                      </a:r>
                      <a:endParaRPr sz="13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Oral Stop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voiceless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voiced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Fricative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voiceless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voiced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θ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ð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z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ʃ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ʒ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Affricate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voiceless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voiced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ʧ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ʤ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Nasal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voiced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m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ŋ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Liquid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voiced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</a:b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b="1" u="none" strike="noStrike" cap="none"/>
                        <a:t>Glide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voiced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240" cy="151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12"/>
              <a:buFont typeface="Helvetica Neue"/>
              <a:buNone/>
            </a:pPr>
            <a:r>
              <a:rPr lang="en-US"/>
              <a:t>/p/</a:t>
            </a: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body" idx="1"/>
          </p:nvPr>
        </p:nvSpPr>
        <p:spPr>
          <a:xfrm>
            <a:off x="838689" y="1844842"/>
            <a:ext cx="10338226" cy="484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between both lips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Voiceless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Oral stop with 3 phases: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Start in complete closure,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Build-up of pressure,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Release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Aspirated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/>
              <a:t>P</a:t>
            </a:r>
            <a:r>
              <a:rPr lang="en-US" sz="3600"/>
              <a:t>et, La</a:t>
            </a:r>
            <a:r>
              <a:rPr lang="en-US" sz="3600" b="1"/>
              <a:t>p</a:t>
            </a:r>
            <a:r>
              <a:rPr lang="en-US" sz="3600"/>
              <a:t>se, Ta</a:t>
            </a:r>
            <a:r>
              <a:rPr lang="en-US" sz="3600" b="1"/>
              <a:t>p</a:t>
            </a:r>
            <a:endParaRPr sz="3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</p:txBody>
      </p:sp>
      <p:pic>
        <p:nvPicPr>
          <p:cNvPr id="71" name="Google Shape;71;p5"/>
          <p:cNvPicPr preferRelativeResize="0"/>
          <p:nvPr/>
        </p:nvPicPr>
        <p:blipFill rotWithShape="1">
          <a:blip r:embed="rId3">
            <a:alphaModFix/>
          </a:blip>
          <a:srcRect l="23906" t="16503" r="30539" b="12850"/>
          <a:stretch/>
        </p:blipFill>
        <p:spPr>
          <a:xfrm>
            <a:off x="7510775" y="1602000"/>
            <a:ext cx="4285927" cy="484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/b/</a:t>
            </a:r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838689" y="1844842"/>
            <a:ext cx="103383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between both lips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Oral stop with 3 phases: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Start in complete closure,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Build-up of pressure,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Release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br>
              <a:rPr lang="en-US" b="1"/>
            </a:br>
            <a:r>
              <a:rPr lang="en-US" b="1"/>
              <a:t>B</a:t>
            </a:r>
            <a:r>
              <a:rPr lang="en-US"/>
              <a:t>ear, A</a:t>
            </a:r>
            <a:r>
              <a:rPr lang="en-US" b="1"/>
              <a:t>b</a:t>
            </a:r>
            <a:r>
              <a:rPr lang="en-US"/>
              <a:t>domen, Ta</a:t>
            </a:r>
            <a:r>
              <a:rPr lang="en-US" b="1"/>
              <a:t>b</a:t>
            </a:r>
            <a:endParaRPr/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 l="21612" t="17782" r="33050" b="11904"/>
          <a:stretch/>
        </p:blipFill>
        <p:spPr>
          <a:xfrm>
            <a:off x="7986041" y="1654749"/>
            <a:ext cx="4018708" cy="48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/t/</a:t>
            </a: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1"/>
          </p:nvPr>
        </p:nvSpPr>
        <p:spPr>
          <a:xfrm>
            <a:off x="838700" y="1686550"/>
            <a:ext cx="76083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tip of the tongue against the alveolar ridge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Voiceless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Oral stop with 3 phases: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Start in complete closure,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Build-up of pressure,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Release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Aspirated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b="1"/>
              <a:t>T</a:t>
            </a:r>
            <a:r>
              <a:rPr lang="en-US"/>
              <a:t>op, In</a:t>
            </a:r>
            <a:r>
              <a:rPr lang="en-US" b="1"/>
              <a:t>t</a:t>
            </a:r>
            <a:r>
              <a:rPr lang="en-US"/>
              <a:t>ake, Si</a:t>
            </a:r>
            <a:r>
              <a:rPr lang="en-US" b="1"/>
              <a:t>t</a:t>
            </a:r>
            <a:endParaRPr/>
          </a:p>
        </p:txBody>
      </p:sp>
      <p:pic>
        <p:nvPicPr>
          <p:cNvPr id="87" name="Google Shape;87;p7"/>
          <p:cNvPicPr preferRelativeResize="0"/>
          <p:nvPr/>
        </p:nvPicPr>
        <p:blipFill rotWithShape="1">
          <a:blip r:embed="rId3">
            <a:alphaModFix/>
          </a:blip>
          <a:srcRect l="10564" t="6617" r="48506" b="17842"/>
          <a:stretch/>
        </p:blipFill>
        <p:spPr>
          <a:xfrm>
            <a:off x="8295225" y="1686550"/>
            <a:ext cx="3667924" cy="475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/d/</a:t>
            </a:r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1"/>
          </p:nvPr>
        </p:nvSpPr>
        <p:spPr>
          <a:xfrm>
            <a:off x="838700" y="1686550"/>
            <a:ext cx="73587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tip of the tongue against the alveolar ridge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Oral stop with 3 phases: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Start in complete closure,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Build-up of pressure,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Release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br>
              <a:rPr lang="en-US" b="1"/>
            </a:br>
            <a:r>
              <a:rPr lang="en-US" b="1"/>
              <a:t>D</a:t>
            </a:r>
            <a:r>
              <a:rPr lang="en-US"/>
              <a:t>ome, A</a:t>
            </a:r>
            <a:r>
              <a:rPr lang="en-US" b="1"/>
              <a:t>d</a:t>
            </a:r>
            <a:r>
              <a:rPr lang="en-US"/>
              <a:t>ore, Lan</a:t>
            </a:r>
            <a:r>
              <a:rPr lang="en-US" b="1"/>
              <a:t>d</a:t>
            </a:r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l="10564" t="6617" r="48506" b="17842"/>
          <a:stretch/>
        </p:blipFill>
        <p:spPr>
          <a:xfrm>
            <a:off x="7968500" y="1518775"/>
            <a:ext cx="3994650" cy="51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838688" y="176464"/>
            <a:ext cx="93921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12"/>
              <a:buNone/>
            </a:pPr>
            <a:r>
              <a:rPr lang="en-US"/>
              <a:t>/k/</a:t>
            </a: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1"/>
          </p:nvPr>
        </p:nvSpPr>
        <p:spPr>
          <a:xfrm>
            <a:off x="838697" y="1844850"/>
            <a:ext cx="71922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Produced with the tongue against soft palate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Voiceless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Oral stop with 3 phases: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Start in complete closure,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Build-up of pressure, </a:t>
            </a:r>
            <a:endParaRPr/>
          </a:p>
          <a:p>
            <a:pPr marL="914400" lvl="1" indent="-432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8"/>
              <a:buChar char="–"/>
            </a:pPr>
            <a:r>
              <a:rPr lang="en-US"/>
              <a:t>Release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9"/>
              <a:buChar char="•"/>
            </a:pPr>
            <a:r>
              <a:rPr lang="en-US"/>
              <a:t>Aspirated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SzPts val="3609"/>
              <a:buNone/>
            </a:pPr>
            <a:r>
              <a:rPr lang="en-US" b="1"/>
              <a:t>C</a:t>
            </a:r>
            <a:r>
              <a:rPr lang="en-US"/>
              <a:t>at, A</a:t>
            </a:r>
            <a:r>
              <a:rPr lang="en-US" b="1"/>
              <a:t>c</a:t>
            </a:r>
            <a:r>
              <a:rPr lang="en-US"/>
              <a:t>ute, Lac</a:t>
            </a:r>
            <a:r>
              <a:rPr lang="en-US" b="1"/>
              <a:t>k</a:t>
            </a:r>
            <a:endParaRPr/>
          </a:p>
        </p:txBody>
      </p:sp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 l="13616" t="5023" r="27462" b="13813"/>
          <a:stretch/>
        </p:blipFill>
        <p:spPr>
          <a:xfrm>
            <a:off x="8030900" y="1690576"/>
            <a:ext cx="3620173" cy="446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G101-PptTemplat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Macintosh PowerPoint</Application>
  <PresentationFormat>Widescreen</PresentationFormat>
  <Paragraphs>278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Helvetica Neue</vt:lpstr>
      <vt:lpstr>Libre Baskerville</vt:lpstr>
      <vt:lpstr>GEOG101-PptTemplate</vt:lpstr>
      <vt:lpstr>English Consonants</vt:lpstr>
      <vt:lpstr>ENGLISH CONSONANTS</vt:lpstr>
      <vt:lpstr>The Articulators</vt:lpstr>
      <vt:lpstr>PowerPoint Presentation</vt:lpstr>
      <vt:lpstr>/p/</vt:lpstr>
      <vt:lpstr>/b/</vt:lpstr>
      <vt:lpstr>/t/</vt:lpstr>
      <vt:lpstr>/d/</vt:lpstr>
      <vt:lpstr>/k/</vt:lpstr>
      <vt:lpstr>/g/</vt:lpstr>
      <vt:lpstr>/f/</vt:lpstr>
      <vt:lpstr>/v/</vt:lpstr>
      <vt:lpstr>/θ/  “theta”</vt:lpstr>
      <vt:lpstr>/ð/  “eth”</vt:lpstr>
      <vt:lpstr>/s/</vt:lpstr>
      <vt:lpstr>/z/</vt:lpstr>
      <vt:lpstr>/ʃ/  “esh”</vt:lpstr>
      <vt:lpstr>/ʒ/  “yogh”</vt:lpstr>
      <vt:lpstr>/h/</vt:lpstr>
      <vt:lpstr>/tʃ/  ”t-esh”</vt:lpstr>
      <vt:lpstr>/dʒ/  ”d-yogh”</vt:lpstr>
      <vt:lpstr>/m/</vt:lpstr>
      <vt:lpstr>/n/</vt:lpstr>
      <vt:lpstr>/ŋ/  “eng/engma”</vt:lpstr>
      <vt:lpstr>/l/</vt:lpstr>
      <vt:lpstr>/r/</vt:lpstr>
      <vt:lpstr>/w/</vt:lpstr>
      <vt:lpstr>/y/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Consonants</dc:title>
  <dc:creator>Pat Mayer</dc:creator>
  <cp:lastModifiedBy>Young, John Austin Jr</cp:lastModifiedBy>
  <cp:revision>1</cp:revision>
  <dcterms:created xsi:type="dcterms:W3CDTF">2015-06-02T23:21:09Z</dcterms:created>
  <dcterms:modified xsi:type="dcterms:W3CDTF">2021-06-21T21:46:02Z</dcterms:modified>
</cp:coreProperties>
</file>