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handoutMasterIdLst>
    <p:handoutMasterId r:id="rId11"/>
  </p:handoutMasterIdLst>
  <p:sldIdLst>
    <p:sldId id="453" r:id="rId2"/>
    <p:sldId id="465" r:id="rId3"/>
    <p:sldId id="467" r:id="rId4"/>
    <p:sldId id="439" r:id="rId5"/>
    <p:sldId id="464" r:id="rId6"/>
    <p:sldId id="463" r:id="rId7"/>
    <p:sldId id="466" r:id="rId8"/>
    <p:sldId id="462" r:id="rId9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86590" autoAdjust="0"/>
  </p:normalViewPr>
  <p:slideViewPr>
    <p:cSldViewPr>
      <p:cViewPr varScale="1">
        <p:scale>
          <a:sx n="115" d="100"/>
          <a:sy n="115" d="100"/>
        </p:scale>
        <p:origin x="1290" y="114"/>
      </p:cViewPr>
      <p:guideLst>
        <p:guide orient="horz" pos="2183"/>
        <p:guide pos="2857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1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F1C2-1D13-49BC-B0E7-A3B685E7D575}" type="datetimeFigureOut">
              <a:rPr lang="zh-CN" altLang="en-US" smtClean="0"/>
              <a:t>2020-5-27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AB9C-4152-46E0-B7BD-18A3795DF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08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3607-DB5B-4634-86DC-C1F597653ED8}" type="datetimeFigureOut">
              <a:rPr lang="zh-CN" altLang="en-US" smtClean="0"/>
              <a:t>2020-5-27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BD44-8884-4D09-B00B-46E3F9749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8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0" y="1967696"/>
            <a:ext cx="9144000" cy="1461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A40000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Presentation Title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975360" y="4013936"/>
            <a:ext cx="3421075" cy="3408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40000"/>
                </a:solidFill>
                <a:latin typeface="+mn-lt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3"/>
          <a:stretch/>
        </p:blipFill>
        <p:spPr>
          <a:xfrm>
            <a:off x="124388" y="233273"/>
            <a:ext cx="1148457" cy="741191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0" y="1102039"/>
            <a:ext cx="9144000" cy="110846"/>
            <a:chOff x="0" y="846225"/>
            <a:chExt cx="9144000" cy="110846"/>
          </a:xfrm>
        </p:grpSpPr>
        <p:grpSp>
          <p:nvGrpSpPr>
            <p:cNvPr id="34" name="组合 33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直角三角形 38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5" name="直接连接符 34"/>
            <p:cNvCxnSpPr>
              <a:stCxn id="39" idx="2"/>
            </p:cNvCxnSpPr>
            <p:nvPr/>
          </p:nvCxnSpPr>
          <p:spPr>
            <a:xfrm flipV="1">
              <a:off x="975360" y="846225"/>
              <a:ext cx="0" cy="1104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464454" y="6472195"/>
            <a:ext cx="3679547" cy="266400"/>
            <a:chOff x="3891916" y="6461760"/>
            <a:chExt cx="5252086" cy="342970"/>
          </a:xfrm>
        </p:grpSpPr>
        <p:sp>
          <p:nvSpPr>
            <p:cNvPr id="41" name="文本框 40"/>
            <p:cNvSpPr txBox="1"/>
            <p:nvPr/>
          </p:nvSpPr>
          <p:spPr>
            <a:xfrm>
              <a:off x="3891916" y="6461760"/>
              <a:ext cx="5252086" cy="34297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flipV="1">
              <a:off x="3892140" y="6461761"/>
              <a:ext cx="655405" cy="3397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菱形 42"/>
          <p:cNvSpPr/>
          <p:nvPr/>
        </p:nvSpPr>
        <p:spPr>
          <a:xfrm>
            <a:off x="4502256" y="6379860"/>
            <a:ext cx="619936" cy="400110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782155" y="6450248"/>
            <a:ext cx="351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igh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nergy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hoton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ource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副标题 2"/>
          <p:cNvSpPr txBox="1">
            <a:spLocks/>
          </p:cNvSpPr>
          <p:nvPr/>
        </p:nvSpPr>
        <p:spPr>
          <a:xfrm>
            <a:off x="-181746" y="6404057"/>
            <a:ext cx="5780670" cy="258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zh-CN" sz="1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0" y="6721454"/>
            <a:ext cx="5530291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0" y="4417131"/>
            <a:ext cx="3416801" cy="37375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zh-CN" altLang="en-US" dirty="0" smtClean="0"/>
              <a:t>光学系统</a:t>
            </a:r>
          </a:p>
        </p:txBody>
      </p:sp>
      <p:sp>
        <p:nvSpPr>
          <p:cNvPr id="24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975360" y="4853265"/>
            <a:ext cx="3416801" cy="37375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 smtClean="0"/>
              <a:t>2019-1-6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5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702475" y="1191983"/>
            <a:ext cx="6086423" cy="5101937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here to add picture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310242" y="1191983"/>
            <a:ext cx="2125663" cy="2374901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11" name="内容占位符 5"/>
          <p:cNvSpPr>
            <a:spLocks noGrp="1"/>
          </p:cNvSpPr>
          <p:nvPr>
            <p:ph sz="quarter" idx="14" hasCustomPrompt="1"/>
          </p:nvPr>
        </p:nvSpPr>
        <p:spPr>
          <a:xfrm>
            <a:off x="310242" y="3758828"/>
            <a:ext cx="2125663" cy="2535092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832" y="1232362"/>
            <a:ext cx="2114550" cy="512064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6016" y="1232362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0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43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6" y="1310640"/>
            <a:ext cx="8039240" cy="480486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2200" smtClean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1800" smtClean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1600" smtClean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1400" smtClean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</a:defRPr>
            </a:lvl5pPr>
          </a:lstStyle>
          <a:p>
            <a:pPr lvl="0">
              <a:buClrTx/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1">
              <a:buClrTx/>
              <a:buFont typeface="Wingdings" panose="05000000000000000000" pitchFamily="2" charset="2"/>
              <a:buChar char="n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2">
              <a:buClrTx/>
              <a:buFont typeface="Wingdings" panose="05000000000000000000" pitchFamily="2" charset="2"/>
              <a:buChar char="u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4">
              <a:buClrTx/>
              <a:buFont typeface="Wingdings" panose="05000000000000000000" pitchFamily="2" charset="2"/>
              <a:buChar char="ü"/>
            </a:pPr>
            <a:r>
              <a:rPr lang="en-US" altLang="zh-CN" dirty="0" smtClean="0"/>
              <a:t>Click here to add text</a:t>
            </a:r>
            <a:endParaRPr lang="en-US" dirty="0"/>
          </a:p>
        </p:txBody>
      </p:sp>
      <p:sp>
        <p:nvSpPr>
          <p:cNvPr id="10" name="标题 4"/>
          <p:cNvSpPr>
            <a:spLocks noGrp="1"/>
          </p:cNvSpPr>
          <p:nvPr>
            <p:ph type="title" hasCustomPrompt="1"/>
          </p:nvPr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Click here to add text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0A809-D217-49B7-B969-127EDE2C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2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0A809-D217-49B7-B969-127EDE2C2A6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3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目录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>
            <a:spLocks noGrp="1"/>
          </p:cNvSpPr>
          <p:nvPr>
            <p:ph type="title" hasCustomPrompt="1"/>
          </p:nvPr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Click here to add text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29523" y="2046722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2452543" y="2046722"/>
            <a:ext cx="4738688" cy="56197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829523" y="2864140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52543" y="2864140"/>
            <a:ext cx="4738688" cy="56197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29523" y="3681557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452543" y="3681556"/>
            <a:ext cx="4738688" cy="561976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1829523" y="4498973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2452543" y="4498973"/>
            <a:ext cx="4738688" cy="56197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728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6926"/>
            <a:ext cx="8185707" cy="26832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5708" y="6588019"/>
            <a:ext cx="958291" cy="26723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7733650" y="6588019"/>
            <a:ext cx="1347387" cy="267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567603"/>
            <a:ext cx="803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FUGUI YANG, HEPS,</a:t>
            </a:r>
            <a:r>
              <a:rPr lang="en-US" altLang="zh-CN" sz="1600" b="1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IHEP, January 6, 2019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直角三角形 10"/>
          <p:cNvSpPr/>
          <p:nvPr/>
        </p:nvSpPr>
        <p:spPr>
          <a:xfrm flipV="1">
            <a:off x="8182107" y="6588019"/>
            <a:ext cx="395207" cy="267236"/>
          </a:xfrm>
          <a:prstGeom prst="rtTriangl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583829" y="6588019"/>
            <a:ext cx="0" cy="26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0" y="1329892"/>
            <a:ext cx="6587836" cy="1912071"/>
          </a:xfrm>
          <a:solidFill>
            <a:srgbClr val="000099"/>
          </a:solidFill>
        </p:spPr>
        <p:txBody>
          <a:bodyPr anchor="ctr">
            <a:normAutofit/>
          </a:bodyPr>
          <a:lstStyle>
            <a:lvl1pPr marL="0" indent="0"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57301" y="3460606"/>
            <a:ext cx="7221682" cy="2711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2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95" y="1240525"/>
            <a:ext cx="3738857" cy="5120640"/>
          </a:xfrm>
        </p:spPr>
        <p:txBody>
          <a:bodyPr anchor="t"/>
          <a:lstStyle>
            <a:lvl1pPr marL="182880" indent="-182880">
              <a:buClrTx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</a:defRPr>
            </a:lvl1pPr>
            <a:lvl2pPr marL="685800" indent="-18288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</a:defRPr>
            </a:lvl2pPr>
            <a:lvl3pPr marL="1143000" indent="-182880">
              <a:buClrTx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</a:defRPr>
            </a:lvl3pPr>
            <a:lvl4pPr marL="1600200" indent="-182880">
              <a:buClrTx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4pPr>
            <a:lvl5pPr marL="2057400" indent="-182880">
              <a:buClrTx/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909" y="1240525"/>
            <a:ext cx="3768780" cy="512064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zh-CN" altLang="en-US" sz="3200" smtClean="0"/>
            </a:lvl1pPr>
            <a:lvl2pPr>
              <a:defRPr lang="zh-CN" altLang="en-US" smtClean="0"/>
            </a:lvl2pPr>
            <a:lvl3pPr>
              <a:defRPr lang="zh-CN" altLang="en-US" sz="2000" smtClean="0"/>
            </a:lvl3pPr>
            <a:lvl4pPr>
              <a:defRPr lang="zh-CN" altLang="en-US" smtClean="0"/>
            </a:lvl4pPr>
            <a:lvl5pPr>
              <a:defRPr 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Click here to add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348" y="1235858"/>
            <a:ext cx="2606040" cy="807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348" y="2143208"/>
            <a:ext cx="2606040" cy="40233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0261" y="1235859"/>
            <a:ext cx="2606040" cy="81317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00261" y="2143208"/>
            <a:ext cx="2606040" cy="40233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63174" y="1235859"/>
            <a:ext cx="2606040" cy="81317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1"/>
          </p:nvPr>
        </p:nvSpPr>
        <p:spPr>
          <a:xfrm>
            <a:off x="6263174" y="2143208"/>
            <a:ext cx="2606040" cy="40233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809-D217-49B7-B969-127EDE2C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5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3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592" y="1273628"/>
            <a:ext cx="5753208" cy="51019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538843" y="1273628"/>
            <a:ext cx="2125663" cy="2374901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12" name="内容占位符 5"/>
          <p:cNvSpPr>
            <a:spLocks noGrp="1"/>
          </p:cNvSpPr>
          <p:nvPr>
            <p:ph sz="quarter" idx="14" hasCustomPrompt="1"/>
          </p:nvPr>
        </p:nvSpPr>
        <p:spPr>
          <a:xfrm>
            <a:off x="538843" y="3840473"/>
            <a:ext cx="2125663" cy="2535092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0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91" y="1880754"/>
            <a:ext cx="8364682" cy="449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Click here to add text</a:t>
            </a:r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0" y="821645"/>
            <a:ext cx="9144000" cy="135426"/>
            <a:chOff x="0" y="821645"/>
            <a:chExt cx="9144000" cy="135426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直角三角形 14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V="1">
              <a:off x="975360" y="821645"/>
              <a:ext cx="0" cy="1350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" y="108725"/>
            <a:ext cx="954117" cy="63338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432190"/>
            <a:ext cx="8185707" cy="4230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85708" y="6433914"/>
            <a:ext cx="958291" cy="421341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7733650" y="6433914"/>
            <a:ext cx="1347387" cy="421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6486323"/>
            <a:ext cx="803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HEPS @ IHEP</a:t>
            </a:r>
            <a:endParaRPr lang="zh-CN" altLang="en-US" sz="1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直角三角形 20"/>
          <p:cNvSpPr/>
          <p:nvPr/>
        </p:nvSpPr>
        <p:spPr>
          <a:xfrm flipV="1">
            <a:off x="8182107" y="6433914"/>
            <a:ext cx="395207" cy="421341"/>
          </a:xfrm>
          <a:prstGeom prst="rtTriangl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583829" y="6433914"/>
            <a:ext cx="0" cy="421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A809-D217-49B7-B969-127EDE2C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94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  <p:sldLayoutId id="2147483690" r:id="rId11"/>
    <p:sldLayoutId id="2147483691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l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B8</a:t>
            </a:r>
            <a:r>
              <a:rPr lang="zh-CN" altLang="en-US" dirty="0" smtClean="0"/>
              <a:t>辐射防护追迹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EBA928A-0263-45A8-AD1A-9C9193AFC801}" type="datetime1">
              <a:rPr lang="zh-CN" altLang="en-US" smtClean="0"/>
              <a:t>2020-5-27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9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4176464" cy="4392488"/>
          </a:xfrm>
        </p:spPr>
        <p:txBody>
          <a:bodyPr/>
          <a:lstStyle/>
          <a:p>
            <a:r>
              <a:rPr lang="zh-CN" altLang="en-US" dirty="0" smtClean="0"/>
              <a:t>光源</a:t>
            </a:r>
            <a:endParaRPr lang="en-US" altLang="zh-CN" dirty="0" smtClean="0"/>
          </a:p>
          <a:p>
            <a:r>
              <a:rPr lang="zh-CN" altLang="en-US" dirty="0" smtClean="0"/>
              <a:t>白光狭缝位置</a:t>
            </a:r>
            <a:r>
              <a:rPr lang="en-US" altLang="zh-CN" dirty="0" smtClean="0"/>
              <a:t>35.3m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CCM</a:t>
            </a:r>
            <a:r>
              <a:rPr lang="zh-CN" altLang="en-US" dirty="0" smtClean="0"/>
              <a:t>单色器位置</a:t>
            </a:r>
            <a:r>
              <a:rPr lang="en-US" altLang="zh-CN" dirty="0" smtClean="0"/>
              <a:t>40.8m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gap 7mm</a:t>
            </a:r>
            <a:r>
              <a:rPr lang="zh-CN" altLang="en-US" dirty="0" smtClean="0"/>
              <a:t>，高差</a:t>
            </a:r>
            <a:r>
              <a:rPr lang="en-US" altLang="zh-CN" dirty="0" smtClean="0"/>
              <a:t>12.7mm</a:t>
            </a:r>
          </a:p>
          <a:p>
            <a:r>
              <a:rPr lang="en-US" altLang="zh-CN" dirty="0" smtClean="0"/>
              <a:t>DCM</a:t>
            </a:r>
            <a:r>
              <a:rPr lang="zh-CN" altLang="en-US" dirty="0" smtClean="0"/>
              <a:t>单色器位置</a:t>
            </a:r>
            <a:r>
              <a:rPr lang="en-US" altLang="zh-CN" dirty="0" smtClean="0"/>
              <a:t>42.85m</a:t>
            </a:r>
            <a:r>
              <a:rPr lang="zh-CN" altLang="en-US" dirty="0" smtClean="0"/>
              <a:t>，高差</a:t>
            </a:r>
            <a:r>
              <a:rPr lang="en-US" altLang="zh-CN" dirty="0" smtClean="0"/>
              <a:t>19mm</a:t>
            </a:r>
          </a:p>
          <a:p>
            <a:r>
              <a:rPr lang="zh-CN" altLang="en-US" dirty="0" smtClean="0"/>
              <a:t>准直器位置 （见图，纵坐标单位</a:t>
            </a:r>
            <a:r>
              <a:rPr lang="en-US" altLang="zh-CN" dirty="0" smtClean="0"/>
              <a:t>mm</a:t>
            </a:r>
            <a:r>
              <a:rPr lang="zh-CN" altLang="en-US" dirty="0" smtClean="0"/>
              <a:t>，横坐标单位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前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束线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计算条件：</a:t>
            </a:r>
            <a:endParaRPr lang="zh-CN" altLang="en-US" dirty="0"/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A36C2D24-4A18-41A1-8D84-EFF1245FE75C}"/>
              </a:ext>
            </a:extLst>
          </p:cNvPr>
          <p:cNvSpPr txBox="1">
            <a:spLocks/>
          </p:cNvSpPr>
          <p:nvPr/>
        </p:nvSpPr>
        <p:spPr>
          <a:xfrm>
            <a:off x="4860032" y="1196752"/>
            <a:ext cx="374441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l"/>
              <a:defRPr lang="zh-CN" altLang="en-US" sz="2200" kern="1200" baseline="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n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u"/>
              <a:defRPr lang="zh-CN" alt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defRPr lang="zh-CN" alt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ü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APS 7GeV </a:t>
            </a:r>
            <a:r>
              <a:rPr lang="zh-CN" altLang="en-US" b="1" dirty="0" smtClean="0"/>
              <a:t>设计准则</a:t>
            </a:r>
            <a:endParaRPr lang="en-US" altLang="zh-CN" b="1" dirty="0" smtClean="0"/>
          </a:p>
          <a:p>
            <a:r>
              <a:rPr lang="en-US" altLang="zh-CN" b="1" dirty="0" smtClean="0"/>
              <a:t>L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倍</a:t>
            </a:r>
            <a:r>
              <a:rPr lang="en-US" altLang="zh-CN" dirty="0" smtClean="0"/>
              <a:t>Moliere</a:t>
            </a:r>
            <a:r>
              <a:rPr lang="zh-CN" altLang="en-US" dirty="0" smtClean="0"/>
              <a:t>半径</a:t>
            </a:r>
          </a:p>
          <a:p>
            <a:pPr lvl="2"/>
            <a:r>
              <a:rPr lang="zh-CN" altLang="en-US" dirty="0" smtClean="0"/>
              <a:t>铅：</a:t>
            </a:r>
            <a:r>
              <a:rPr lang="en-US" altLang="zh-CN" dirty="0" smtClean="0"/>
              <a:t>12~15mm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50mm</a:t>
            </a:r>
          </a:p>
          <a:p>
            <a:pPr lvl="2"/>
            <a:r>
              <a:rPr lang="zh-CN" altLang="en-US" dirty="0" smtClean="0"/>
              <a:t>钨：</a:t>
            </a:r>
            <a:r>
              <a:rPr lang="en-US" altLang="zh-CN" dirty="0" smtClean="0"/>
              <a:t>8~10mm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35mm</a:t>
            </a:r>
          </a:p>
          <a:p>
            <a:r>
              <a:rPr lang="en-US" altLang="zh-CN" b="1" dirty="0" smtClean="0"/>
              <a:t>t</a:t>
            </a:r>
          </a:p>
          <a:p>
            <a:pPr lvl="1"/>
            <a:r>
              <a:rPr lang="en-US" altLang="zh-CN" dirty="0" smtClean="0"/>
              <a:t>20</a:t>
            </a:r>
            <a:r>
              <a:rPr lang="zh-CN" altLang="en-US" dirty="0" smtClean="0"/>
              <a:t>倍辐射长度</a:t>
            </a:r>
          </a:p>
          <a:p>
            <a:pPr lvl="2"/>
            <a:r>
              <a:rPr lang="zh-CN" altLang="en-US" dirty="0" smtClean="0"/>
              <a:t>铅：</a:t>
            </a:r>
            <a:r>
              <a:rPr lang="en-US" altLang="zh-CN" dirty="0" smtClean="0"/>
              <a:t>5.6mm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300mm</a:t>
            </a:r>
          </a:p>
          <a:p>
            <a:pPr lvl="2"/>
            <a:r>
              <a:rPr lang="zh-CN" altLang="en-US" dirty="0" smtClean="0"/>
              <a:t>钨：</a:t>
            </a:r>
            <a:r>
              <a:rPr lang="en-US" altLang="zh-CN" dirty="0" smtClean="0"/>
              <a:t>3.5mm</a:t>
            </a:r>
            <a:r>
              <a:rPr lang="zh-CN" altLang="en-US" dirty="0" smtClean="0"/>
              <a:t>，取</a:t>
            </a:r>
            <a:r>
              <a:rPr lang="en-US" altLang="zh-CN" dirty="0" smtClean="0"/>
              <a:t>180mm</a:t>
            </a:r>
          </a:p>
          <a:p>
            <a:r>
              <a:rPr lang="en-US" altLang="zh-CN" b="1" dirty="0" smtClean="0"/>
              <a:t>O</a:t>
            </a:r>
          </a:p>
          <a:p>
            <a:pPr lvl="1"/>
            <a:r>
              <a:rPr lang="zh-CN" altLang="en-US" dirty="0" smtClean="0"/>
              <a:t>重叠</a:t>
            </a:r>
            <a:r>
              <a:rPr lang="en-US" altLang="zh-CN" dirty="0" smtClean="0"/>
              <a:t>6.5mm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4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做图</a:t>
            </a:r>
            <a:r>
              <a:rPr lang="zh-CN" altLang="en-US" dirty="0" smtClean="0"/>
              <a:t>示例说明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0" y="945232"/>
            <a:ext cx="9144000" cy="4572000"/>
          </a:xfrm>
          <a:prstGeom prst="rect">
            <a:avLst/>
          </a:prstGeom>
        </p:spPr>
      </p:pic>
      <p:sp>
        <p:nvSpPr>
          <p:cNvPr id="5" name="单圆角矩形 4"/>
          <p:cNvSpPr/>
          <p:nvPr/>
        </p:nvSpPr>
        <p:spPr>
          <a:xfrm>
            <a:off x="1538144" y="3261692"/>
            <a:ext cx="1944216" cy="864096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 dirty="0" smtClean="0"/>
              <a:t>1</a:t>
            </a:r>
            <a:r>
              <a:rPr lang="zh-CN" altLang="en-US" sz="1100" b="1" dirty="0" smtClean="0"/>
              <a:t>、包括准直器的内径，考虑</a:t>
            </a:r>
            <a:r>
              <a:rPr lang="en-US" altLang="zh-CN" sz="1100" b="1" dirty="0" smtClean="0"/>
              <a:t>3</a:t>
            </a:r>
            <a:r>
              <a:rPr lang="zh-CN" altLang="en-US" sz="1100" b="1" dirty="0" smtClean="0"/>
              <a:t>倍</a:t>
            </a:r>
            <a:r>
              <a:rPr lang="en-US" altLang="zh-CN" sz="1100" b="1" dirty="0" smtClean="0"/>
              <a:t>Moliere</a:t>
            </a:r>
            <a:r>
              <a:rPr lang="zh-CN" altLang="en-US" sz="1100" b="1" dirty="0" smtClean="0"/>
              <a:t>半径的外口径；经与石泓讨论，最终外口径可以按照</a:t>
            </a:r>
            <a:r>
              <a:rPr lang="en-US" altLang="zh-CN" sz="1100" b="1" dirty="0" smtClean="0"/>
              <a:t>10</a:t>
            </a:r>
            <a:r>
              <a:rPr lang="zh-CN" altLang="en-US" sz="1100" b="1" dirty="0" smtClean="0"/>
              <a:t>去整。</a:t>
            </a:r>
            <a:endParaRPr lang="zh-CN" altLang="en-US" sz="1100" b="1" dirty="0"/>
          </a:p>
        </p:txBody>
      </p:sp>
      <p:sp>
        <p:nvSpPr>
          <p:cNvPr id="6" name="上箭头 5"/>
          <p:cNvSpPr/>
          <p:nvPr/>
        </p:nvSpPr>
        <p:spPr>
          <a:xfrm>
            <a:off x="2258224" y="2696716"/>
            <a:ext cx="360040" cy="5345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992" y="5517232"/>
            <a:ext cx="4680520" cy="465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画图</a:t>
            </a:r>
            <a:r>
              <a:rPr lang="zh-CN" altLang="en-US" b="1" dirty="0"/>
              <a:t>比例：水平坐标</a:t>
            </a:r>
            <a:r>
              <a:rPr lang="en-US" altLang="zh-CN" b="1" dirty="0"/>
              <a:t>m</a:t>
            </a:r>
            <a:r>
              <a:rPr lang="zh-CN" altLang="en-US" b="1" dirty="0"/>
              <a:t>，竖直轴坐标</a:t>
            </a:r>
            <a:r>
              <a:rPr lang="en-US" altLang="zh-CN" b="1" dirty="0" smtClean="0"/>
              <a:t>mm</a:t>
            </a:r>
          </a:p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各器件的位置，见对应的横纵坐标。如需光学器件的参数，后期可附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930632" y="3868865"/>
            <a:ext cx="2520280" cy="374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光束线布局线，该束线有两个模式要考虑，因此有两条线。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86016" y="5031432"/>
            <a:ext cx="144016" cy="3600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626376" y="5319464"/>
            <a:ext cx="576064" cy="1440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50712" y="3015208"/>
            <a:ext cx="468052" cy="8536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86616" y="1287016"/>
            <a:ext cx="2016224" cy="374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器件名称：蓝色准直器件，绿色同步光学器件；全称见下。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030024" y="5608589"/>
            <a:ext cx="3862456" cy="772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b="1" dirty="0" smtClean="0"/>
              <a:t>器件全称名称：</a:t>
            </a:r>
            <a:endParaRPr lang="en-US" altLang="zh-CN" b="1" dirty="0" smtClean="0"/>
          </a:p>
          <a:p>
            <a:r>
              <a:rPr lang="en-US" altLang="zh-CN" b="1" dirty="0" smtClean="0"/>
              <a:t>White Slit:</a:t>
            </a:r>
            <a:r>
              <a:rPr lang="zh-CN" altLang="en-US" b="1" dirty="0" smtClean="0"/>
              <a:t>白光狭缝；</a:t>
            </a:r>
            <a:r>
              <a:rPr lang="en-US" altLang="zh-CN" b="1" dirty="0" smtClean="0"/>
              <a:t>WBM</a:t>
            </a:r>
            <a:r>
              <a:rPr lang="zh-CN" altLang="en-US" b="1" dirty="0" smtClean="0"/>
              <a:t>：白光镜；</a:t>
            </a:r>
            <a:r>
              <a:rPr lang="en-US" altLang="zh-CN" b="1" dirty="0" smtClean="0"/>
              <a:t>CCM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Channel-Cut</a:t>
            </a:r>
            <a:r>
              <a:rPr lang="zh-CN" altLang="en-US" b="1" dirty="0" smtClean="0"/>
              <a:t>晶体单色器；</a:t>
            </a:r>
            <a:r>
              <a:rPr lang="en-US" altLang="zh-CN" b="1" dirty="0" smtClean="0"/>
              <a:t>DCM</a:t>
            </a:r>
            <a:r>
              <a:rPr lang="zh-CN" altLang="en-US" b="1" dirty="0" smtClean="0"/>
              <a:t>：双晶单色器，</a:t>
            </a:r>
            <a:r>
              <a:rPr lang="en-US" altLang="zh-CN" b="1" dirty="0" smtClean="0"/>
              <a:t>HRMS</a:t>
            </a:r>
            <a:r>
              <a:rPr lang="zh-CN" altLang="en-US" b="1" dirty="0" smtClean="0"/>
              <a:t>：谐波抑制镜组；</a:t>
            </a:r>
            <a:r>
              <a:rPr lang="en-US" altLang="zh-CN" b="1" dirty="0" smtClean="0"/>
              <a:t>VFM</a:t>
            </a:r>
            <a:r>
              <a:rPr lang="zh-CN" altLang="en-US" b="1" dirty="0" smtClean="0"/>
              <a:t>：垂直聚焦镜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784980" y="437139"/>
            <a:ext cx="114486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1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做图比例：</a:t>
            </a:r>
            <a:r>
              <a:rPr lang="en-US" altLang="zh-CN" dirty="0"/>
              <a:t>88:1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B8</a:t>
            </a:r>
            <a:r>
              <a:rPr lang="zh-CN" altLang="en-US" dirty="0" smtClean="0"/>
              <a:t>辐射防护追迹</a:t>
            </a:r>
            <a:r>
              <a:rPr lang="en-US" altLang="zh-CN" dirty="0" smtClean="0"/>
              <a:t>1 -</a:t>
            </a:r>
            <a:r>
              <a:rPr lang="zh-CN" altLang="en-US" dirty="0" smtClean="0"/>
              <a:t>垂直方向：</a:t>
            </a:r>
            <a:r>
              <a:rPr lang="en-US" altLang="zh-CN" dirty="0" smtClean="0"/>
              <a:t>C5</a:t>
            </a:r>
            <a:r>
              <a:rPr lang="zh-CN" altLang="en-US" dirty="0" smtClean="0"/>
              <a:t>真空内 </a:t>
            </a:r>
            <a:r>
              <a:rPr lang="en-US" altLang="zh-CN" dirty="0" smtClean="0"/>
              <a:t>30mm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5624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工况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C5</a:t>
            </a:r>
            <a:r>
              <a:rPr lang="zh-CN" altLang="en-US" dirty="0" smtClean="0"/>
              <a:t>真空内，</a:t>
            </a:r>
            <a:r>
              <a:rPr lang="en-US" altLang="zh-CN" dirty="0" smtClean="0"/>
              <a:t>6mm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CCM gap =7mm, DCM offset =19mm; HRMs gap = 3mm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34807" y="2636912"/>
            <a:ext cx="713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40.75mm</a:t>
            </a:r>
          </a:p>
          <a:p>
            <a:r>
              <a:rPr lang="en-US" altLang="zh-CN" sz="1050" b="1" dirty="0" smtClean="0"/>
              <a:t>35mm</a:t>
            </a:r>
          </a:p>
          <a:p>
            <a:endParaRPr lang="en-US" altLang="zh-CN" sz="1050" b="1" dirty="0"/>
          </a:p>
          <a:p>
            <a:r>
              <a:rPr lang="en-US" altLang="zh-CN" sz="1050" b="1" dirty="0" smtClean="0"/>
              <a:t>4.83mm</a:t>
            </a:r>
            <a:endParaRPr lang="zh-CN" altLang="en-US" sz="1050" b="1" dirty="0"/>
          </a:p>
        </p:txBody>
      </p:sp>
      <p:sp>
        <p:nvSpPr>
          <p:cNvPr id="7" name="椭圆 6"/>
          <p:cNvSpPr/>
          <p:nvPr/>
        </p:nvSpPr>
        <p:spPr>
          <a:xfrm>
            <a:off x="7940400" y="2780928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940400" y="2852936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940400" y="3251272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68978" y="4137698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C5: 35.95m, 6mm, 90mm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C6: 45.2m, 15mm, 200mm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1680" y="393305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位置        内径        外径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22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水平方向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B8</a:t>
            </a:r>
            <a:r>
              <a:rPr lang="zh-CN" altLang="en-US" dirty="0" smtClean="0"/>
              <a:t>辐射防护追迹</a:t>
            </a:r>
            <a:r>
              <a:rPr lang="en-US" altLang="zh-CN" dirty="0"/>
              <a:t>2 -</a:t>
            </a:r>
            <a:r>
              <a:rPr lang="zh-CN" altLang="en-US" dirty="0"/>
              <a:t>垂直</a:t>
            </a:r>
            <a:r>
              <a:rPr lang="zh-CN" altLang="en-US" dirty="0" smtClean="0"/>
              <a:t>方向 ；</a:t>
            </a:r>
            <a:r>
              <a:rPr lang="en-US" altLang="zh-CN" dirty="0" smtClean="0"/>
              <a:t>C5</a:t>
            </a:r>
            <a:r>
              <a:rPr lang="zh-CN" altLang="en-US" dirty="0" smtClean="0"/>
              <a:t>真空外 </a:t>
            </a:r>
            <a:r>
              <a:rPr lang="en-US" altLang="zh-CN" dirty="0" smtClean="0"/>
              <a:t>24mm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5624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工况</a:t>
            </a:r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C5</a:t>
            </a:r>
            <a:r>
              <a:rPr lang="zh-CN" altLang="en-US" dirty="0" smtClean="0"/>
              <a:t>真空</a:t>
            </a:r>
            <a:r>
              <a:rPr lang="zh-CN" altLang="en-US" dirty="0"/>
              <a:t>外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CCM gap =7mm, DCM offset =19mm; HRMs gap = 3mm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56376" y="3068960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11mm</a:t>
            </a:r>
            <a:endParaRPr lang="zh-CN" altLang="en-US" sz="1100" b="1" dirty="0"/>
          </a:p>
        </p:txBody>
      </p:sp>
      <p:sp>
        <p:nvSpPr>
          <p:cNvPr id="10" name="椭圆 9"/>
          <p:cNvSpPr/>
          <p:nvPr/>
        </p:nvSpPr>
        <p:spPr>
          <a:xfrm>
            <a:off x="7933977" y="2780928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933977" y="2852936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56376" y="2614427"/>
            <a:ext cx="742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40.75mm</a:t>
            </a:r>
          </a:p>
          <a:p>
            <a:r>
              <a:rPr lang="en-US" altLang="zh-CN" sz="1100" b="1" dirty="0" smtClean="0"/>
              <a:t>35mm</a:t>
            </a:r>
          </a:p>
          <a:p>
            <a:endParaRPr lang="zh-CN" altLang="en-US" sz="1100" b="1" dirty="0"/>
          </a:p>
        </p:txBody>
      </p:sp>
      <p:sp>
        <p:nvSpPr>
          <p:cNvPr id="13" name="椭圆 12"/>
          <p:cNvSpPr/>
          <p:nvPr/>
        </p:nvSpPr>
        <p:spPr>
          <a:xfrm>
            <a:off x="7927454" y="3178507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68978" y="4113832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C5: 35.95m, 15mm, 130mm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C6: 45.2m, 15mm, 210mm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1680" y="393305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位置        内径        外径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169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水平方向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8978" y="105352"/>
            <a:ext cx="8227558" cy="663575"/>
          </a:xfrm>
        </p:spPr>
        <p:txBody>
          <a:bodyPr/>
          <a:lstStyle/>
          <a:p>
            <a:r>
              <a:rPr lang="en-US" altLang="zh-CN" dirty="0" smtClean="0"/>
              <a:t>B8</a:t>
            </a:r>
            <a:r>
              <a:rPr lang="zh-CN" altLang="en-US" dirty="0" smtClean="0"/>
              <a:t>辐射防护追迹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/>
              <a:t>垂直</a:t>
            </a:r>
            <a:r>
              <a:rPr lang="zh-CN" altLang="en-US" dirty="0" smtClean="0"/>
              <a:t>方向；</a:t>
            </a:r>
            <a:r>
              <a:rPr lang="en-US" altLang="zh-CN" dirty="0" smtClean="0"/>
              <a:t>C5</a:t>
            </a:r>
            <a:r>
              <a:rPr lang="zh-CN" altLang="en-US" dirty="0" smtClean="0"/>
              <a:t>真空外后移 </a:t>
            </a:r>
            <a:r>
              <a:rPr lang="en-US" altLang="zh-CN" dirty="0" smtClean="0"/>
              <a:t>31mm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5648325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工况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C5</a:t>
            </a:r>
            <a:r>
              <a:rPr lang="zh-CN" altLang="en-US" dirty="0" smtClean="0"/>
              <a:t>真空外，</a:t>
            </a:r>
            <a:r>
              <a:rPr lang="en-US" altLang="zh-CN" dirty="0" smtClean="0"/>
              <a:t>15mm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CCM gap =7mm, DCM offset =19mm; HRMs gap = 3mm</a:t>
            </a:r>
            <a:r>
              <a:rPr lang="zh-CN" altLang="en-US" dirty="0" smtClean="0"/>
              <a:t>；后移</a:t>
            </a:r>
            <a:r>
              <a:rPr lang="en-US" altLang="zh-CN" dirty="0" smtClean="0"/>
              <a:t>2m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12695" y="307389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11mm</a:t>
            </a:r>
            <a:endParaRPr lang="zh-CN" altLang="en-US" sz="1200" b="1" dirty="0"/>
          </a:p>
        </p:txBody>
      </p:sp>
      <p:sp>
        <p:nvSpPr>
          <p:cNvPr id="7" name="椭圆 6"/>
          <p:cNvSpPr/>
          <p:nvPr/>
        </p:nvSpPr>
        <p:spPr>
          <a:xfrm>
            <a:off x="8134077" y="2663201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34077" y="2735209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12695" y="2485541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47.2mm</a:t>
            </a:r>
          </a:p>
          <a:p>
            <a:r>
              <a:rPr lang="en-US" altLang="zh-CN" sz="1100" b="1" dirty="0" smtClean="0"/>
              <a:t>42mm</a:t>
            </a:r>
          </a:p>
        </p:txBody>
      </p:sp>
      <p:sp>
        <p:nvSpPr>
          <p:cNvPr id="10" name="椭圆 9"/>
          <p:cNvSpPr/>
          <p:nvPr/>
        </p:nvSpPr>
        <p:spPr>
          <a:xfrm>
            <a:off x="8127554" y="3189540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43608" y="4240833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C5: 35.95m, 15mm, 130mm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C6: 47.2m, 15mm, 230mm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1680" y="393305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位置        内径        外径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52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nd meeting of HEPS-TF International Advisory Committee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HEPSTF">
      <a:majorFont>
        <a:latin typeface="Times New Roman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ond meeting of HEPS-TF International Advisory Committee" id="{F95D11FF-3983-4A8A-93A8-03B63316FD81}" vid="{F518D957-73DE-4B2A-BD09-006F161EB16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2nd meeting of HEPS-TF International Advisory Committee</Template>
  <TotalTime>19006</TotalTime>
  <Words>421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楷体</vt:lpstr>
      <vt:lpstr>宋体</vt:lpstr>
      <vt:lpstr>微软雅黑</vt:lpstr>
      <vt:lpstr>Arial</vt:lpstr>
      <vt:lpstr>Calibri</vt:lpstr>
      <vt:lpstr>Rockwell Extra Bold</vt:lpstr>
      <vt:lpstr>Times New Roman</vt:lpstr>
      <vt:lpstr>Wingdings</vt:lpstr>
      <vt:lpstr>Wingdings 2</vt:lpstr>
      <vt:lpstr>2nd meeting of HEPS-TF International Advisory Committee</vt:lpstr>
      <vt:lpstr>B8辐射防护追迹</vt:lpstr>
      <vt:lpstr>计算条件：</vt:lpstr>
      <vt:lpstr>做图示例说明</vt:lpstr>
      <vt:lpstr>B8辐射防护追迹1 -垂直方向：C5真空内 30mm</vt:lpstr>
      <vt:lpstr>水平方向</vt:lpstr>
      <vt:lpstr>B8辐射防护追迹2 -垂直方向 ；C5真空外 24mm</vt:lpstr>
      <vt:lpstr>水平方向</vt:lpstr>
      <vt:lpstr>B8辐射防护追迹3 -垂直方向；C5真空外后移 31mm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Engineering material beamline</dc:title>
  <dc:creator>Cain</dc:creator>
  <cp:lastModifiedBy>unknown</cp:lastModifiedBy>
  <cp:revision>1461</cp:revision>
  <dcterms:created xsi:type="dcterms:W3CDTF">2017-11-09T06:42:01Z</dcterms:created>
  <dcterms:modified xsi:type="dcterms:W3CDTF">2020-05-27T00:26:52Z</dcterms:modified>
</cp:coreProperties>
</file>