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handoutMasterIdLst>
    <p:handoutMasterId r:id="rId7"/>
  </p:handoutMasterIdLst>
  <p:sldIdLst>
    <p:sldId id="453" r:id="rId2"/>
    <p:sldId id="464" r:id="rId3"/>
    <p:sldId id="461" r:id="rId4"/>
    <p:sldId id="439" r:id="rId5"/>
  </p:sldIdLst>
  <p:sldSz cx="9144000" cy="6858000" type="screen4x3"/>
  <p:notesSz cx="6797675" cy="98726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86590" autoAdjust="0"/>
  </p:normalViewPr>
  <p:slideViewPr>
    <p:cSldViewPr>
      <p:cViewPr varScale="1">
        <p:scale>
          <a:sx n="91" d="100"/>
          <a:sy n="91" d="100"/>
        </p:scale>
        <p:origin x="1356" y="78"/>
      </p:cViewPr>
      <p:guideLst>
        <p:guide orient="horz" pos="2183"/>
        <p:guide pos="2857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1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F1C2-1D13-49BC-B0E7-A3B685E7D575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AB9C-4152-46E0-B7BD-18A3795DF4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08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3607-DB5B-4634-86DC-C1F597653ED8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5BD44-8884-4D09-B00B-46E3F9749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8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0" y="1967696"/>
            <a:ext cx="9144000" cy="14618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A40000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Presentation Title</a:t>
            </a:r>
            <a:endParaRPr lang="en-US"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/>
          </p:nvPr>
        </p:nvSpPr>
        <p:spPr>
          <a:xfrm>
            <a:off x="975360" y="4013936"/>
            <a:ext cx="3421075" cy="3408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40000"/>
                </a:solidFill>
                <a:latin typeface="+mn-lt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3"/>
          <a:stretch/>
        </p:blipFill>
        <p:spPr>
          <a:xfrm>
            <a:off x="124388" y="233273"/>
            <a:ext cx="1148457" cy="741191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0" y="1102039"/>
            <a:ext cx="9144000" cy="110846"/>
            <a:chOff x="0" y="846225"/>
            <a:chExt cx="9144000" cy="110846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直角三角形 38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5" name="直接连接符 34"/>
            <p:cNvCxnSpPr>
              <a:stCxn id="39" idx="2"/>
            </p:cNvCxnSpPr>
            <p:nvPr/>
          </p:nvCxnSpPr>
          <p:spPr>
            <a:xfrm flipV="1">
              <a:off x="975360" y="846225"/>
              <a:ext cx="0" cy="11043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464454" y="6472195"/>
            <a:ext cx="3679547" cy="266400"/>
            <a:chOff x="3891916" y="6461760"/>
            <a:chExt cx="5252086" cy="342970"/>
          </a:xfrm>
        </p:grpSpPr>
        <p:sp>
          <p:nvSpPr>
            <p:cNvPr id="41" name="文本框 40"/>
            <p:cNvSpPr txBox="1"/>
            <p:nvPr/>
          </p:nvSpPr>
          <p:spPr>
            <a:xfrm>
              <a:off x="3891916" y="6461760"/>
              <a:ext cx="5252086" cy="34297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直角三角形 41"/>
            <p:cNvSpPr/>
            <p:nvPr/>
          </p:nvSpPr>
          <p:spPr>
            <a:xfrm flipV="1">
              <a:off x="3892140" y="6461761"/>
              <a:ext cx="655405" cy="3397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菱形 42"/>
          <p:cNvSpPr/>
          <p:nvPr/>
        </p:nvSpPr>
        <p:spPr>
          <a:xfrm>
            <a:off x="4502256" y="6379860"/>
            <a:ext cx="619936" cy="400110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782155" y="6450248"/>
            <a:ext cx="3515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igh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nergy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hoton</a:t>
            </a:r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Rockwell Extra Bold" panose="02060903040505020403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ource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45" name="副标题 2"/>
          <p:cNvSpPr txBox="1">
            <a:spLocks/>
          </p:cNvSpPr>
          <p:nvPr/>
        </p:nvSpPr>
        <p:spPr>
          <a:xfrm>
            <a:off x="-181746" y="6404057"/>
            <a:ext cx="5780670" cy="2588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l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zh-CN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0" y="6721454"/>
            <a:ext cx="5530291" cy="0"/>
          </a:xfrm>
          <a:prstGeom prst="line">
            <a:avLst/>
          </a:prstGeom>
          <a:ln w="1905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975360" y="4417131"/>
            <a:ext cx="3416801" cy="373753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zh-CN" altLang="en-US" dirty="0" smtClean="0"/>
              <a:t>光学系统</a:t>
            </a:r>
          </a:p>
        </p:txBody>
      </p:sp>
      <p:sp>
        <p:nvSpPr>
          <p:cNvPr id="24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975360" y="4853265"/>
            <a:ext cx="3416801" cy="37375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rgbClr val="A40000"/>
                </a:solidFill>
              </a:defRPr>
            </a:lvl1pPr>
          </a:lstStyle>
          <a:p>
            <a:pPr lvl="0"/>
            <a:r>
              <a:rPr lang="en-US" altLang="zh-CN" dirty="0" smtClean="0"/>
              <a:t>2019-1-6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5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702475" y="1191983"/>
            <a:ext cx="6086423" cy="5101937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here to add picture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310242" y="1191983"/>
            <a:ext cx="2125663" cy="2374901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11" name="内容占位符 5"/>
          <p:cNvSpPr>
            <a:spLocks noGrp="1"/>
          </p:cNvSpPr>
          <p:nvPr>
            <p:ph sz="quarter" idx="14" hasCustomPrompt="1"/>
          </p:nvPr>
        </p:nvSpPr>
        <p:spPr>
          <a:xfrm>
            <a:off x="310242" y="3758828"/>
            <a:ext cx="2125663" cy="2535092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3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832" y="1232362"/>
            <a:ext cx="2114550" cy="512064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6016" y="1232362"/>
            <a:ext cx="54864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90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43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5216" y="1310640"/>
            <a:ext cx="8039240" cy="480486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2200" smtClean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800" smtClean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600" smtClean="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zh-CN" altLang="en-US" sz="1400" smtClean="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lang="en-US" sz="1400" dirty="0">
                <a:solidFill>
                  <a:schemeClr val="tx1"/>
                </a:solidFill>
              </a:defRPr>
            </a:lvl5pPr>
          </a:lstStyle>
          <a:p>
            <a:pPr lvl="0">
              <a:buClrTx/>
              <a:buFont typeface="Wingdings" panose="05000000000000000000" pitchFamily="2" charset="2"/>
              <a:buChar char="l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1">
              <a:buClrTx/>
              <a:buFont typeface="Wingdings" panose="05000000000000000000" pitchFamily="2" charset="2"/>
              <a:buChar char="n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2">
              <a:buClrTx/>
              <a:buFont typeface="Wingdings" panose="05000000000000000000" pitchFamily="2" charset="2"/>
              <a:buChar char="u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3">
              <a:buClrTx/>
              <a:buFont typeface="Wingdings" panose="05000000000000000000" pitchFamily="2" charset="2"/>
              <a:buChar char="Ø"/>
            </a:pPr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4">
              <a:buClrTx/>
              <a:buFont typeface="Wingdings" panose="05000000000000000000" pitchFamily="2" charset="2"/>
              <a:buChar char="ü"/>
            </a:pPr>
            <a:r>
              <a:rPr lang="en-US" altLang="zh-CN" dirty="0" smtClean="0"/>
              <a:t>Click here to add text</a:t>
            </a:r>
            <a:endParaRPr lang="en-US" dirty="0"/>
          </a:p>
        </p:txBody>
      </p:sp>
      <p:sp>
        <p:nvSpPr>
          <p:cNvPr id="10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22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3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目录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29523" y="2046722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2452543" y="2046722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829523" y="2864140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52543" y="2864140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29523" y="3681557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15" hasCustomPrompt="1"/>
          </p:nvPr>
        </p:nvSpPr>
        <p:spPr>
          <a:xfrm>
            <a:off x="2452543" y="3681556"/>
            <a:ext cx="4738688" cy="561976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1829523" y="4498973"/>
            <a:ext cx="612775" cy="561975"/>
          </a:xfrm>
          <a:solidFill>
            <a:srgbClr val="000099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No.</a:t>
            </a:r>
            <a:endParaRPr lang="zh-CN" altLang="en-US" dirty="0"/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2452543" y="4498973"/>
            <a:ext cx="4738688" cy="561974"/>
          </a:xfr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anchor="ctr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72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586926"/>
            <a:ext cx="8185707" cy="268329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85708" y="6588019"/>
            <a:ext cx="958291" cy="26723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7733650" y="6588019"/>
            <a:ext cx="1347387" cy="267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zh-CN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6567603"/>
            <a:ext cx="803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FUGUI YANG, HEPS,</a:t>
            </a:r>
            <a:r>
              <a:rPr lang="en-US" altLang="zh-CN" sz="1600" b="1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IHEP, January 6, 2019</a:t>
            </a:r>
            <a:endParaRPr lang="zh-CN" alt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直角三角形 10"/>
          <p:cNvSpPr/>
          <p:nvPr/>
        </p:nvSpPr>
        <p:spPr>
          <a:xfrm flipV="1">
            <a:off x="8182107" y="6588019"/>
            <a:ext cx="395207" cy="267236"/>
          </a:xfrm>
          <a:prstGeom prst="rtTriangl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583829" y="6588019"/>
            <a:ext cx="0" cy="2672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13"/>
          <p:cNvSpPr>
            <a:spLocks noGrp="1"/>
          </p:cNvSpPr>
          <p:nvPr>
            <p:ph sz="quarter" idx="10" hasCustomPrompt="1"/>
          </p:nvPr>
        </p:nvSpPr>
        <p:spPr>
          <a:xfrm>
            <a:off x="0" y="1329892"/>
            <a:ext cx="6587836" cy="1912071"/>
          </a:xfrm>
          <a:solidFill>
            <a:srgbClr val="000099"/>
          </a:solidFill>
        </p:spPr>
        <p:txBody>
          <a:bodyPr anchor="ctr">
            <a:normAutofit/>
          </a:bodyPr>
          <a:lstStyle>
            <a:lvl1pPr marL="0" indent="0">
              <a:buNone/>
              <a:defRPr sz="4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title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57301" y="3460606"/>
            <a:ext cx="7221682" cy="2711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82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695" y="1240525"/>
            <a:ext cx="3738857" cy="5120640"/>
          </a:xfrm>
        </p:spPr>
        <p:txBody>
          <a:bodyPr anchor="t"/>
          <a:lstStyle>
            <a:lvl1pPr marL="182880" indent="-182880">
              <a:buClrTx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</a:defRPr>
            </a:lvl1pPr>
            <a:lvl2pPr marL="685800" indent="-18288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</a:defRPr>
            </a:lvl2pPr>
            <a:lvl3pPr marL="1143000" indent="-182880">
              <a:buClrTx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</a:defRPr>
            </a:lvl3pPr>
            <a:lvl4pPr marL="1600200" indent="-182880">
              <a:buClrTx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4pPr>
            <a:lvl5pPr marL="2057400" indent="-182880">
              <a:buClrTx/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909" y="1240525"/>
            <a:ext cx="3768780" cy="512064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zh-CN" altLang="en-US" sz="3200" smtClean="0"/>
            </a:lvl1pPr>
            <a:lvl2pPr>
              <a:defRPr lang="zh-CN" altLang="en-US" smtClean="0"/>
            </a:lvl2pPr>
            <a:lvl3pPr>
              <a:defRPr lang="zh-CN" altLang="en-US" sz="2000" smtClean="0"/>
            </a:lvl3pPr>
            <a:lvl4pPr>
              <a:defRPr lang="zh-CN" altLang="en-US" smtClean="0"/>
            </a:lvl4pPr>
            <a:lvl5pPr>
              <a:defRPr 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>
              <a:defRPr sz="4000" b="1" baseline="0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Click here to add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70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348" y="1235858"/>
            <a:ext cx="2606040" cy="807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348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0261" y="1235859"/>
            <a:ext cx="2606040" cy="81317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00261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63174" y="1235859"/>
            <a:ext cx="2606040" cy="813171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1"/>
          </p:nvPr>
        </p:nvSpPr>
        <p:spPr>
          <a:xfrm>
            <a:off x="6263174" y="2143208"/>
            <a:ext cx="2606040" cy="40233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5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3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592" y="1273628"/>
            <a:ext cx="5753208" cy="51019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538843" y="1273628"/>
            <a:ext cx="2125663" cy="2374901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12" name="内容占位符 5"/>
          <p:cNvSpPr>
            <a:spLocks noGrp="1"/>
          </p:cNvSpPr>
          <p:nvPr>
            <p:ph sz="quarter" idx="14" hasCustomPrompt="1"/>
          </p:nvPr>
        </p:nvSpPr>
        <p:spPr>
          <a:xfrm>
            <a:off x="538843" y="3840473"/>
            <a:ext cx="2125663" cy="2535092"/>
          </a:xfrm>
        </p:spPr>
        <p:txBody>
          <a:bodyPr anchor="t"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altLang="zh-CN" dirty="0" smtClean="0"/>
              <a:t>Click here to add key words</a:t>
            </a:r>
            <a:endParaRPr lang="zh-CN" altLang="en-US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168978" y="105352"/>
            <a:ext cx="7886700" cy="66357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</a:rPr>
              <a:t>Click here to add text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0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91" y="1880754"/>
            <a:ext cx="8364682" cy="4491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3"/>
            <a:r>
              <a:rPr lang="en-US" altLang="zh-CN" dirty="0" smtClean="0"/>
              <a:t>Click here to add text</a:t>
            </a:r>
            <a:endParaRPr lang="zh-CN" altLang="en-US" dirty="0" smtClean="0"/>
          </a:p>
          <a:p>
            <a:pPr lvl="4"/>
            <a:r>
              <a:rPr lang="en-US" altLang="zh-CN" dirty="0" smtClean="0"/>
              <a:t>Click here to add text</a:t>
            </a:r>
            <a:endParaRPr 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0" y="821645"/>
            <a:ext cx="9144000" cy="135426"/>
            <a:chOff x="0" y="821645"/>
            <a:chExt cx="9144000" cy="135426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846225"/>
              <a:ext cx="9144000" cy="110846"/>
              <a:chOff x="0" y="846225"/>
              <a:chExt cx="9144000" cy="11084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875653" y="846225"/>
                <a:ext cx="8268347" cy="110438"/>
                <a:chOff x="875653" y="846225"/>
                <a:chExt cx="8268347" cy="110438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75653" y="846227"/>
                  <a:ext cx="8268347" cy="110436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直角三角形 14"/>
                <p:cNvSpPr/>
                <p:nvPr/>
              </p:nvSpPr>
              <p:spPr>
                <a:xfrm>
                  <a:off x="975360" y="846225"/>
                  <a:ext cx="137160" cy="110438"/>
                </a:xfrm>
                <a:prstGeom prst="rtTriangle">
                  <a:avLst/>
                </a:prstGeom>
                <a:solidFill>
                  <a:srgbClr val="0000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矩形 12"/>
              <p:cNvSpPr/>
              <p:nvPr/>
            </p:nvSpPr>
            <p:spPr>
              <a:xfrm>
                <a:off x="0" y="846226"/>
                <a:ext cx="975360" cy="110845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V="1">
              <a:off x="975360" y="821645"/>
              <a:ext cx="0" cy="13501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" y="108725"/>
            <a:ext cx="954117" cy="63338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432190"/>
            <a:ext cx="8185707" cy="42306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185708" y="6433914"/>
            <a:ext cx="958291" cy="42134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>
          <a:xfrm>
            <a:off x="7733650" y="6433914"/>
            <a:ext cx="1347387" cy="421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zh-CN" altLang="en-US" sz="20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71D156-31C7-4A0D-88C3-08F7D3EE48DA}" type="slidenum">
              <a:rPr lang="en-US" altLang="zh-CN" sz="16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‹#›</a:t>
            </a:fld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0" y="6486323"/>
            <a:ext cx="803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HEPS @ IHEP</a:t>
            </a:r>
            <a:endParaRPr lang="zh-CN" altLang="en-US" sz="1600" b="1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直角三角形 20"/>
          <p:cNvSpPr/>
          <p:nvPr/>
        </p:nvSpPr>
        <p:spPr>
          <a:xfrm flipV="1">
            <a:off x="8182107" y="6433914"/>
            <a:ext cx="395207" cy="421341"/>
          </a:xfrm>
          <a:prstGeom prst="rtTriangle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583829" y="6433914"/>
            <a:ext cx="0" cy="4213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A809-D217-49B7-B969-127EDE2C2A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94" r:id="rId4"/>
    <p:sldLayoutId id="2147483683" r:id="rId5"/>
    <p:sldLayoutId id="2147483684" r:id="rId6"/>
    <p:sldLayoutId id="2147483685" r:id="rId7"/>
    <p:sldLayoutId id="2147483686" r:id="rId8"/>
    <p:sldLayoutId id="2147483688" r:id="rId9"/>
    <p:sldLayoutId id="2147483689" r:id="rId10"/>
    <p:sldLayoutId id="2147483690" r:id="rId11"/>
    <p:sldLayoutId id="2147483691" r:id="rId12"/>
    <p:sldLayoutId id="2147483687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l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Pct val="60000"/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辐射防护追迹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EBA928A-0263-45A8-AD1A-9C9193AFC801}" type="datetime1">
              <a:rPr lang="zh-CN" altLang="en-US" smtClean="0"/>
              <a:t>2020/5/25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92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EC9F7-BF6F-479E-A01A-B25DB008D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轫致辐射追迹画法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463F9-869B-48C8-9E51-E64BB386F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350" b="1" dirty="0"/>
              <a:t>光源</a:t>
            </a:r>
            <a:endParaRPr lang="en-US" altLang="zh-CN" sz="1350" b="1" dirty="0"/>
          </a:p>
          <a:p>
            <a:pPr lvl="1">
              <a:lnSpc>
                <a:spcPct val="120000"/>
              </a:lnSpc>
            </a:pPr>
            <a:r>
              <a:rPr lang="zh-CN" altLang="en-US" sz="1350" dirty="0"/>
              <a:t>位置：</a:t>
            </a:r>
            <a:endParaRPr lang="en-US" altLang="zh-CN" sz="1350" dirty="0"/>
          </a:p>
          <a:p>
            <a:pPr lvl="2">
              <a:lnSpc>
                <a:spcPct val="120000"/>
              </a:lnSpc>
            </a:pPr>
            <a:r>
              <a:rPr lang="en-US" altLang="zh-CN" sz="1350" dirty="0"/>
              <a:t>ID</a:t>
            </a:r>
            <a:r>
              <a:rPr lang="zh-CN" altLang="en-US" sz="1350" dirty="0"/>
              <a:t>：直线节下游出口法兰端面</a:t>
            </a:r>
            <a:endParaRPr lang="en-US" altLang="zh-CN" sz="1350" dirty="0"/>
          </a:p>
          <a:p>
            <a:pPr lvl="2">
              <a:lnSpc>
                <a:spcPct val="120000"/>
              </a:lnSpc>
            </a:pPr>
            <a:r>
              <a:rPr lang="en-US" altLang="zh-CN" sz="1350" dirty="0"/>
              <a:t>BM</a:t>
            </a:r>
            <a:r>
              <a:rPr lang="zh-CN" altLang="en-US" sz="1350" dirty="0"/>
              <a:t>：弯铁中心（？）</a:t>
            </a:r>
            <a:endParaRPr lang="en-US" altLang="zh-CN" sz="1350" dirty="0"/>
          </a:p>
          <a:p>
            <a:pPr lvl="1">
              <a:lnSpc>
                <a:spcPct val="120000"/>
              </a:lnSpc>
            </a:pPr>
            <a:r>
              <a:rPr lang="zh-CN" altLang="en-US" sz="1350" dirty="0"/>
              <a:t>尺寸：</a:t>
            </a:r>
            <a:endParaRPr lang="en-US" altLang="zh-CN" sz="1350" dirty="0"/>
          </a:p>
          <a:p>
            <a:pPr lvl="2">
              <a:lnSpc>
                <a:spcPct val="120000"/>
              </a:lnSpc>
            </a:pPr>
            <a:r>
              <a:rPr lang="zh-CN" altLang="en-US" sz="1350" dirty="0"/>
              <a:t>真空盒内表面</a:t>
            </a:r>
            <a:endParaRPr lang="en-US" altLang="zh-CN" sz="135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25E092-9C1D-4F69-B82E-8ED5839305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5550" b="1" dirty="0"/>
              <a:t>准直器</a:t>
            </a:r>
            <a:endParaRPr lang="en-US" altLang="zh-CN" sz="5550" b="1" dirty="0"/>
          </a:p>
          <a:p>
            <a:pPr lvl="1">
              <a:lnSpc>
                <a:spcPct val="120000"/>
              </a:lnSpc>
            </a:pPr>
            <a:r>
              <a:rPr lang="zh-CN" altLang="en-US" sz="3675" dirty="0"/>
              <a:t>基本尺寸：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上下游法兰端面间距：</a:t>
            </a:r>
            <a:r>
              <a:rPr lang="en-US" altLang="zh-CN" sz="3675" dirty="0"/>
              <a:t>400mm</a:t>
            </a:r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厚度（</a:t>
            </a:r>
            <a:r>
              <a:rPr lang="en-US" altLang="zh-CN" sz="3675" dirty="0"/>
              <a:t>t</a:t>
            </a:r>
            <a:r>
              <a:rPr lang="zh-CN" altLang="en-US" sz="3675" dirty="0"/>
              <a:t>）：</a:t>
            </a:r>
            <a:r>
              <a:rPr lang="en-US" altLang="zh-CN" sz="3675" dirty="0"/>
              <a:t>300mm</a:t>
            </a:r>
            <a:r>
              <a:rPr lang="zh-CN" altLang="en-US" sz="3675" dirty="0"/>
              <a:t>（铅）或</a:t>
            </a:r>
            <a:r>
              <a:rPr lang="en-US" altLang="zh-CN" sz="3675" dirty="0"/>
              <a:t>180mm</a:t>
            </a:r>
            <a:r>
              <a:rPr lang="zh-CN" altLang="en-US" sz="3675" dirty="0"/>
              <a:t>（钨）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外轮廓：依据</a:t>
            </a:r>
            <a:r>
              <a:rPr lang="en-US" altLang="zh-CN" sz="3675" dirty="0"/>
              <a:t>BR</a:t>
            </a:r>
            <a:r>
              <a:rPr lang="zh-CN" altLang="en-US" sz="3675" dirty="0"/>
              <a:t>追迹图（</a:t>
            </a:r>
            <a:r>
              <a:rPr lang="en-US" altLang="zh-CN" sz="3675" dirty="0"/>
              <a:t>L=50</a:t>
            </a:r>
            <a:r>
              <a:rPr lang="zh-CN" altLang="en-US" sz="3675" dirty="0"/>
              <a:t>（</a:t>
            </a:r>
            <a:r>
              <a:rPr lang="en-US" altLang="zh-CN" sz="3675" dirty="0"/>
              <a:t>Pb</a:t>
            </a:r>
            <a:r>
              <a:rPr lang="zh-CN" altLang="en-US" sz="3675" dirty="0"/>
              <a:t>）或</a:t>
            </a:r>
            <a:r>
              <a:rPr lang="en-US" altLang="zh-CN" sz="3675" dirty="0"/>
              <a:t>35</a:t>
            </a:r>
            <a:r>
              <a:rPr lang="zh-CN" altLang="en-US" sz="3675" dirty="0"/>
              <a:t>（</a:t>
            </a:r>
            <a:r>
              <a:rPr lang="en-US" altLang="zh-CN" sz="3675" dirty="0"/>
              <a:t>W</a:t>
            </a:r>
            <a:r>
              <a:rPr lang="zh-CN" altLang="en-US" sz="3675" dirty="0"/>
              <a:t>）</a:t>
            </a:r>
            <a:r>
              <a:rPr lang="en-US" altLang="zh-CN" sz="3675" dirty="0"/>
              <a:t>mm</a:t>
            </a:r>
            <a:r>
              <a:rPr lang="zh-CN" altLang="en-US" sz="3675" dirty="0"/>
              <a:t>）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孔径余量：</a:t>
            </a:r>
            <a:r>
              <a:rPr lang="en-US" altLang="zh-CN" sz="3675" dirty="0"/>
              <a:t>2~5mm</a:t>
            </a:r>
          </a:p>
          <a:p>
            <a:pPr lvl="1">
              <a:lnSpc>
                <a:spcPct val="120000"/>
              </a:lnSpc>
            </a:pPr>
            <a:r>
              <a:rPr lang="zh-CN" altLang="en-US" sz="3675" dirty="0"/>
              <a:t>位置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最佳位置：单色器前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必要位置：白光狭缝后</a:t>
            </a:r>
            <a:endParaRPr lang="en-US" altLang="zh-CN" sz="3675" dirty="0"/>
          </a:p>
          <a:p>
            <a:pPr>
              <a:lnSpc>
                <a:spcPct val="120000"/>
              </a:lnSpc>
            </a:pPr>
            <a:r>
              <a:rPr lang="en-US" altLang="zh-CN" sz="5550" b="1" dirty="0" err="1"/>
              <a:t>Beamstop</a:t>
            </a:r>
            <a:endParaRPr lang="en-US" altLang="zh-CN" sz="5550" b="1" dirty="0"/>
          </a:p>
          <a:p>
            <a:pPr lvl="1">
              <a:lnSpc>
                <a:spcPct val="120000"/>
              </a:lnSpc>
            </a:pPr>
            <a:r>
              <a:rPr lang="zh-CN" altLang="en-US" sz="3675" dirty="0"/>
              <a:t>基本尺寸：同准直器</a:t>
            </a:r>
            <a:endParaRPr lang="en-US" altLang="zh-CN" sz="3675" dirty="0"/>
          </a:p>
          <a:p>
            <a:pPr lvl="1">
              <a:lnSpc>
                <a:spcPct val="120000"/>
              </a:lnSpc>
            </a:pPr>
            <a:r>
              <a:rPr lang="zh-CN" altLang="en-US" sz="3675" dirty="0"/>
              <a:t>位置：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最佳位置：单色器后</a:t>
            </a:r>
            <a:endParaRPr lang="en-US" altLang="zh-CN" sz="3675" dirty="0"/>
          </a:p>
          <a:p>
            <a:pPr lvl="2">
              <a:lnSpc>
                <a:spcPct val="120000"/>
              </a:lnSpc>
            </a:pPr>
            <a:r>
              <a:rPr lang="zh-CN" altLang="en-US" sz="3675" dirty="0"/>
              <a:t>必要位置：</a:t>
            </a:r>
            <a:r>
              <a:rPr lang="en-US" altLang="zh-CN" sz="3675" dirty="0"/>
              <a:t>FOE</a:t>
            </a:r>
            <a:r>
              <a:rPr lang="zh-CN" altLang="en-US" sz="3675" dirty="0"/>
              <a:t>端墙前（或可以终止</a:t>
            </a:r>
            <a:r>
              <a:rPr lang="en-US" altLang="zh-CN" sz="3675" dirty="0"/>
              <a:t>PBR</a:t>
            </a:r>
            <a:r>
              <a:rPr lang="zh-CN" altLang="en-US" sz="3675" dirty="0"/>
              <a:t>的地方，例如白光束线实验</a:t>
            </a:r>
            <a:r>
              <a:rPr lang="en-US" altLang="zh-CN" sz="3675" dirty="0"/>
              <a:t>hutch</a:t>
            </a:r>
            <a:r>
              <a:rPr lang="zh-CN" altLang="en-US" sz="3675" dirty="0"/>
              <a:t>的端墙，建议尽可能接近样品）</a:t>
            </a:r>
            <a:endParaRPr lang="en-US" altLang="zh-CN" sz="3675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E9AA5C-F909-4CF5-BD74-1CE1FFD03C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78" y="3989533"/>
            <a:ext cx="1982398" cy="17588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F7A058-DCED-46E6-9B84-69FE7796991D}"/>
              </a:ext>
            </a:extLst>
          </p:cNvPr>
          <p:cNvSpPr txBox="1"/>
          <p:nvPr/>
        </p:nvSpPr>
        <p:spPr>
          <a:xfrm>
            <a:off x="1390678" y="5748410"/>
            <a:ext cx="19823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/>
              <a:t>BEPC II </a:t>
            </a:r>
            <a:r>
              <a:rPr lang="zh-CN" altLang="en-US" sz="1050" dirty="0"/>
              <a:t>真空盒截面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212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追迹的思路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63"/>
          <a:stretch/>
        </p:blipFill>
        <p:spPr>
          <a:xfrm>
            <a:off x="25471" y="1052736"/>
            <a:ext cx="4413768" cy="52565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9311" y="2636912"/>
            <a:ext cx="280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器件类型：</a:t>
            </a:r>
            <a:endParaRPr lang="en-US" altLang="zh-CN" dirty="0" smtClean="0"/>
          </a:p>
          <a:p>
            <a:r>
              <a:rPr lang="zh-CN" altLang="en-US" dirty="0" smtClean="0"/>
              <a:t>光源（真空盒）</a:t>
            </a:r>
            <a:endParaRPr lang="en-US" altLang="zh-CN" dirty="0" smtClean="0"/>
          </a:p>
          <a:p>
            <a:r>
              <a:rPr lang="zh-CN" altLang="en-US" dirty="0"/>
              <a:t>前准直</a:t>
            </a:r>
            <a:r>
              <a:rPr lang="zh-CN" altLang="en-US" dirty="0" smtClean="0"/>
              <a:t>器（前端）</a:t>
            </a:r>
            <a:endParaRPr lang="en-US" altLang="zh-CN" dirty="0" smtClean="0"/>
          </a:p>
          <a:p>
            <a:r>
              <a:rPr lang="zh-CN" altLang="en-US" dirty="0" smtClean="0"/>
              <a:t>锯齿墙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6BD4AAFF-EA53-4008-90B0-D6186F6C3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352"/>
            <a:ext cx="3384727" cy="23762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1272" y="395670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器件参数：</a:t>
            </a:r>
            <a:endParaRPr lang="en-US" altLang="zh-CN" dirty="0" smtClean="0"/>
          </a:p>
          <a:p>
            <a:r>
              <a:rPr lang="zh-CN" altLang="en-US" dirty="0" smtClean="0"/>
              <a:t>边缘坐标点位置，厚度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，宽度</a:t>
            </a:r>
            <a:r>
              <a:rPr lang="en-US" altLang="zh-CN" dirty="0" smtClean="0"/>
              <a:t>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E9AA5C-F909-4CF5-BD74-1CE1FFD03CA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0072" y="4762590"/>
            <a:ext cx="1871605" cy="18136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4677" y="11088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NEW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22mm </a:t>
            </a:r>
            <a:r>
              <a:rPr lang="zh-CN" altLang="en-US" b="1" dirty="0" smtClean="0">
                <a:solidFill>
                  <a:srgbClr val="FF0000"/>
                </a:solidFill>
              </a:rPr>
              <a:t>* </a:t>
            </a:r>
            <a:r>
              <a:rPr lang="en-US" altLang="zh-CN" b="1" dirty="0" smtClean="0">
                <a:solidFill>
                  <a:srgbClr val="FF0000"/>
                </a:solidFill>
              </a:rPr>
              <a:t>7.5mm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B8</a:t>
            </a:r>
            <a:r>
              <a:rPr lang="zh-CN" altLang="en-US" dirty="0" smtClean="0"/>
              <a:t>辐射防护追迹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0145"/>
            <a:ext cx="9144000" cy="4572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576" y="5624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工况</a:t>
            </a:r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 smtClean="0"/>
              <a:t>C5</a:t>
            </a:r>
            <a:r>
              <a:rPr lang="zh-CN" altLang="en-US" dirty="0" smtClean="0"/>
              <a:t>真空内，</a:t>
            </a:r>
            <a:r>
              <a:rPr lang="en-US" altLang="zh-CN" dirty="0" smtClean="0"/>
              <a:t>6mm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CCM gap =7mm, DCM offset =19mm; HRMs gap = 3mm</a:t>
            </a:r>
          </a:p>
        </p:txBody>
      </p:sp>
    </p:spTree>
    <p:extLst>
      <p:ext uri="{BB962C8B-B14F-4D97-AF65-F5344CB8AC3E}">
        <p14:creationId xmlns:p14="http://schemas.microsoft.com/office/powerpoint/2010/main" val="24622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nd meeting of HEPS-TF International Advisory Committee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HEPSTF">
      <a:majorFont>
        <a:latin typeface="Times New Roman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ond meeting of HEPS-TF International Advisory Committee" id="{F95D11FF-3983-4A8A-93A8-03B63316FD81}" vid="{F518D957-73DE-4B2A-BD09-006F161EB16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2nd meeting of HEPS-TF International Advisory Committee</Template>
  <TotalTime>18384</TotalTime>
  <Words>214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黑体</vt:lpstr>
      <vt:lpstr>楷体</vt:lpstr>
      <vt:lpstr>宋体</vt:lpstr>
      <vt:lpstr>微软雅黑</vt:lpstr>
      <vt:lpstr>Arial</vt:lpstr>
      <vt:lpstr>Calibri</vt:lpstr>
      <vt:lpstr>Rockwell Extra Bold</vt:lpstr>
      <vt:lpstr>Times New Roman</vt:lpstr>
      <vt:lpstr>Wingdings</vt:lpstr>
      <vt:lpstr>Wingdings 2</vt:lpstr>
      <vt:lpstr>2nd meeting of HEPS-TF International Advisory Committee</vt:lpstr>
      <vt:lpstr>辐射防护追迹软件</vt:lpstr>
      <vt:lpstr>3. 轫致辐射追迹画法</vt:lpstr>
      <vt:lpstr>追迹的思路</vt:lpstr>
      <vt:lpstr>B8辐射防护追迹1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Engineering material beamline</dc:title>
  <dc:creator>Cain</dc:creator>
  <cp:lastModifiedBy>yangfg</cp:lastModifiedBy>
  <cp:revision>1416</cp:revision>
  <dcterms:created xsi:type="dcterms:W3CDTF">2017-11-09T06:42:01Z</dcterms:created>
  <dcterms:modified xsi:type="dcterms:W3CDTF">2020-05-25T09:15:00Z</dcterms:modified>
</cp:coreProperties>
</file>