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75" r:id="rId14"/>
    <p:sldId id="276" r:id="rId15"/>
    <p:sldId id="277" r:id="rId16"/>
    <p:sldId id="278" r:id="rId17"/>
    <p:sldId id="269" r:id="rId18"/>
    <p:sldId id="279" r:id="rId19"/>
    <p:sldId id="280" r:id="rId20"/>
    <p:sldId id="270" r:id="rId21"/>
    <p:sldId id="271" r:id="rId22"/>
    <p:sldId id="281" r:id="rId23"/>
    <p:sldId id="273" r:id="rId24"/>
    <p:sldId id="272" r:id="rId25"/>
    <p:sldId id="274"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60"/>
    <p:restoredTop sz="94674"/>
  </p:normalViewPr>
  <p:slideViewPr>
    <p:cSldViewPr snapToGrid="0" snapToObjects="1">
      <p:cViewPr varScale="1">
        <p:scale>
          <a:sx n="98" d="100"/>
          <a:sy n="98" d="100"/>
        </p:scale>
        <p:origin x="216" y="7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AC554D-3D22-004A-A4A2-0AAF92A32A67}"/>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DE2DD9FA-8F80-2541-AF68-1174245D24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EA6A0987-832A-B54C-B002-8BE779F62D03}"/>
              </a:ext>
            </a:extLst>
          </p:cNvPr>
          <p:cNvSpPr>
            <a:spLocks noGrp="1"/>
          </p:cNvSpPr>
          <p:nvPr>
            <p:ph type="dt" sz="half" idx="10"/>
          </p:nvPr>
        </p:nvSpPr>
        <p:spPr/>
        <p:txBody>
          <a:bodyPr/>
          <a:lstStyle/>
          <a:p>
            <a:fld id="{FE255300-064E-B34A-A526-5E061D241557}" type="datetimeFigureOut">
              <a:rPr kumimoji="1" lang="zh-CN" altLang="en-US" smtClean="0"/>
              <a:t>2021/6/13</a:t>
            </a:fld>
            <a:endParaRPr kumimoji="1" lang="zh-CN" altLang="en-US"/>
          </a:p>
        </p:txBody>
      </p:sp>
      <p:sp>
        <p:nvSpPr>
          <p:cNvPr id="5" name="页脚占位符 4">
            <a:extLst>
              <a:ext uri="{FF2B5EF4-FFF2-40B4-BE49-F238E27FC236}">
                <a16:creationId xmlns:a16="http://schemas.microsoft.com/office/drawing/2014/main" id="{29FD0715-D040-0740-83DE-052A306A6F9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3AB4809-5F0A-C247-843A-DB68FDB867EA}"/>
              </a:ext>
            </a:extLst>
          </p:cNvPr>
          <p:cNvSpPr>
            <a:spLocks noGrp="1"/>
          </p:cNvSpPr>
          <p:nvPr>
            <p:ph type="sldNum" sz="quarter" idx="12"/>
          </p:nvPr>
        </p:nvSpPr>
        <p:spPr/>
        <p:txBody>
          <a:bodyPr/>
          <a:lstStyle/>
          <a:p>
            <a:fld id="{D976167E-111C-504F-9DE7-2EA29CA630FA}" type="slidenum">
              <a:rPr kumimoji="1" lang="zh-CN" altLang="en-US" smtClean="0"/>
              <a:t>‹#›</a:t>
            </a:fld>
            <a:endParaRPr kumimoji="1" lang="zh-CN" altLang="en-US"/>
          </a:p>
        </p:txBody>
      </p:sp>
    </p:spTree>
    <p:extLst>
      <p:ext uri="{BB962C8B-B14F-4D97-AF65-F5344CB8AC3E}">
        <p14:creationId xmlns:p14="http://schemas.microsoft.com/office/powerpoint/2010/main" val="3805447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018A18-00B5-A94D-B537-FED66BEC4CD4}"/>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5ACB5F71-B832-A844-A72F-06F2DC3DDB44}"/>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74E2503-5A2D-EC4E-9088-50C6005D5EBD}"/>
              </a:ext>
            </a:extLst>
          </p:cNvPr>
          <p:cNvSpPr>
            <a:spLocks noGrp="1"/>
          </p:cNvSpPr>
          <p:nvPr>
            <p:ph type="dt" sz="half" idx="10"/>
          </p:nvPr>
        </p:nvSpPr>
        <p:spPr/>
        <p:txBody>
          <a:bodyPr/>
          <a:lstStyle/>
          <a:p>
            <a:fld id="{FE255300-064E-B34A-A526-5E061D241557}" type="datetimeFigureOut">
              <a:rPr kumimoji="1" lang="zh-CN" altLang="en-US" smtClean="0"/>
              <a:t>2021/6/13</a:t>
            </a:fld>
            <a:endParaRPr kumimoji="1" lang="zh-CN" altLang="en-US"/>
          </a:p>
        </p:txBody>
      </p:sp>
      <p:sp>
        <p:nvSpPr>
          <p:cNvPr id="5" name="页脚占位符 4">
            <a:extLst>
              <a:ext uri="{FF2B5EF4-FFF2-40B4-BE49-F238E27FC236}">
                <a16:creationId xmlns:a16="http://schemas.microsoft.com/office/drawing/2014/main" id="{171D0131-E96F-5C47-9C52-CDDADEE8FBF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3DE09E5-B4C1-9643-B8BA-BF0172837DE5}"/>
              </a:ext>
            </a:extLst>
          </p:cNvPr>
          <p:cNvSpPr>
            <a:spLocks noGrp="1"/>
          </p:cNvSpPr>
          <p:nvPr>
            <p:ph type="sldNum" sz="quarter" idx="12"/>
          </p:nvPr>
        </p:nvSpPr>
        <p:spPr/>
        <p:txBody>
          <a:bodyPr/>
          <a:lstStyle/>
          <a:p>
            <a:fld id="{D976167E-111C-504F-9DE7-2EA29CA630FA}" type="slidenum">
              <a:rPr kumimoji="1" lang="zh-CN" altLang="en-US" smtClean="0"/>
              <a:t>‹#›</a:t>
            </a:fld>
            <a:endParaRPr kumimoji="1" lang="zh-CN" altLang="en-US"/>
          </a:p>
        </p:txBody>
      </p:sp>
    </p:spTree>
    <p:extLst>
      <p:ext uri="{BB962C8B-B14F-4D97-AF65-F5344CB8AC3E}">
        <p14:creationId xmlns:p14="http://schemas.microsoft.com/office/powerpoint/2010/main" val="1525719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6E81BBA-FF66-0C4F-BAF8-AA47AA296E36}"/>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8DF62EAC-1E09-AF4D-A5C9-B60C35FD9979}"/>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38DA3FE-FC91-9F44-A22A-62B20FDC3604}"/>
              </a:ext>
            </a:extLst>
          </p:cNvPr>
          <p:cNvSpPr>
            <a:spLocks noGrp="1"/>
          </p:cNvSpPr>
          <p:nvPr>
            <p:ph type="dt" sz="half" idx="10"/>
          </p:nvPr>
        </p:nvSpPr>
        <p:spPr/>
        <p:txBody>
          <a:bodyPr/>
          <a:lstStyle/>
          <a:p>
            <a:fld id="{FE255300-064E-B34A-A526-5E061D241557}" type="datetimeFigureOut">
              <a:rPr kumimoji="1" lang="zh-CN" altLang="en-US" smtClean="0"/>
              <a:t>2021/6/13</a:t>
            </a:fld>
            <a:endParaRPr kumimoji="1" lang="zh-CN" altLang="en-US"/>
          </a:p>
        </p:txBody>
      </p:sp>
      <p:sp>
        <p:nvSpPr>
          <p:cNvPr id="5" name="页脚占位符 4">
            <a:extLst>
              <a:ext uri="{FF2B5EF4-FFF2-40B4-BE49-F238E27FC236}">
                <a16:creationId xmlns:a16="http://schemas.microsoft.com/office/drawing/2014/main" id="{F5148106-7A93-494F-8502-7BEF293029D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8DC12B0-61B7-1949-947A-0BBB98696F27}"/>
              </a:ext>
            </a:extLst>
          </p:cNvPr>
          <p:cNvSpPr>
            <a:spLocks noGrp="1"/>
          </p:cNvSpPr>
          <p:nvPr>
            <p:ph type="sldNum" sz="quarter" idx="12"/>
          </p:nvPr>
        </p:nvSpPr>
        <p:spPr/>
        <p:txBody>
          <a:bodyPr/>
          <a:lstStyle/>
          <a:p>
            <a:fld id="{D976167E-111C-504F-9DE7-2EA29CA630FA}" type="slidenum">
              <a:rPr kumimoji="1" lang="zh-CN" altLang="en-US" smtClean="0"/>
              <a:t>‹#›</a:t>
            </a:fld>
            <a:endParaRPr kumimoji="1" lang="zh-CN" altLang="en-US"/>
          </a:p>
        </p:txBody>
      </p:sp>
    </p:spTree>
    <p:extLst>
      <p:ext uri="{BB962C8B-B14F-4D97-AF65-F5344CB8AC3E}">
        <p14:creationId xmlns:p14="http://schemas.microsoft.com/office/powerpoint/2010/main" val="552745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7CC8F8-97AF-6C48-B261-E67838E45CF6}"/>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29529769-109C-0642-84B8-571BB44E81A4}"/>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EC7A22A-FDFA-7B49-A603-8FA4DE3D0C50}"/>
              </a:ext>
            </a:extLst>
          </p:cNvPr>
          <p:cNvSpPr>
            <a:spLocks noGrp="1"/>
          </p:cNvSpPr>
          <p:nvPr>
            <p:ph type="dt" sz="half" idx="10"/>
          </p:nvPr>
        </p:nvSpPr>
        <p:spPr/>
        <p:txBody>
          <a:bodyPr/>
          <a:lstStyle/>
          <a:p>
            <a:fld id="{FE255300-064E-B34A-A526-5E061D241557}" type="datetimeFigureOut">
              <a:rPr kumimoji="1" lang="zh-CN" altLang="en-US" smtClean="0"/>
              <a:t>2021/6/13</a:t>
            </a:fld>
            <a:endParaRPr kumimoji="1" lang="zh-CN" altLang="en-US"/>
          </a:p>
        </p:txBody>
      </p:sp>
      <p:sp>
        <p:nvSpPr>
          <p:cNvPr id="5" name="页脚占位符 4">
            <a:extLst>
              <a:ext uri="{FF2B5EF4-FFF2-40B4-BE49-F238E27FC236}">
                <a16:creationId xmlns:a16="http://schemas.microsoft.com/office/drawing/2014/main" id="{98D0D9A2-1F6F-934F-B3D5-CB38FC4050B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3D05078-8841-184F-8281-20429A993643}"/>
              </a:ext>
            </a:extLst>
          </p:cNvPr>
          <p:cNvSpPr>
            <a:spLocks noGrp="1"/>
          </p:cNvSpPr>
          <p:nvPr>
            <p:ph type="sldNum" sz="quarter" idx="12"/>
          </p:nvPr>
        </p:nvSpPr>
        <p:spPr/>
        <p:txBody>
          <a:bodyPr/>
          <a:lstStyle/>
          <a:p>
            <a:fld id="{D976167E-111C-504F-9DE7-2EA29CA630FA}" type="slidenum">
              <a:rPr kumimoji="1" lang="zh-CN" altLang="en-US" smtClean="0"/>
              <a:t>‹#›</a:t>
            </a:fld>
            <a:endParaRPr kumimoji="1" lang="zh-CN" altLang="en-US"/>
          </a:p>
        </p:txBody>
      </p:sp>
    </p:spTree>
    <p:extLst>
      <p:ext uri="{BB962C8B-B14F-4D97-AF65-F5344CB8AC3E}">
        <p14:creationId xmlns:p14="http://schemas.microsoft.com/office/powerpoint/2010/main" val="2833251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F8F0C7-8E4D-B14B-9652-4E0266AD9EF2}"/>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0FE562D0-5015-9140-A54A-62B429A8CB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B80B0D01-3210-CB49-B62F-31DD9ACEF5F3}"/>
              </a:ext>
            </a:extLst>
          </p:cNvPr>
          <p:cNvSpPr>
            <a:spLocks noGrp="1"/>
          </p:cNvSpPr>
          <p:nvPr>
            <p:ph type="dt" sz="half" idx="10"/>
          </p:nvPr>
        </p:nvSpPr>
        <p:spPr/>
        <p:txBody>
          <a:bodyPr/>
          <a:lstStyle/>
          <a:p>
            <a:fld id="{FE255300-064E-B34A-A526-5E061D241557}" type="datetimeFigureOut">
              <a:rPr kumimoji="1" lang="zh-CN" altLang="en-US" smtClean="0"/>
              <a:t>2021/6/13</a:t>
            </a:fld>
            <a:endParaRPr kumimoji="1" lang="zh-CN" altLang="en-US"/>
          </a:p>
        </p:txBody>
      </p:sp>
      <p:sp>
        <p:nvSpPr>
          <p:cNvPr id="5" name="页脚占位符 4">
            <a:extLst>
              <a:ext uri="{FF2B5EF4-FFF2-40B4-BE49-F238E27FC236}">
                <a16:creationId xmlns:a16="http://schemas.microsoft.com/office/drawing/2014/main" id="{00CBC9A5-952A-AF45-81E7-B66186AC5FA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A7EA7AB-4777-B846-97BD-6C3E7651EADC}"/>
              </a:ext>
            </a:extLst>
          </p:cNvPr>
          <p:cNvSpPr>
            <a:spLocks noGrp="1"/>
          </p:cNvSpPr>
          <p:nvPr>
            <p:ph type="sldNum" sz="quarter" idx="12"/>
          </p:nvPr>
        </p:nvSpPr>
        <p:spPr/>
        <p:txBody>
          <a:bodyPr/>
          <a:lstStyle/>
          <a:p>
            <a:fld id="{D976167E-111C-504F-9DE7-2EA29CA630FA}" type="slidenum">
              <a:rPr kumimoji="1" lang="zh-CN" altLang="en-US" smtClean="0"/>
              <a:t>‹#›</a:t>
            </a:fld>
            <a:endParaRPr kumimoji="1" lang="zh-CN" altLang="en-US"/>
          </a:p>
        </p:txBody>
      </p:sp>
    </p:spTree>
    <p:extLst>
      <p:ext uri="{BB962C8B-B14F-4D97-AF65-F5344CB8AC3E}">
        <p14:creationId xmlns:p14="http://schemas.microsoft.com/office/powerpoint/2010/main" val="292040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54DEC4-F114-834D-8050-17F4AEDDB238}"/>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95DC6B74-98CA-CF42-869D-533235344691}"/>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B9D27DA3-4685-1943-B3EA-FE0AF3E2781B}"/>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D472F13E-2201-A04B-AC10-DDDA4FBF2E86}"/>
              </a:ext>
            </a:extLst>
          </p:cNvPr>
          <p:cNvSpPr>
            <a:spLocks noGrp="1"/>
          </p:cNvSpPr>
          <p:nvPr>
            <p:ph type="dt" sz="half" idx="10"/>
          </p:nvPr>
        </p:nvSpPr>
        <p:spPr/>
        <p:txBody>
          <a:bodyPr/>
          <a:lstStyle/>
          <a:p>
            <a:fld id="{FE255300-064E-B34A-A526-5E061D241557}" type="datetimeFigureOut">
              <a:rPr kumimoji="1" lang="zh-CN" altLang="en-US" smtClean="0"/>
              <a:t>2021/6/13</a:t>
            </a:fld>
            <a:endParaRPr kumimoji="1" lang="zh-CN" altLang="en-US"/>
          </a:p>
        </p:txBody>
      </p:sp>
      <p:sp>
        <p:nvSpPr>
          <p:cNvPr id="6" name="页脚占位符 5">
            <a:extLst>
              <a:ext uri="{FF2B5EF4-FFF2-40B4-BE49-F238E27FC236}">
                <a16:creationId xmlns:a16="http://schemas.microsoft.com/office/drawing/2014/main" id="{4FF9496F-5758-0442-8151-F17E09410A5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B7040DD1-72BA-3D40-B856-732E46008DBF}"/>
              </a:ext>
            </a:extLst>
          </p:cNvPr>
          <p:cNvSpPr>
            <a:spLocks noGrp="1"/>
          </p:cNvSpPr>
          <p:nvPr>
            <p:ph type="sldNum" sz="quarter" idx="12"/>
          </p:nvPr>
        </p:nvSpPr>
        <p:spPr/>
        <p:txBody>
          <a:bodyPr/>
          <a:lstStyle/>
          <a:p>
            <a:fld id="{D976167E-111C-504F-9DE7-2EA29CA630FA}" type="slidenum">
              <a:rPr kumimoji="1" lang="zh-CN" altLang="en-US" smtClean="0"/>
              <a:t>‹#›</a:t>
            </a:fld>
            <a:endParaRPr kumimoji="1" lang="zh-CN" altLang="en-US"/>
          </a:p>
        </p:txBody>
      </p:sp>
    </p:spTree>
    <p:extLst>
      <p:ext uri="{BB962C8B-B14F-4D97-AF65-F5344CB8AC3E}">
        <p14:creationId xmlns:p14="http://schemas.microsoft.com/office/powerpoint/2010/main" val="2245489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74D3ED-55DC-284B-ADDB-B9B5B8C1D0BD}"/>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95D6DEAB-64B3-B248-B59E-E781F2866C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6A580CC7-3B1E-2240-8CAF-9F826FFE95EC}"/>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94A920FE-E3DE-A049-B159-A50FC4C71A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560F7556-612F-D646-9158-28CD670D4357}"/>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951EE7B4-BF49-864F-B2DF-1BABE77FDBBA}"/>
              </a:ext>
            </a:extLst>
          </p:cNvPr>
          <p:cNvSpPr>
            <a:spLocks noGrp="1"/>
          </p:cNvSpPr>
          <p:nvPr>
            <p:ph type="dt" sz="half" idx="10"/>
          </p:nvPr>
        </p:nvSpPr>
        <p:spPr/>
        <p:txBody>
          <a:bodyPr/>
          <a:lstStyle/>
          <a:p>
            <a:fld id="{FE255300-064E-B34A-A526-5E061D241557}" type="datetimeFigureOut">
              <a:rPr kumimoji="1" lang="zh-CN" altLang="en-US" smtClean="0"/>
              <a:t>2021/6/13</a:t>
            </a:fld>
            <a:endParaRPr kumimoji="1" lang="zh-CN" altLang="en-US"/>
          </a:p>
        </p:txBody>
      </p:sp>
      <p:sp>
        <p:nvSpPr>
          <p:cNvPr id="8" name="页脚占位符 7">
            <a:extLst>
              <a:ext uri="{FF2B5EF4-FFF2-40B4-BE49-F238E27FC236}">
                <a16:creationId xmlns:a16="http://schemas.microsoft.com/office/drawing/2014/main" id="{7E91E47E-A02F-B440-A579-A2A7EB0D99FE}"/>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0886A460-8DBB-9340-8405-9939C6AFE5BB}"/>
              </a:ext>
            </a:extLst>
          </p:cNvPr>
          <p:cNvSpPr>
            <a:spLocks noGrp="1"/>
          </p:cNvSpPr>
          <p:nvPr>
            <p:ph type="sldNum" sz="quarter" idx="12"/>
          </p:nvPr>
        </p:nvSpPr>
        <p:spPr/>
        <p:txBody>
          <a:bodyPr/>
          <a:lstStyle/>
          <a:p>
            <a:fld id="{D976167E-111C-504F-9DE7-2EA29CA630FA}" type="slidenum">
              <a:rPr kumimoji="1" lang="zh-CN" altLang="en-US" smtClean="0"/>
              <a:t>‹#›</a:t>
            </a:fld>
            <a:endParaRPr kumimoji="1" lang="zh-CN" altLang="en-US"/>
          </a:p>
        </p:txBody>
      </p:sp>
    </p:spTree>
    <p:extLst>
      <p:ext uri="{BB962C8B-B14F-4D97-AF65-F5344CB8AC3E}">
        <p14:creationId xmlns:p14="http://schemas.microsoft.com/office/powerpoint/2010/main" val="2662329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AAFB3B-6430-6846-A0BA-99AB2E7BCC35}"/>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54C27E4E-B069-6A45-83E3-FBD95E4F84FD}"/>
              </a:ext>
            </a:extLst>
          </p:cNvPr>
          <p:cNvSpPr>
            <a:spLocks noGrp="1"/>
          </p:cNvSpPr>
          <p:nvPr>
            <p:ph type="dt" sz="half" idx="10"/>
          </p:nvPr>
        </p:nvSpPr>
        <p:spPr/>
        <p:txBody>
          <a:bodyPr/>
          <a:lstStyle/>
          <a:p>
            <a:fld id="{FE255300-064E-B34A-A526-5E061D241557}" type="datetimeFigureOut">
              <a:rPr kumimoji="1" lang="zh-CN" altLang="en-US" smtClean="0"/>
              <a:t>2021/6/13</a:t>
            </a:fld>
            <a:endParaRPr kumimoji="1" lang="zh-CN" altLang="en-US"/>
          </a:p>
        </p:txBody>
      </p:sp>
      <p:sp>
        <p:nvSpPr>
          <p:cNvPr id="4" name="页脚占位符 3">
            <a:extLst>
              <a:ext uri="{FF2B5EF4-FFF2-40B4-BE49-F238E27FC236}">
                <a16:creationId xmlns:a16="http://schemas.microsoft.com/office/drawing/2014/main" id="{38F8738C-3C00-8949-B5D0-F81FEE848F5A}"/>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FB37D5CB-0540-6542-AA3B-08BA146BFCE2}"/>
              </a:ext>
            </a:extLst>
          </p:cNvPr>
          <p:cNvSpPr>
            <a:spLocks noGrp="1"/>
          </p:cNvSpPr>
          <p:nvPr>
            <p:ph type="sldNum" sz="quarter" idx="12"/>
          </p:nvPr>
        </p:nvSpPr>
        <p:spPr/>
        <p:txBody>
          <a:bodyPr/>
          <a:lstStyle/>
          <a:p>
            <a:fld id="{D976167E-111C-504F-9DE7-2EA29CA630FA}" type="slidenum">
              <a:rPr kumimoji="1" lang="zh-CN" altLang="en-US" smtClean="0"/>
              <a:t>‹#›</a:t>
            </a:fld>
            <a:endParaRPr kumimoji="1" lang="zh-CN" altLang="en-US"/>
          </a:p>
        </p:txBody>
      </p:sp>
    </p:spTree>
    <p:extLst>
      <p:ext uri="{BB962C8B-B14F-4D97-AF65-F5344CB8AC3E}">
        <p14:creationId xmlns:p14="http://schemas.microsoft.com/office/powerpoint/2010/main" val="2958676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1012233-CD5F-354A-BF55-3F6111FBDEA8}"/>
              </a:ext>
            </a:extLst>
          </p:cNvPr>
          <p:cNvSpPr>
            <a:spLocks noGrp="1"/>
          </p:cNvSpPr>
          <p:nvPr>
            <p:ph type="dt" sz="half" idx="10"/>
          </p:nvPr>
        </p:nvSpPr>
        <p:spPr/>
        <p:txBody>
          <a:bodyPr/>
          <a:lstStyle/>
          <a:p>
            <a:fld id="{FE255300-064E-B34A-A526-5E061D241557}" type="datetimeFigureOut">
              <a:rPr kumimoji="1" lang="zh-CN" altLang="en-US" smtClean="0"/>
              <a:t>2021/6/13</a:t>
            </a:fld>
            <a:endParaRPr kumimoji="1" lang="zh-CN" altLang="en-US"/>
          </a:p>
        </p:txBody>
      </p:sp>
      <p:sp>
        <p:nvSpPr>
          <p:cNvPr id="3" name="页脚占位符 2">
            <a:extLst>
              <a:ext uri="{FF2B5EF4-FFF2-40B4-BE49-F238E27FC236}">
                <a16:creationId xmlns:a16="http://schemas.microsoft.com/office/drawing/2014/main" id="{53353B35-7734-3047-9CFC-A035D78233B8}"/>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2FAEBA2B-B758-BE44-9D86-07D9A643E14B}"/>
              </a:ext>
            </a:extLst>
          </p:cNvPr>
          <p:cNvSpPr>
            <a:spLocks noGrp="1"/>
          </p:cNvSpPr>
          <p:nvPr>
            <p:ph type="sldNum" sz="quarter" idx="12"/>
          </p:nvPr>
        </p:nvSpPr>
        <p:spPr/>
        <p:txBody>
          <a:bodyPr/>
          <a:lstStyle/>
          <a:p>
            <a:fld id="{D976167E-111C-504F-9DE7-2EA29CA630FA}" type="slidenum">
              <a:rPr kumimoji="1" lang="zh-CN" altLang="en-US" smtClean="0"/>
              <a:t>‹#›</a:t>
            </a:fld>
            <a:endParaRPr kumimoji="1" lang="zh-CN" altLang="en-US"/>
          </a:p>
        </p:txBody>
      </p:sp>
    </p:spTree>
    <p:extLst>
      <p:ext uri="{BB962C8B-B14F-4D97-AF65-F5344CB8AC3E}">
        <p14:creationId xmlns:p14="http://schemas.microsoft.com/office/powerpoint/2010/main" val="249191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B9FA4B-B24B-6141-824F-29A1A4235EA7}"/>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66C8FE67-4C05-8447-AF50-C42B8830A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CE6710F3-55D9-B64D-B124-A2B07F79DA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4BBF7F67-FA67-A24A-86D8-8ECD1BE3EE26}"/>
              </a:ext>
            </a:extLst>
          </p:cNvPr>
          <p:cNvSpPr>
            <a:spLocks noGrp="1"/>
          </p:cNvSpPr>
          <p:nvPr>
            <p:ph type="dt" sz="half" idx="10"/>
          </p:nvPr>
        </p:nvSpPr>
        <p:spPr/>
        <p:txBody>
          <a:bodyPr/>
          <a:lstStyle/>
          <a:p>
            <a:fld id="{FE255300-064E-B34A-A526-5E061D241557}" type="datetimeFigureOut">
              <a:rPr kumimoji="1" lang="zh-CN" altLang="en-US" smtClean="0"/>
              <a:t>2021/6/13</a:t>
            </a:fld>
            <a:endParaRPr kumimoji="1" lang="zh-CN" altLang="en-US"/>
          </a:p>
        </p:txBody>
      </p:sp>
      <p:sp>
        <p:nvSpPr>
          <p:cNvPr id="6" name="页脚占位符 5">
            <a:extLst>
              <a:ext uri="{FF2B5EF4-FFF2-40B4-BE49-F238E27FC236}">
                <a16:creationId xmlns:a16="http://schemas.microsoft.com/office/drawing/2014/main" id="{E2021610-766B-DD4F-8882-505413561F61}"/>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C65BCF3-919F-204B-BC37-CEF5801EDCE8}"/>
              </a:ext>
            </a:extLst>
          </p:cNvPr>
          <p:cNvSpPr>
            <a:spLocks noGrp="1"/>
          </p:cNvSpPr>
          <p:nvPr>
            <p:ph type="sldNum" sz="quarter" idx="12"/>
          </p:nvPr>
        </p:nvSpPr>
        <p:spPr/>
        <p:txBody>
          <a:bodyPr/>
          <a:lstStyle/>
          <a:p>
            <a:fld id="{D976167E-111C-504F-9DE7-2EA29CA630FA}" type="slidenum">
              <a:rPr kumimoji="1" lang="zh-CN" altLang="en-US" smtClean="0"/>
              <a:t>‹#›</a:t>
            </a:fld>
            <a:endParaRPr kumimoji="1" lang="zh-CN" altLang="en-US"/>
          </a:p>
        </p:txBody>
      </p:sp>
    </p:spTree>
    <p:extLst>
      <p:ext uri="{BB962C8B-B14F-4D97-AF65-F5344CB8AC3E}">
        <p14:creationId xmlns:p14="http://schemas.microsoft.com/office/powerpoint/2010/main" val="2392293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3F681A-8F79-C04D-8B74-C103168005CC}"/>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E6600EEA-D6B0-134E-8ADE-C63196DCB3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2F59F616-D623-C14B-A8A1-A6A0C9A794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5A9B57FB-0159-EE4D-A3DF-1263DB46ACA0}"/>
              </a:ext>
            </a:extLst>
          </p:cNvPr>
          <p:cNvSpPr>
            <a:spLocks noGrp="1"/>
          </p:cNvSpPr>
          <p:nvPr>
            <p:ph type="dt" sz="half" idx="10"/>
          </p:nvPr>
        </p:nvSpPr>
        <p:spPr/>
        <p:txBody>
          <a:bodyPr/>
          <a:lstStyle/>
          <a:p>
            <a:fld id="{FE255300-064E-B34A-A526-5E061D241557}" type="datetimeFigureOut">
              <a:rPr kumimoji="1" lang="zh-CN" altLang="en-US" smtClean="0"/>
              <a:t>2021/6/13</a:t>
            </a:fld>
            <a:endParaRPr kumimoji="1" lang="zh-CN" altLang="en-US"/>
          </a:p>
        </p:txBody>
      </p:sp>
      <p:sp>
        <p:nvSpPr>
          <p:cNvPr id="6" name="页脚占位符 5">
            <a:extLst>
              <a:ext uri="{FF2B5EF4-FFF2-40B4-BE49-F238E27FC236}">
                <a16:creationId xmlns:a16="http://schemas.microsoft.com/office/drawing/2014/main" id="{397AFE04-6621-4A49-B860-A9E44B123A2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914780C6-C087-7940-A2BC-C4C600B65A45}"/>
              </a:ext>
            </a:extLst>
          </p:cNvPr>
          <p:cNvSpPr>
            <a:spLocks noGrp="1"/>
          </p:cNvSpPr>
          <p:nvPr>
            <p:ph type="sldNum" sz="quarter" idx="12"/>
          </p:nvPr>
        </p:nvSpPr>
        <p:spPr/>
        <p:txBody>
          <a:bodyPr/>
          <a:lstStyle/>
          <a:p>
            <a:fld id="{D976167E-111C-504F-9DE7-2EA29CA630FA}" type="slidenum">
              <a:rPr kumimoji="1" lang="zh-CN" altLang="en-US" smtClean="0"/>
              <a:t>‹#›</a:t>
            </a:fld>
            <a:endParaRPr kumimoji="1" lang="zh-CN" altLang="en-US"/>
          </a:p>
        </p:txBody>
      </p:sp>
    </p:spTree>
    <p:extLst>
      <p:ext uri="{BB962C8B-B14F-4D97-AF65-F5344CB8AC3E}">
        <p14:creationId xmlns:p14="http://schemas.microsoft.com/office/powerpoint/2010/main" val="4293987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EE2218E-AF51-674C-A083-2C88172336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CC8580AB-0058-CF43-9FF4-149FBE8559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B870B8A-10AD-894C-8019-22B6E96E5E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255300-064E-B34A-A526-5E061D241557}" type="datetimeFigureOut">
              <a:rPr kumimoji="1" lang="zh-CN" altLang="en-US" smtClean="0"/>
              <a:t>2021/6/13</a:t>
            </a:fld>
            <a:endParaRPr kumimoji="1" lang="zh-CN" altLang="en-US"/>
          </a:p>
        </p:txBody>
      </p:sp>
      <p:sp>
        <p:nvSpPr>
          <p:cNvPr id="5" name="页脚占位符 4">
            <a:extLst>
              <a:ext uri="{FF2B5EF4-FFF2-40B4-BE49-F238E27FC236}">
                <a16:creationId xmlns:a16="http://schemas.microsoft.com/office/drawing/2014/main" id="{AD1566B4-A1F8-474E-B155-0350B94CD3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3B709C13-C135-FD4E-A09D-AAA2DD864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76167E-111C-504F-9DE7-2EA29CA630FA}" type="slidenum">
              <a:rPr kumimoji="1" lang="zh-CN" altLang="en-US" smtClean="0"/>
              <a:t>‹#›</a:t>
            </a:fld>
            <a:endParaRPr kumimoji="1" lang="zh-CN" altLang="en-US"/>
          </a:p>
        </p:txBody>
      </p:sp>
    </p:spTree>
    <p:extLst>
      <p:ext uri="{BB962C8B-B14F-4D97-AF65-F5344CB8AC3E}">
        <p14:creationId xmlns:p14="http://schemas.microsoft.com/office/powerpoint/2010/main" val="3469603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5AC40B-F0A0-A44E-9DA6-8318F5308539}"/>
              </a:ext>
            </a:extLst>
          </p:cNvPr>
          <p:cNvSpPr>
            <a:spLocks noGrp="1"/>
          </p:cNvSpPr>
          <p:nvPr>
            <p:ph type="ctrTitle"/>
          </p:nvPr>
        </p:nvSpPr>
        <p:spPr/>
        <p:txBody>
          <a:bodyPr>
            <a:normAutofit/>
          </a:bodyPr>
          <a:lstStyle/>
          <a:p>
            <a:r>
              <a:rPr kumimoji="1" lang="en-US" altLang="zh-CN" sz="9600" b="1" dirty="0">
                <a:solidFill>
                  <a:schemeClr val="bg1"/>
                </a:solidFill>
                <a:cs typeface="Arial" panose="020B0604020202020204" pitchFamily="34" charset="0"/>
              </a:rPr>
              <a:t>Elevator</a:t>
            </a:r>
            <a:endParaRPr kumimoji="1" lang="zh-CN" altLang="en-US" sz="9600" b="1" dirty="0">
              <a:solidFill>
                <a:schemeClr val="bg1"/>
              </a:solidFill>
              <a:cs typeface="Arial" panose="020B0604020202020204" pitchFamily="34" charset="0"/>
            </a:endParaRPr>
          </a:p>
        </p:txBody>
      </p:sp>
      <p:sp>
        <p:nvSpPr>
          <p:cNvPr id="3" name="副标题 2">
            <a:extLst>
              <a:ext uri="{FF2B5EF4-FFF2-40B4-BE49-F238E27FC236}">
                <a16:creationId xmlns:a16="http://schemas.microsoft.com/office/drawing/2014/main" id="{490275F0-3C39-1C46-BC4D-A2C421A8BD23}"/>
              </a:ext>
            </a:extLst>
          </p:cNvPr>
          <p:cNvSpPr>
            <a:spLocks noGrp="1"/>
          </p:cNvSpPr>
          <p:nvPr>
            <p:ph type="subTitle" idx="1"/>
          </p:nvPr>
        </p:nvSpPr>
        <p:spPr/>
        <p:txBody>
          <a:bodyPr/>
          <a:lstStyle/>
          <a:p>
            <a:r>
              <a:rPr kumimoji="1" lang="en-US" altLang="zh-CN" dirty="0">
                <a:solidFill>
                  <a:schemeClr val="bg1"/>
                </a:solidFill>
                <a:latin typeface="Arial" panose="020B0604020202020204" pitchFamily="34" charset="0"/>
                <a:cs typeface="Arial" panose="020B0604020202020204" pitchFamily="34" charset="0"/>
              </a:rPr>
              <a:t>Group 29</a:t>
            </a:r>
            <a:endParaRPr kumimoji="1" lang="zh-CN" alt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0296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3AB760-A517-684C-97FC-B7ED986A51B0}"/>
              </a:ext>
            </a:extLst>
          </p:cNvPr>
          <p:cNvSpPr>
            <a:spLocks noGrp="1"/>
          </p:cNvSpPr>
          <p:nvPr>
            <p:ph type="title"/>
          </p:nvPr>
        </p:nvSpPr>
        <p:spPr/>
        <p:txBody>
          <a:bodyPr/>
          <a:lstStyle/>
          <a:p>
            <a:r>
              <a:rPr lang="en" altLang="zh-CN" b="1" dirty="0">
                <a:solidFill>
                  <a:schemeClr val="bg1"/>
                </a:solidFill>
                <a:latin typeface="Arial" panose="020B0604020202020204" pitchFamily="34" charset="0"/>
                <a:cs typeface="Arial" panose="020B0604020202020204" pitchFamily="34" charset="0"/>
              </a:rPr>
              <a:t>Software Requirements</a:t>
            </a:r>
          </a:p>
        </p:txBody>
      </p:sp>
      <p:sp>
        <p:nvSpPr>
          <p:cNvPr id="4" name="内容占位符 3">
            <a:extLst>
              <a:ext uri="{FF2B5EF4-FFF2-40B4-BE49-F238E27FC236}">
                <a16:creationId xmlns:a16="http://schemas.microsoft.com/office/drawing/2014/main" id="{F5BD6979-4CD8-FE47-BA7E-A99A45C449D2}"/>
              </a:ext>
            </a:extLst>
          </p:cNvPr>
          <p:cNvSpPr>
            <a:spLocks noGrp="1"/>
          </p:cNvSpPr>
          <p:nvPr>
            <p:ph idx="1"/>
          </p:nvPr>
        </p:nvSpPr>
        <p:spPr/>
        <p:txBody>
          <a:bodyPr/>
          <a:lstStyle/>
          <a:p>
            <a:r>
              <a:rPr lang="en" altLang="zh-CN" sz="3600" dirty="0">
                <a:solidFill>
                  <a:schemeClr val="bg1"/>
                </a:solidFill>
                <a:latin typeface="Arial" panose="020B0604020202020204" pitchFamily="34" charset="0"/>
                <a:cs typeface="Arial" panose="020B0604020202020204" pitchFamily="34" charset="0"/>
              </a:rPr>
              <a:t>R1: Floor UI</a:t>
            </a:r>
          </a:p>
          <a:p>
            <a:r>
              <a:rPr lang="en" altLang="zh-CN" sz="3600" dirty="0">
                <a:solidFill>
                  <a:schemeClr val="bg1"/>
                </a:solidFill>
                <a:latin typeface="Arial" panose="020B0604020202020204" pitchFamily="34" charset="0"/>
                <a:cs typeface="Arial" panose="020B0604020202020204" pitchFamily="34" charset="0"/>
              </a:rPr>
              <a:t>R2: Elevator UI</a:t>
            </a:r>
            <a:endParaRPr lang="en-US" altLang="zh-CN" sz="3600" dirty="0">
              <a:solidFill>
                <a:schemeClr val="bg1"/>
              </a:solidFill>
              <a:latin typeface="Arial" panose="020B0604020202020204" pitchFamily="34" charset="0"/>
              <a:cs typeface="Arial" panose="020B0604020202020204" pitchFamily="34" charset="0"/>
            </a:endParaRPr>
          </a:p>
          <a:p>
            <a:r>
              <a:rPr lang="en" altLang="zh-CN" sz="3600" dirty="0">
                <a:solidFill>
                  <a:schemeClr val="bg1"/>
                </a:solidFill>
                <a:latin typeface="Arial" panose="020B0604020202020204" pitchFamily="34" charset="0"/>
                <a:cs typeface="Arial" panose="020B0604020202020204" pitchFamily="34" charset="0"/>
              </a:rPr>
              <a:t>R3: Controller</a:t>
            </a:r>
          </a:p>
          <a:p>
            <a:endParaRPr lang="en" altLang="zh-CN"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8975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D9643D-0ED4-E844-88BF-92DCD75ABEA9}"/>
              </a:ext>
            </a:extLst>
          </p:cNvPr>
          <p:cNvSpPr>
            <a:spLocks noGrp="1"/>
          </p:cNvSpPr>
          <p:nvPr>
            <p:ph type="ctrTitle"/>
          </p:nvPr>
        </p:nvSpPr>
        <p:spPr/>
        <p:txBody>
          <a:bodyPr/>
          <a:lstStyle/>
          <a:p>
            <a:r>
              <a:rPr kumimoji="1" lang="en-US" altLang="zh-CN" b="1" dirty="0">
                <a:solidFill>
                  <a:schemeClr val="bg1"/>
                </a:solidFill>
                <a:latin typeface="Arial" panose="020B0604020202020204" pitchFamily="34" charset="0"/>
                <a:cs typeface="Arial" panose="020B0604020202020204" pitchFamily="34" charset="0"/>
              </a:rPr>
              <a:t>Development</a:t>
            </a:r>
            <a:endParaRPr kumimoji="1" lang="zh-CN"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4226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3AB760-A517-684C-97FC-B7ED986A51B0}"/>
              </a:ext>
            </a:extLst>
          </p:cNvPr>
          <p:cNvSpPr>
            <a:spLocks noGrp="1"/>
          </p:cNvSpPr>
          <p:nvPr>
            <p:ph type="title"/>
          </p:nvPr>
        </p:nvSpPr>
        <p:spPr/>
        <p:txBody>
          <a:bodyPr/>
          <a:lstStyle/>
          <a:p>
            <a:r>
              <a:rPr lang="en" altLang="zh-CN" b="1" dirty="0">
                <a:solidFill>
                  <a:schemeClr val="bg1"/>
                </a:solidFill>
                <a:latin typeface="Arial" panose="020B0604020202020204" pitchFamily="34" charset="0"/>
                <a:cs typeface="Arial" panose="020B0604020202020204" pitchFamily="34" charset="0"/>
              </a:rPr>
              <a:t>Floor UI</a:t>
            </a:r>
            <a:endParaRPr kumimoji="1" lang="zh-CN" altLang="en-US" dirty="0">
              <a:solidFill>
                <a:schemeClr val="bg1"/>
              </a:solidFill>
              <a:latin typeface="Arial" panose="020B0604020202020204" pitchFamily="34" charset="0"/>
              <a:cs typeface="Arial" panose="020B0604020202020204" pitchFamily="34" charset="0"/>
            </a:endParaRPr>
          </a:p>
        </p:txBody>
      </p:sp>
      <p:pic>
        <p:nvPicPr>
          <p:cNvPr id="5" name="内容占位符 4">
            <a:extLst>
              <a:ext uri="{FF2B5EF4-FFF2-40B4-BE49-F238E27FC236}">
                <a16:creationId xmlns:a16="http://schemas.microsoft.com/office/drawing/2014/main" id="{0F47AD3F-47D1-C44B-8904-BD0B898360EA}"/>
              </a:ext>
            </a:extLst>
          </p:cNvPr>
          <p:cNvPicPr>
            <a:picLocks noGrp="1" noChangeAspect="1"/>
          </p:cNvPicPr>
          <p:nvPr>
            <p:ph idx="1"/>
          </p:nvPr>
        </p:nvPicPr>
        <p:blipFill>
          <a:blip r:embed="rId2"/>
          <a:srcRect/>
          <a:stretch/>
        </p:blipFill>
        <p:spPr>
          <a:xfrm>
            <a:off x="551472" y="1826417"/>
            <a:ext cx="2401675" cy="3621881"/>
          </a:xfrm>
        </p:spPr>
      </p:pic>
      <p:pic>
        <p:nvPicPr>
          <p:cNvPr id="4" name="内容占位符 4">
            <a:extLst>
              <a:ext uri="{FF2B5EF4-FFF2-40B4-BE49-F238E27FC236}">
                <a16:creationId xmlns:a16="http://schemas.microsoft.com/office/drawing/2014/main" id="{E1ADC363-B6E1-1D4E-9767-342FFBD5BA3A}"/>
              </a:ext>
            </a:extLst>
          </p:cNvPr>
          <p:cNvPicPr>
            <a:picLocks noChangeAspect="1"/>
          </p:cNvPicPr>
          <p:nvPr/>
        </p:nvPicPr>
        <p:blipFill>
          <a:blip r:embed="rId3"/>
          <a:srcRect/>
          <a:stretch/>
        </p:blipFill>
        <p:spPr>
          <a:xfrm>
            <a:off x="3409853" y="1826417"/>
            <a:ext cx="2401675" cy="3621881"/>
          </a:xfrm>
          <a:prstGeom prst="rect">
            <a:avLst/>
          </a:prstGeom>
        </p:spPr>
      </p:pic>
      <p:pic>
        <p:nvPicPr>
          <p:cNvPr id="6" name="内容占位符 4">
            <a:extLst>
              <a:ext uri="{FF2B5EF4-FFF2-40B4-BE49-F238E27FC236}">
                <a16:creationId xmlns:a16="http://schemas.microsoft.com/office/drawing/2014/main" id="{8C471638-D49A-2D4B-A391-98E5AE0B7F21}"/>
              </a:ext>
            </a:extLst>
          </p:cNvPr>
          <p:cNvPicPr>
            <a:picLocks noChangeAspect="1"/>
          </p:cNvPicPr>
          <p:nvPr/>
        </p:nvPicPr>
        <p:blipFill>
          <a:blip r:embed="rId4"/>
          <a:srcRect/>
          <a:stretch/>
        </p:blipFill>
        <p:spPr>
          <a:xfrm>
            <a:off x="6380472" y="1826416"/>
            <a:ext cx="2401675" cy="3621881"/>
          </a:xfrm>
          <a:prstGeom prst="rect">
            <a:avLst/>
          </a:prstGeom>
        </p:spPr>
      </p:pic>
      <p:pic>
        <p:nvPicPr>
          <p:cNvPr id="7" name="内容占位符 4">
            <a:extLst>
              <a:ext uri="{FF2B5EF4-FFF2-40B4-BE49-F238E27FC236}">
                <a16:creationId xmlns:a16="http://schemas.microsoft.com/office/drawing/2014/main" id="{39901D00-0F36-3644-A46A-1D9731C63E1B}"/>
              </a:ext>
            </a:extLst>
          </p:cNvPr>
          <p:cNvPicPr>
            <a:picLocks noChangeAspect="1"/>
          </p:cNvPicPr>
          <p:nvPr/>
        </p:nvPicPr>
        <p:blipFill>
          <a:blip r:embed="rId5"/>
          <a:srcRect/>
          <a:stretch/>
        </p:blipFill>
        <p:spPr>
          <a:xfrm>
            <a:off x="9238853" y="1826416"/>
            <a:ext cx="2401675" cy="3621880"/>
          </a:xfrm>
          <a:prstGeom prst="rect">
            <a:avLst/>
          </a:prstGeom>
        </p:spPr>
      </p:pic>
    </p:spTree>
    <p:extLst>
      <p:ext uri="{BB962C8B-B14F-4D97-AF65-F5344CB8AC3E}">
        <p14:creationId xmlns:p14="http://schemas.microsoft.com/office/powerpoint/2010/main" val="713927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par>
                                <p:cTn id="8" presetID="18" presetClass="entr" presetSubtype="1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strips(downLeft)">
                                      <p:cBhvr>
                                        <p:cTn id="10" dur="500"/>
                                        <p:tgtEl>
                                          <p:spTgt spid="4"/>
                                        </p:tgtEl>
                                      </p:cBhvr>
                                    </p:animEffect>
                                  </p:childTnLst>
                                </p:cTn>
                              </p:par>
                              <p:par>
                                <p:cTn id="11" presetID="18" presetClass="entr" presetSubtype="12"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strips(downLeft)">
                                      <p:cBhvr>
                                        <p:cTn id="13" dur="500"/>
                                        <p:tgtEl>
                                          <p:spTgt spid="6"/>
                                        </p:tgtEl>
                                      </p:cBhvr>
                                    </p:animEffect>
                                  </p:childTnLst>
                                </p:cTn>
                              </p:par>
                              <p:par>
                                <p:cTn id="14" presetID="18" presetClass="entr" presetSubtype="12"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strips(downLeft)">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3AB760-A517-684C-97FC-B7ED986A51B0}"/>
              </a:ext>
            </a:extLst>
          </p:cNvPr>
          <p:cNvSpPr>
            <a:spLocks noGrp="1"/>
          </p:cNvSpPr>
          <p:nvPr>
            <p:ph type="title"/>
          </p:nvPr>
        </p:nvSpPr>
        <p:spPr/>
        <p:txBody>
          <a:bodyPr/>
          <a:lstStyle/>
          <a:p>
            <a:r>
              <a:rPr lang="en" altLang="zh-CN" b="1" dirty="0">
                <a:solidFill>
                  <a:schemeClr val="bg1"/>
                </a:solidFill>
                <a:latin typeface="Arial" panose="020B0604020202020204" pitchFamily="34" charset="0"/>
                <a:cs typeface="Arial" panose="020B0604020202020204" pitchFamily="34" charset="0"/>
              </a:rPr>
              <a:t>Basement UI and its function</a:t>
            </a:r>
            <a:endParaRPr kumimoji="1" lang="zh-CN" altLang="en-US" dirty="0">
              <a:solidFill>
                <a:schemeClr val="bg1"/>
              </a:solidFill>
              <a:latin typeface="Arial" panose="020B0604020202020204" pitchFamily="34" charset="0"/>
              <a:cs typeface="Arial" panose="020B0604020202020204" pitchFamily="34" charset="0"/>
            </a:endParaRPr>
          </a:p>
        </p:txBody>
      </p:sp>
      <p:pic>
        <p:nvPicPr>
          <p:cNvPr id="5" name="内容占位符 4">
            <a:extLst>
              <a:ext uri="{FF2B5EF4-FFF2-40B4-BE49-F238E27FC236}">
                <a16:creationId xmlns:a16="http://schemas.microsoft.com/office/drawing/2014/main" id="{0F47AD3F-47D1-C44B-8904-BD0B898360EA}"/>
              </a:ext>
            </a:extLst>
          </p:cNvPr>
          <p:cNvPicPr>
            <a:picLocks noGrp="1" noChangeAspect="1"/>
          </p:cNvPicPr>
          <p:nvPr>
            <p:ph idx="1"/>
          </p:nvPr>
        </p:nvPicPr>
        <p:blipFill>
          <a:blip r:embed="rId2"/>
          <a:srcRect/>
          <a:stretch/>
        </p:blipFill>
        <p:spPr>
          <a:xfrm>
            <a:off x="838200" y="1931568"/>
            <a:ext cx="2401675" cy="3621881"/>
          </a:xfrm>
        </p:spPr>
      </p:pic>
      <p:sp>
        <p:nvSpPr>
          <p:cNvPr id="3" name="文本框 2">
            <a:extLst>
              <a:ext uri="{FF2B5EF4-FFF2-40B4-BE49-F238E27FC236}">
                <a16:creationId xmlns:a16="http://schemas.microsoft.com/office/drawing/2014/main" id="{4C21A8AE-C474-D741-A1A5-8C06393C4226}"/>
              </a:ext>
            </a:extLst>
          </p:cNvPr>
          <p:cNvSpPr txBox="1"/>
          <p:nvPr/>
        </p:nvSpPr>
        <p:spPr>
          <a:xfrm>
            <a:off x="3631474" y="4164820"/>
            <a:ext cx="7722326" cy="461665"/>
          </a:xfrm>
          <a:prstGeom prst="rect">
            <a:avLst/>
          </a:prstGeom>
          <a:noFill/>
        </p:spPr>
        <p:txBody>
          <a:bodyPr wrap="square" rtlCol="0">
            <a:spAutoFit/>
          </a:bodyPr>
          <a:lstStyle/>
          <a:p>
            <a:r>
              <a:rPr kumimoji="1" lang="en-US" altLang="zh-CN" sz="2400" dirty="0">
                <a:solidFill>
                  <a:schemeClr val="bg1"/>
                </a:solidFill>
              </a:rPr>
              <a:t>Person at basement have the ability to go up. </a:t>
            </a:r>
            <a:endParaRPr kumimoji="1" lang="zh-CN" altLang="en-US" sz="2400" dirty="0">
              <a:solidFill>
                <a:schemeClr val="bg1"/>
              </a:solidFill>
            </a:endParaRPr>
          </a:p>
        </p:txBody>
      </p:sp>
      <p:cxnSp>
        <p:nvCxnSpPr>
          <p:cNvPr id="10" name="直线箭头连接符 9">
            <a:extLst>
              <a:ext uri="{FF2B5EF4-FFF2-40B4-BE49-F238E27FC236}">
                <a16:creationId xmlns:a16="http://schemas.microsoft.com/office/drawing/2014/main" id="{F26CA877-5913-844A-B4B9-094BF1194616}"/>
              </a:ext>
            </a:extLst>
          </p:cNvPr>
          <p:cNvCxnSpPr>
            <a:cxnSpLocks/>
          </p:cNvCxnSpPr>
          <p:nvPr/>
        </p:nvCxnSpPr>
        <p:spPr>
          <a:xfrm flipH="1">
            <a:off x="2586446" y="4395652"/>
            <a:ext cx="1136469"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CFA2AF44-CA6C-4747-A846-A34D30577A20}"/>
              </a:ext>
            </a:extLst>
          </p:cNvPr>
          <p:cNvSpPr txBox="1"/>
          <p:nvPr/>
        </p:nvSpPr>
        <p:spPr>
          <a:xfrm>
            <a:off x="3631474" y="2462347"/>
            <a:ext cx="7722326" cy="830997"/>
          </a:xfrm>
          <a:prstGeom prst="rect">
            <a:avLst/>
          </a:prstGeom>
          <a:noFill/>
        </p:spPr>
        <p:txBody>
          <a:bodyPr wrap="square" rtlCol="0">
            <a:spAutoFit/>
          </a:bodyPr>
          <a:lstStyle/>
          <a:p>
            <a:r>
              <a:rPr kumimoji="1" lang="en-US" altLang="zh-CN" sz="2400" dirty="0">
                <a:solidFill>
                  <a:schemeClr val="bg1"/>
                </a:solidFill>
              </a:rPr>
              <a:t>Person at basement have the ability to know where the left elevator is and its move state.</a:t>
            </a:r>
            <a:endParaRPr kumimoji="1" lang="zh-CN" altLang="en-US" sz="2400" dirty="0">
              <a:solidFill>
                <a:schemeClr val="bg1"/>
              </a:solidFill>
            </a:endParaRPr>
          </a:p>
        </p:txBody>
      </p:sp>
      <p:cxnSp>
        <p:nvCxnSpPr>
          <p:cNvPr id="15" name="直线箭头连接符 14">
            <a:extLst>
              <a:ext uri="{FF2B5EF4-FFF2-40B4-BE49-F238E27FC236}">
                <a16:creationId xmlns:a16="http://schemas.microsoft.com/office/drawing/2014/main" id="{0954DA98-8997-2649-975C-8747D2B8291F}"/>
              </a:ext>
            </a:extLst>
          </p:cNvPr>
          <p:cNvCxnSpPr>
            <a:cxnSpLocks/>
          </p:cNvCxnSpPr>
          <p:nvPr/>
        </p:nvCxnSpPr>
        <p:spPr>
          <a:xfrm flipH="1">
            <a:off x="2586446" y="3055781"/>
            <a:ext cx="1090749" cy="16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肘形连接符 25">
            <a:extLst>
              <a:ext uri="{FF2B5EF4-FFF2-40B4-BE49-F238E27FC236}">
                <a16:creationId xmlns:a16="http://schemas.microsoft.com/office/drawing/2014/main" id="{0DAFE3DC-E946-F943-B9D8-1968A63F3FF1}"/>
              </a:ext>
            </a:extLst>
          </p:cNvPr>
          <p:cNvCxnSpPr>
            <a:cxnSpLocks/>
          </p:cNvCxnSpPr>
          <p:nvPr/>
        </p:nvCxnSpPr>
        <p:spPr>
          <a:xfrm rot="5400000">
            <a:off x="4971713" y="1106252"/>
            <a:ext cx="135657" cy="4906191"/>
          </a:xfrm>
          <a:prstGeom prst="bentConnector2">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7629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p:tgtEl>
                                          <p:spTgt spid="14"/>
                                        </p:tgtEl>
                                        <p:attrNameLst>
                                          <p:attrName>ppt_y</p:attrName>
                                        </p:attrNameLst>
                                      </p:cBhvr>
                                      <p:tavLst>
                                        <p:tav tm="0">
                                          <p:val>
                                            <p:strVal val="#ppt_y+#ppt_h*1.125000"/>
                                          </p:val>
                                        </p:tav>
                                        <p:tav tm="100000">
                                          <p:val>
                                            <p:strVal val="#ppt_y"/>
                                          </p:val>
                                        </p:tav>
                                      </p:tavLst>
                                    </p:anim>
                                    <p:animEffect transition="in" filter="wipe(up)">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additive="base">
                                        <p:cTn id="18" dur="500"/>
                                        <p:tgtEl>
                                          <p:spTgt spid="15"/>
                                        </p:tgtEl>
                                        <p:attrNameLst>
                                          <p:attrName>ppt_y</p:attrName>
                                        </p:attrNameLst>
                                      </p:cBhvr>
                                      <p:tavLst>
                                        <p:tav tm="0">
                                          <p:val>
                                            <p:strVal val="#ppt_y+#ppt_h*1.125000"/>
                                          </p:val>
                                        </p:tav>
                                        <p:tav tm="100000">
                                          <p:val>
                                            <p:strVal val="#ppt_y"/>
                                          </p:val>
                                        </p:tav>
                                      </p:tavLst>
                                    </p:anim>
                                    <p:animEffect transition="in" filter="wipe(up)">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nodeType="clickEffect">
                                  <p:stCondLst>
                                    <p:cond delay="0"/>
                                  </p:stCondLst>
                                  <p:childTnLst>
                                    <p:set>
                                      <p:cBhvr>
                                        <p:cTn id="23" dur="1" fill="hold">
                                          <p:stCondLst>
                                            <p:cond delay="0"/>
                                          </p:stCondLst>
                                        </p:cTn>
                                        <p:tgtEl>
                                          <p:spTgt spid="26"/>
                                        </p:tgtEl>
                                        <p:attrNameLst>
                                          <p:attrName>style.visibility</p:attrName>
                                        </p:attrNameLst>
                                      </p:cBhvr>
                                      <p:to>
                                        <p:strVal val="visible"/>
                                      </p:to>
                                    </p:set>
                                    <p:anim calcmode="lin" valueType="num">
                                      <p:cBhvr additive="base">
                                        <p:cTn id="24" dur="500"/>
                                        <p:tgtEl>
                                          <p:spTgt spid="26"/>
                                        </p:tgtEl>
                                        <p:attrNameLst>
                                          <p:attrName>ppt_y</p:attrName>
                                        </p:attrNameLst>
                                      </p:cBhvr>
                                      <p:tavLst>
                                        <p:tav tm="0">
                                          <p:val>
                                            <p:strVal val="#ppt_y+#ppt_h*1.125000"/>
                                          </p:val>
                                        </p:tav>
                                        <p:tav tm="100000">
                                          <p:val>
                                            <p:strVal val="#ppt_y"/>
                                          </p:val>
                                        </p:tav>
                                      </p:tavLst>
                                    </p:anim>
                                    <p:animEffect transition="in" filter="wipe(up)">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 calcmode="lin" valueType="num">
                                      <p:cBhvr additive="base">
                                        <p:cTn id="30" dur="500"/>
                                        <p:tgtEl>
                                          <p:spTgt spid="3"/>
                                        </p:tgtEl>
                                        <p:attrNameLst>
                                          <p:attrName>ppt_y</p:attrName>
                                        </p:attrNameLst>
                                      </p:cBhvr>
                                      <p:tavLst>
                                        <p:tav tm="0">
                                          <p:val>
                                            <p:strVal val="#ppt_y+#ppt_h*1.125000"/>
                                          </p:val>
                                        </p:tav>
                                        <p:tav tm="100000">
                                          <p:val>
                                            <p:strVal val="#ppt_y"/>
                                          </p:val>
                                        </p:tav>
                                      </p:tavLst>
                                    </p:anim>
                                    <p:animEffect transition="in" filter="wipe(up)">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4"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500"/>
                                        <p:tgtEl>
                                          <p:spTgt spid="10"/>
                                        </p:tgtEl>
                                        <p:attrNameLst>
                                          <p:attrName>ppt_y</p:attrName>
                                        </p:attrNameLst>
                                      </p:cBhvr>
                                      <p:tavLst>
                                        <p:tav tm="0">
                                          <p:val>
                                            <p:strVal val="#ppt_y+#ppt_h*1.125000"/>
                                          </p:val>
                                        </p:tav>
                                        <p:tav tm="100000">
                                          <p:val>
                                            <p:strVal val="#ppt_y"/>
                                          </p:val>
                                        </p:tav>
                                      </p:tavLst>
                                    </p:anim>
                                    <p:animEffect transition="in" filter="wipe(up)">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3AB760-A517-684C-97FC-B7ED986A51B0}"/>
              </a:ext>
            </a:extLst>
          </p:cNvPr>
          <p:cNvSpPr>
            <a:spLocks noGrp="1"/>
          </p:cNvSpPr>
          <p:nvPr>
            <p:ph type="title"/>
          </p:nvPr>
        </p:nvSpPr>
        <p:spPr/>
        <p:txBody>
          <a:bodyPr/>
          <a:lstStyle/>
          <a:p>
            <a:r>
              <a:rPr lang="en" altLang="zh-CN" b="1" dirty="0">
                <a:solidFill>
                  <a:schemeClr val="bg1"/>
                </a:solidFill>
                <a:latin typeface="Arial" panose="020B0604020202020204" pitchFamily="34" charset="0"/>
                <a:cs typeface="Arial" panose="020B0604020202020204" pitchFamily="34" charset="0"/>
              </a:rPr>
              <a:t>Floor1 UI and its function</a:t>
            </a:r>
            <a:endParaRPr kumimoji="1" lang="zh-CN" altLang="en-US" dirty="0">
              <a:solidFill>
                <a:schemeClr val="bg1"/>
              </a:solidFill>
              <a:latin typeface="Arial" panose="020B0604020202020204" pitchFamily="34" charset="0"/>
              <a:cs typeface="Arial" panose="020B0604020202020204" pitchFamily="34" charset="0"/>
            </a:endParaRPr>
          </a:p>
        </p:txBody>
      </p:sp>
      <p:sp>
        <p:nvSpPr>
          <p:cNvPr id="3" name="文本框 2">
            <a:extLst>
              <a:ext uri="{FF2B5EF4-FFF2-40B4-BE49-F238E27FC236}">
                <a16:creationId xmlns:a16="http://schemas.microsoft.com/office/drawing/2014/main" id="{4C21A8AE-C474-D741-A1A5-8C06393C4226}"/>
              </a:ext>
            </a:extLst>
          </p:cNvPr>
          <p:cNvSpPr txBox="1"/>
          <p:nvPr/>
        </p:nvSpPr>
        <p:spPr>
          <a:xfrm>
            <a:off x="3631474" y="3958764"/>
            <a:ext cx="7722326" cy="461665"/>
          </a:xfrm>
          <a:prstGeom prst="rect">
            <a:avLst/>
          </a:prstGeom>
          <a:noFill/>
        </p:spPr>
        <p:txBody>
          <a:bodyPr wrap="square" rtlCol="0">
            <a:spAutoFit/>
          </a:bodyPr>
          <a:lstStyle/>
          <a:p>
            <a:r>
              <a:rPr kumimoji="1" lang="en-US" altLang="zh-CN" sz="2400" dirty="0">
                <a:solidFill>
                  <a:schemeClr val="bg1"/>
                </a:solidFill>
              </a:rPr>
              <a:t>Person at </a:t>
            </a:r>
            <a:r>
              <a:rPr kumimoji="1" lang="en-US" altLang="zh-CN" sz="2400" b="1" dirty="0">
                <a:solidFill>
                  <a:schemeClr val="bg1"/>
                </a:solidFill>
              </a:rPr>
              <a:t>Floor1</a:t>
            </a:r>
            <a:r>
              <a:rPr kumimoji="1" lang="en-US" altLang="zh-CN" sz="2400" dirty="0">
                <a:solidFill>
                  <a:schemeClr val="bg1"/>
                </a:solidFill>
              </a:rPr>
              <a:t> have the ability to go up. </a:t>
            </a:r>
            <a:endParaRPr kumimoji="1" lang="zh-CN" altLang="en-US" sz="2400" dirty="0">
              <a:solidFill>
                <a:schemeClr val="bg1"/>
              </a:solidFill>
            </a:endParaRPr>
          </a:p>
        </p:txBody>
      </p:sp>
      <p:sp>
        <p:nvSpPr>
          <p:cNvPr id="14" name="文本框 13">
            <a:extLst>
              <a:ext uri="{FF2B5EF4-FFF2-40B4-BE49-F238E27FC236}">
                <a16:creationId xmlns:a16="http://schemas.microsoft.com/office/drawing/2014/main" id="{CFA2AF44-CA6C-4747-A846-A34D30577A20}"/>
              </a:ext>
            </a:extLst>
          </p:cNvPr>
          <p:cNvSpPr txBox="1"/>
          <p:nvPr/>
        </p:nvSpPr>
        <p:spPr>
          <a:xfrm>
            <a:off x="3631474" y="2462347"/>
            <a:ext cx="7722326" cy="830997"/>
          </a:xfrm>
          <a:prstGeom prst="rect">
            <a:avLst/>
          </a:prstGeom>
          <a:noFill/>
        </p:spPr>
        <p:txBody>
          <a:bodyPr wrap="square" rtlCol="0">
            <a:spAutoFit/>
          </a:bodyPr>
          <a:lstStyle/>
          <a:p>
            <a:r>
              <a:rPr kumimoji="1" lang="en-US" altLang="zh-CN" sz="2400" dirty="0">
                <a:solidFill>
                  <a:schemeClr val="bg1"/>
                </a:solidFill>
              </a:rPr>
              <a:t>Person at </a:t>
            </a:r>
            <a:r>
              <a:rPr kumimoji="1" lang="en-US" altLang="zh-CN" sz="2400" b="1" dirty="0">
                <a:solidFill>
                  <a:schemeClr val="bg1"/>
                </a:solidFill>
              </a:rPr>
              <a:t>Floor1</a:t>
            </a:r>
            <a:r>
              <a:rPr kumimoji="1" lang="en-US" altLang="zh-CN" sz="2400" dirty="0">
                <a:solidFill>
                  <a:schemeClr val="bg1"/>
                </a:solidFill>
              </a:rPr>
              <a:t> have the ability to know where the both elevators are and their move state.</a:t>
            </a:r>
            <a:endParaRPr kumimoji="1" lang="zh-CN" altLang="en-US" sz="2400" dirty="0">
              <a:solidFill>
                <a:schemeClr val="bg1"/>
              </a:solidFill>
            </a:endParaRPr>
          </a:p>
        </p:txBody>
      </p:sp>
      <p:pic>
        <p:nvPicPr>
          <p:cNvPr id="11" name="内容占位符 4">
            <a:extLst>
              <a:ext uri="{FF2B5EF4-FFF2-40B4-BE49-F238E27FC236}">
                <a16:creationId xmlns:a16="http://schemas.microsoft.com/office/drawing/2014/main" id="{B4A856B2-AE5C-F04A-8767-086FB8884184}"/>
              </a:ext>
            </a:extLst>
          </p:cNvPr>
          <p:cNvPicPr>
            <a:picLocks noChangeAspect="1"/>
          </p:cNvPicPr>
          <p:nvPr/>
        </p:nvPicPr>
        <p:blipFill>
          <a:blip r:embed="rId2"/>
          <a:srcRect/>
          <a:stretch/>
        </p:blipFill>
        <p:spPr>
          <a:xfrm>
            <a:off x="838200" y="1951945"/>
            <a:ext cx="2401675" cy="3621881"/>
          </a:xfrm>
          <a:prstGeom prst="rect">
            <a:avLst/>
          </a:prstGeom>
        </p:spPr>
      </p:pic>
      <p:cxnSp>
        <p:nvCxnSpPr>
          <p:cNvPr id="10" name="直线箭头连接符 9">
            <a:extLst>
              <a:ext uri="{FF2B5EF4-FFF2-40B4-BE49-F238E27FC236}">
                <a16:creationId xmlns:a16="http://schemas.microsoft.com/office/drawing/2014/main" id="{F26CA877-5913-844A-B4B9-094BF1194616}"/>
              </a:ext>
            </a:extLst>
          </p:cNvPr>
          <p:cNvCxnSpPr>
            <a:cxnSpLocks/>
          </p:cNvCxnSpPr>
          <p:nvPr/>
        </p:nvCxnSpPr>
        <p:spPr>
          <a:xfrm flipH="1">
            <a:off x="2913160" y="4189596"/>
            <a:ext cx="718314"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肘形连接符 25">
            <a:extLst>
              <a:ext uri="{FF2B5EF4-FFF2-40B4-BE49-F238E27FC236}">
                <a16:creationId xmlns:a16="http://schemas.microsoft.com/office/drawing/2014/main" id="{0DAFE3DC-E946-F943-B9D8-1968A63F3FF1}"/>
              </a:ext>
            </a:extLst>
          </p:cNvPr>
          <p:cNvCxnSpPr>
            <a:cxnSpLocks/>
            <a:stCxn id="14" idx="2"/>
          </p:cNvCxnSpPr>
          <p:nvPr/>
        </p:nvCxnSpPr>
        <p:spPr>
          <a:xfrm rot="5400000">
            <a:off x="5072270" y="1134235"/>
            <a:ext cx="261259" cy="4579477"/>
          </a:xfrm>
          <a:prstGeom prst="bentConnector2">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a:extLst>
              <a:ext uri="{FF2B5EF4-FFF2-40B4-BE49-F238E27FC236}">
                <a16:creationId xmlns:a16="http://schemas.microsoft.com/office/drawing/2014/main" id="{0954DA98-8997-2649-975C-8747D2B8291F}"/>
              </a:ext>
            </a:extLst>
          </p:cNvPr>
          <p:cNvCxnSpPr>
            <a:cxnSpLocks/>
          </p:cNvCxnSpPr>
          <p:nvPr/>
        </p:nvCxnSpPr>
        <p:spPr>
          <a:xfrm flipH="1" flipV="1">
            <a:off x="2913160" y="2758687"/>
            <a:ext cx="718316" cy="221822"/>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a:extLst>
              <a:ext uri="{FF2B5EF4-FFF2-40B4-BE49-F238E27FC236}">
                <a16:creationId xmlns:a16="http://schemas.microsoft.com/office/drawing/2014/main" id="{7D711942-1CDD-9440-B404-B55D6AB59611}"/>
              </a:ext>
            </a:extLst>
          </p:cNvPr>
          <p:cNvCxnSpPr>
            <a:cxnSpLocks/>
          </p:cNvCxnSpPr>
          <p:nvPr/>
        </p:nvCxnSpPr>
        <p:spPr>
          <a:xfrm flipH="1" flipV="1">
            <a:off x="1868132" y="2959848"/>
            <a:ext cx="1763341" cy="2066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线箭头连接符 16">
            <a:extLst>
              <a:ext uri="{FF2B5EF4-FFF2-40B4-BE49-F238E27FC236}">
                <a16:creationId xmlns:a16="http://schemas.microsoft.com/office/drawing/2014/main" id="{29308D16-B3DB-9F44-A34B-5F4FA4386213}"/>
              </a:ext>
            </a:extLst>
          </p:cNvPr>
          <p:cNvCxnSpPr>
            <a:cxnSpLocks/>
          </p:cNvCxnSpPr>
          <p:nvPr/>
        </p:nvCxnSpPr>
        <p:spPr>
          <a:xfrm flipH="1" flipV="1">
            <a:off x="1868132" y="3293345"/>
            <a:ext cx="5624505" cy="2600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EE9AD20D-3992-474E-82BE-775040115A2A}"/>
              </a:ext>
            </a:extLst>
          </p:cNvPr>
          <p:cNvSpPr txBox="1"/>
          <p:nvPr/>
        </p:nvSpPr>
        <p:spPr>
          <a:xfrm>
            <a:off x="3631473" y="4650879"/>
            <a:ext cx="7722326" cy="461665"/>
          </a:xfrm>
          <a:prstGeom prst="rect">
            <a:avLst/>
          </a:prstGeom>
          <a:noFill/>
        </p:spPr>
        <p:txBody>
          <a:bodyPr wrap="square" rtlCol="0">
            <a:spAutoFit/>
          </a:bodyPr>
          <a:lstStyle/>
          <a:p>
            <a:r>
              <a:rPr kumimoji="1" lang="en-US" altLang="zh-CN" sz="2400" dirty="0">
                <a:solidFill>
                  <a:schemeClr val="bg1"/>
                </a:solidFill>
              </a:rPr>
              <a:t>Person at </a:t>
            </a:r>
            <a:r>
              <a:rPr kumimoji="1" lang="en-US" altLang="zh-CN" sz="2400" b="1" dirty="0">
                <a:solidFill>
                  <a:schemeClr val="bg1"/>
                </a:solidFill>
              </a:rPr>
              <a:t>Floor1</a:t>
            </a:r>
            <a:r>
              <a:rPr kumimoji="1" lang="en-US" altLang="zh-CN" sz="2400" dirty="0">
                <a:solidFill>
                  <a:schemeClr val="bg1"/>
                </a:solidFill>
              </a:rPr>
              <a:t> have the ability to go down(basement). </a:t>
            </a:r>
            <a:endParaRPr kumimoji="1" lang="zh-CN" altLang="en-US" sz="2400" dirty="0">
              <a:solidFill>
                <a:schemeClr val="bg1"/>
              </a:solidFill>
            </a:endParaRPr>
          </a:p>
        </p:txBody>
      </p:sp>
      <p:cxnSp>
        <p:nvCxnSpPr>
          <p:cNvPr id="25" name="直线箭头连接符 24">
            <a:extLst>
              <a:ext uri="{FF2B5EF4-FFF2-40B4-BE49-F238E27FC236}">
                <a16:creationId xmlns:a16="http://schemas.microsoft.com/office/drawing/2014/main" id="{156B4756-53E0-094B-8829-6AB3D34E01A6}"/>
              </a:ext>
            </a:extLst>
          </p:cNvPr>
          <p:cNvCxnSpPr>
            <a:cxnSpLocks/>
          </p:cNvCxnSpPr>
          <p:nvPr/>
        </p:nvCxnSpPr>
        <p:spPr>
          <a:xfrm flipH="1">
            <a:off x="2913160" y="4881711"/>
            <a:ext cx="718314"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9450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trips(down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p:tgtEl>
                                          <p:spTgt spid="14"/>
                                        </p:tgtEl>
                                        <p:attrNameLst>
                                          <p:attrName>ppt_y</p:attrName>
                                        </p:attrNameLst>
                                      </p:cBhvr>
                                      <p:tavLst>
                                        <p:tav tm="0">
                                          <p:val>
                                            <p:strVal val="#ppt_y+#ppt_h*1.125000"/>
                                          </p:val>
                                        </p:tav>
                                        <p:tav tm="100000">
                                          <p:val>
                                            <p:strVal val="#ppt_y"/>
                                          </p:val>
                                        </p:tav>
                                      </p:tavLst>
                                    </p:anim>
                                    <p:animEffect transition="in" filter="wipe(up)">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p:tgtEl>
                                          <p:spTgt spid="13"/>
                                        </p:tgtEl>
                                        <p:attrNameLst>
                                          <p:attrName>ppt_y</p:attrName>
                                        </p:attrNameLst>
                                      </p:cBhvr>
                                      <p:tavLst>
                                        <p:tav tm="0">
                                          <p:val>
                                            <p:strVal val="#ppt_y+#ppt_h*1.125000"/>
                                          </p:val>
                                        </p:tav>
                                        <p:tav tm="100000">
                                          <p:val>
                                            <p:strVal val="#ppt_y"/>
                                          </p:val>
                                        </p:tav>
                                      </p:tavLst>
                                    </p:anim>
                                    <p:animEffect transition="in" filter="wipe(up)">
                                      <p:cBhvr>
                                        <p:cTn id="19" dur="500"/>
                                        <p:tgtEl>
                                          <p:spTgt spid="13"/>
                                        </p:tgtEl>
                                      </p:cBhvr>
                                    </p:animEffect>
                                  </p:childTnLst>
                                </p:cTn>
                              </p:par>
                              <p:par>
                                <p:cTn id="20" presetID="12" presetClass="entr" presetSubtype="4"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p:tgtEl>
                                          <p:spTgt spid="15"/>
                                        </p:tgtEl>
                                        <p:attrNameLst>
                                          <p:attrName>ppt_y</p:attrName>
                                        </p:attrNameLst>
                                      </p:cBhvr>
                                      <p:tavLst>
                                        <p:tav tm="0">
                                          <p:val>
                                            <p:strVal val="#ppt_y+#ppt_h*1.125000"/>
                                          </p:val>
                                        </p:tav>
                                        <p:tav tm="100000">
                                          <p:val>
                                            <p:strVal val="#ppt_y"/>
                                          </p:val>
                                        </p:tav>
                                      </p:tavLst>
                                    </p:anim>
                                    <p:animEffect transition="in" filter="wipe(up)">
                                      <p:cBhvr>
                                        <p:cTn id="23" dur="500"/>
                                        <p:tgtEl>
                                          <p:spTgt spid="15"/>
                                        </p:tgtEl>
                                      </p:cBhvr>
                                    </p:animEffect>
                                  </p:childTnLst>
                                </p:cTn>
                              </p:par>
                              <p:par>
                                <p:cTn id="24" presetID="12" presetClass="entr" presetSubtype="4"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p:tgtEl>
                                          <p:spTgt spid="17"/>
                                        </p:tgtEl>
                                        <p:attrNameLst>
                                          <p:attrName>ppt_y</p:attrName>
                                        </p:attrNameLst>
                                      </p:cBhvr>
                                      <p:tavLst>
                                        <p:tav tm="0">
                                          <p:val>
                                            <p:strVal val="#ppt_y+#ppt_h*1.125000"/>
                                          </p:val>
                                        </p:tav>
                                        <p:tav tm="100000">
                                          <p:val>
                                            <p:strVal val="#ppt_y"/>
                                          </p:val>
                                        </p:tav>
                                      </p:tavLst>
                                    </p:anim>
                                    <p:animEffect transition="in" filter="wipe(up)">
                                      <p:cBhvr>
                                        <p:cTn id="27" dur="500"/>
                                        <p:tgtEl>
                                          <p:spTgt spid="17"/>
                                        </p:tgtEl>
                                      </p:cBhvr>
                                    </p:animEffect>
                                  </p:childTnLst>
                                </p:cTn>
                              </p:par>
                              <p:par>
                                <p:cTn id="28" presetID="12" presetClass="entr" presetSubtype="4" fill="hold" nodeType="withEffect">
                                  <p:stCondLst>
                                    <p:cond delay="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500"/>
                                        <p:tgtEl>
                                          <p:spTgt spid="26"/>
                                        </p:tgtEl>
                                        <p:attrNameLst>
                                          <p:attrName>ppt_y</p:attrName>
                                        </p:attrNameLst>
                                      </p:cBhvr>
                                      <p:tavLst>
                                        <p:tav tm="0">
                                          <p:val>
                                            <p:strVal val="#ppt_y+#ppt_h*1.125000"/>
                                          </p:val>
                                        </p:tav>
                                        <p:tav tm="100000">
                                          <p:val>
                                            <p:strVal val="#ppt_y"/>
                                          </p:val>
                                        </p:tav>
                                      </p:tavLst>
                                    </p:anim>
                                    <p:animEffect transition="in" filter="wipe(up)">
                                      <p:cBhvr>
                                        <p:cTn id="31" dur="500"/>
                                        <p:tgtEl>
                                          <p:spTgt spid="26"/>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4" fill="hold" grpId="0" nodeType="clickEffect">
                                  <p:stCondLst>
                                    <p:cond delay="0"/>
                                  </p:stCondLst>
                                  <p:childTnLst>
                                    <p:set>
                                      <p:cBhvr>
                                        <p:cTn id="35" dur="1" fill="hold">
                                          <p:stCondLst>
                                            <p:cond delay="0"/>
                                          </p:stCondLst>
                                        </p:cTn>
                                        <p:tgtEl>
                                          <p:spTgt spid="3"/>
                                        </p:tgtEl>
                                        <p:attrNameLst>
                                          <p:attrName>style.visibility</p:attrName>
                                        </p:attrNameLst>
                                      </p:cBhvr>
                                      <p:to>
                                        <p:strVal val="visible"/>
                                      </p:to>
                                    </p:set>
                                    <p:anim calcmode="lin" valueType="num">
                                      <p:cBhvr additive="base">
                                        <p:cTn id="36" dur="500"/>
                                        <p:tgtEl>
                                          <p:spTgt spid="3"/>
                                        </p:tgtEl>
                                        <p:attrNameLst>
                                          <p:attrName>ppt_y</p:attrName>
                                        </p:attrNameLst>
                                      </p:cBhvr>
                                      <p:tavLst>
                                        <p:tav tm="0">
                                          <p:val>
                                            <p:strVal val="#ppt_y+#ppt_h*1.125000"/>
                                          </p:val>
                                        </p:tav>
                                        <p:tav tm="100000">
                                          <p:val>
                                            <p:strVal val="#ppt_y"/>
                                          </p:val>
                                        </p:tav>
                                      </p:tavLst>
                                    </p:anim>
                                    <p:animEffect transition="in" filter="wipe(up)">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additive="base">
                                        <p:cTn id="42" dur="500"/>
                                        <p:tgtEl>
                                          <p:spTgt spid="10"/>
                                        </p:tgtEl>
                                        <p:attrNameLst>
                                          <p:attrName>ppt_y</p:attrName>
                                        </p:attrNameLst>
                                      </p:cBhvr>
                                      <p:tavLst>
                                        <p:tav tm="0">
                                          <p:val>
                                            <p:strVal val="#ppt_y+#ppt_h*1.125000"/>
                                          </p:val>
                                        </p:tav>
                                        <p:tav tm="100000">
                                          <p:val>
                                            <p:strVal val="#ppt_y"/>
                                          </p:val>
                                        </p:tav>
                                      </p:tavLst>
                                    </p:anim>
                                    <p:animEffect transition="in" filter="wipe(up)">
                                      <p:cBhvr>
                                        <p:cTn id="43" dur="5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ntr" presetSubtype="4" fill="hold" grpId="0" nodeType="clickEffect">
                                  <p:stCondLst>
                                    <p:cond delay="0"/>
                                  </p:stCondLst>
                                  <p:childTnLst>
                                    <p:set>
                                      <p:cBhvr>
                                        <p:cTn id="47" dur="1" fill="hold">
                                          <p:stCondLst>
                                            <p:cond delay="0"/>
                                          </p:stCondLst>
                                        </p:cTn>
                                        <p:tgtEl>
                                          <p:spTgt spid="24"/>
                                        </p:tgtEl>
                                        <p:attrNameLst>
                                          <p:attrName>style.visibility</p:attrName>
                                        </p:attrNameLst>
                                      </p:cBhvr>
                                      <p:to>
                                        <p:strVal val="visible"/>
                                      </p:to>
                                    </p:set>
                                    <p:anim calcmode="lin" valueType="num">
                                      <p:cBhvr additive="base">
                                        <p:cTn id="48" dur="500"/>
                                        <p:tgtEl>
                                          <p:spTgt spid="24"/>
                                        </p:tgtEl>
                                        <p:attrNameLst>
                                          <p:attrName>ppt_y</p:attrName>
                                        </p:attrNameLst>
                                      </p:cBhvr>
                                      <p:tavLst>
                                        <p:tav tm="0">
                                          <p:val>
                                            <p:strVal val="#ppt_y+#ppt_h*1.125000"/>
                                          </p:val>
                                        </p:tav>
                                        <p:tav tm="100000">
                                          <p:val>
                                            <p:strVal val="#ppt_y"/>
                                          </p:val>
                                        </p:tav>
                                      </p:tavLst>
                                    </p:anim>
                                    <p:animEffect transition="in" filter="wipe(up)">
                                      <p:cBhvr>
                                        <p:cTn id="49" dur="5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12" presetClass="entr" presetSubtype="4" fill="hold" nodeType="clickEffect">
                                  <p:stCondLst>
                                    <p:cond delay="0"/>
                                  </p:stCondLst>
                                  <p:childTnLst>
                                    <p:set>
                                      <p:cBhvr>
                                        <p:cTn id="53" dur="1" fill="hold">
                                          <p:stCondLst>
                                            <p:cond delay="0"/>
                                          </p:stCondLst>
                                        </p:cTn>
                                        <p:tgtEl>
                                          <p:spTgt spid="25"/>
                                        </p:tgtEl>
                                        <p:attrNameLst>
                                          <p:attrName>style.visibility</p:attrName>
                                        </p:attrNameLst>
                                      </p:cBhvr>
                                      <p:to>
                                        <p:strVal val="visible"/>
                                      </p:to>
                                    </p:set>
                                    <p:anim calcmode="lin" valueType="num">
                                      <p:cBhvr additive="base">
                                        <p:cTn id="54" dur="500"/>
                                        <p:tgtEl>
                                          <p:spTgt spid="25"/>
                                        </p:tgtEl>
                                        <p:attrNameLst>
                                          <p:attrName>ppt_y</p:attrName>
                                        </p:attrNameLst>
                                      </p:cBhvr>
                                      <p:tavLst>
                                        <p:tav tm="0">
                                          <p:val>
                                            <p:strVal val="#ppt_y+#ppt_h*1.125000"/>
                                          </p:val>
                                        </p:tav>
                                        <p:tav tm="100000">
                                          <p:val>
                                            <p:strVal val="#ppt_y"/>
                                          </p:val>
                                        </p:tav>
                                      </p:tavLst>
                                    </p:anim>
                                    <p:animEffect transition="in" filter="wipe(up)">
                                      <p:cBhvr>
                                        <p:cTn id="5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P spid="2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6" name="内容占位符 4">
            <a:extLst>
              <a:ext uri="{FF2B5EF4-FFF2-40B4-BE49-F238E27FC236}">
                <a16:creationId xmlns:a16="http://schemas.microsoft.com/office/drawing/2014/main" id="{6D16C12D-8E2F-B145-9BEC-F56501642EA3}"/>
              </a:ext>
            </a:extLst>
          </p:cNvPr>
          <p:cNvPicPr>
            <a:picLocks noChangeAspect="1"/>
          </p:cNvPicPr>
          <p:nvPr/>
        </p:nvPicPr>
        <p:blipFill>
          <a:blip r:embed="rId2"/>
          <a:srcRect/>
          <a:stretch/>
        </p:blipFill>
        <p:spPr>
          <a:xfrm>
            <a:off x="838200" y="2066551"/>
            <a:ext cx="2401675" cy="3621881"/>
          </a:xfrm>
          <a:prstGeom prst="rect">
            <a:avLst/>
          </a:prstGeom>
        </p:spPr>
      </p:pic>
      <p:sp>
        <p:nvSpPr>
          <p:cNvPr id="2" name="标题 1">
            <a:extLst>
              <a:ext uri="{FF2B5EF4-FFF2-40B4-BE49-F238E27FC236}">
                <a16:creationId xmlns:a16="http://schemas.microsoft.com/office/drawing/2014/main" id="{793AB760-A517-684C-97FC-B7ED986A51B0}"/>
              </a:ext>
            </a:extLst>
          </p:cNvPr>
          <p:cNvSpPr>
            <a:spLocks noGrp="1"/>
          </p:cNvSpPr>
          <p:nvPr>
            <p:ph type="title"/>
          </p:nvPr>
        </p:nvSpPr>
        <p:spPr/>
        <p:txBody>
          <a:bodyPr/>
          <a:lstStyle/>
          <a:p>
            <a:r>
              <a:rPr lang="en" altLang="zh-CN" b="1" dirty="0">
                <a:solidFill>
                  <a:schemeClr val="bg1"/>
                </a:solidFill>
                <a:latin typeface="Arial" panose="020B0604020202020204" pitchFamily="34" charset="0"/>
                <a:cs typeface="Arial" panose="020B0604020202020204" pitchFamily="34" charset="0"/>
              </a:rPr>
              <a:t>Floor2 UI and its function</a:t>
            </a:r>
            <a:endParaRPr kumimoji="1" lang="zh-CN" altLang="en-US" dirty="0">
              <a:solidFill>
                <a:schemeClr val="bg1"/>
              </a:solidFill>
              <a:latin typeface="Arial" panose="020B0604020202020204" pitchFamily="34" charset="0"/>
              <a:cs typeface="Arial" panose="020B0604020202020204" pitchFamily="34" charset="0"/>
            </a:endParaRPr>
          </a:p>
        </p:txBody>
      </p:sp>
      <p:sp>
        <p:nvSpPr>
          <p:cNvPr id="3" name="文本框 2">
            <a:extLst>
              <a:ext uri="{FF2B5EF4-FFF2-40B4-BE49-F238E27FC236}">
                <a16:creationId xmlns:a16="http://schemas.microsoft.com/office/drawing/2014/main" id="{4C21A8AE-C474-D741-A1A5-8C06393C4226}"/>
              </a:ext>
            </a:extLst>
          </p:cNvPr>
          <p:cNvSpPr txBox="1"/>
          <p:nvPr/>
        </p:nvSpPr>
        <p:spPr>
          <a:xfrm>
            <a:off x="3631473" y="3633601"/>
            <a:ext cx="7722326" cy="461665"/>
          </a:xfrm>
          <a:prstGeom prst="rect">
            <a:avLst/>
          </a:prstGeom>
          <a:noFill/>
        </p:spPr>
        <p:txBody>
          <a:bodyPr wrap="square" rtlCol="0">
            <a:spAutoFit/>
          </a:bodyPr>
          <a:lstStyle/>
          <a:p>
            <a:r>
              <a:rPr kumimoji="1" lang="en-US" altLang="zh-CN" sz="2400" dirty="0">
                <a:solidFill>
                  <a:schemeClr val="bg1"/>
                </a:solidFill>
              </a:rPr>
              <a:t>Person at </a:t>
            </a:r>
            <a:r>
              <a:rPr kumimoji="1" lang="en-US" altLang="zh-CN" sz="2400" b="1" dirty="0">
                <a:solidFill>
                  <a:schemeClr val="bg1"/>
                </a:solidFill>
              </a:rPr>
              <a:t>Floor2</a:t>
            </a:r>
            <a:r>
              <a:rPr kumimoji="1" lang="en-US" altLang="zh-CN" sz="2400" dirty="0">
                <a:solidFill>
                  <a:schemeClr val="bg1"/>
                </a:solidFill>
              </a:rPr>
              <a:t> have the ability to go up. </a:t>
            </a:r>
            <a:endParaRPr kumimoji="1" lang="zh-CN" altLang="en-US" sz="2400" dirty="0">
              <a:solidFill>
                <a:schemeClr val="bg1"/>
              </a:solidFill>
            </a:endParaRPr>
          </a:p>
        </p:txBody>
      </p:sp>
      <p:sp>
        <p:nvSpPr>
          <p:cNvPr id="14" name="文本框 13">
            <a:extLst>
              <a:ext uri="{FF2B5EF4-FFF2-40B4-BE49-F238E27FC236}">
                <a16:creationId xmlns:a16="http://schemas.microsoft.com/office/drawing/2014/main" id="{CFA2AF44-CA6C-4747-A846-A34D30577A20}"/>
              </a:ext>
            </a:extLst>
          </p:cNvPr>
          <p:cNvSpPr txBox="1"/>
          <p:nvPr/>
        </p:nvSpPr>
        <p:spPr>
          <a:xfrm>
            <a:off x="3631474" y="2462347"/>
            <a:ext cx="7722326" cy="830997"/>
          </a:xfrm>
          <a:prstGeom prst="rect">
            <a:avLst/>
          </a:prstGeom>
          <a:noFill/>
        </p:spPr>
        <p:txBody>
          <a:bodyPr wrap="square" rtlCol="0">
            <a:spAutoFit/>
          </a:bodyPr>
          <a:lstStyle/>
          <a:p>
            <a:r>
              <a:rPr kumimoji="1" lang="en-US" altLang="zh-CN" sz="2400" dirty="0">
                <a:solidFill>
                  <a:schemeClr val="bg1"/>
                </a:solidFill>
              </a:rPr>
              <a:t>Person at </a:t>
            </a:r>
            <a:r>
              <a:rPr kumimoji="1" lang="en-US" altLang="zh-CN" sz="2400" b="1" dirty="0">
                <a:solidFill>
                  <a:schemeClr val="bg1"/>
                </a:solidFill>
              </a:rPr>
              <a:t>Floor2</a:t>
            </a:r>
            <a:r>
              <a:rPr kumimoji="1" lang="en-US" altLang="zh-CN" sz="2400" dirty="0">
                <a:solidFill>
                  <a:schemeClr val="bg1"/>
                </a:solidFill>
              </a:rPr>
              <a:t> have the ability to know where the both elevators are and their move state.</a:t>
            </a:r>
            <a:endParaRPr kumimoji="1" lang="zh-CN" altLang="en-US" sz="2400" dirty="0">
              <a:solidFill>
                <a:schemeClr val="bg1"/>
              </a:solidFill>
            </a:endParaRPr>
          </a:p>
        </p:txBody>
      </p:sp>
      <p:cxnSp>
        <p:nvCxnSpPr>
          <p:cNvPr id="10" name="直线箭头连接符 9">
            <a:extLst>
              <a:ext uri="{FF2B5EF4-FFF2-40B4-BE49-F238E27FC236}">
                <a16:creationId xmlns:a16="http://schemas.microsoft.com/office/drawing/2014/main" id="{F26CA877-5913-844A-B4B9-094BF1194616}"/>
              </a:ext>
            </a:extLst>
          </p:cNvPr>
          <p:cNvCxnSpPr>
            <a:cxnSpLocks/>
          </p:cNvCxnSpPr>
          <p:nvPr/>
        </p:nvCxnSpPr>
        <p:spPr>
          <a:xfrm flipH="1">
            <a:off x="2913160" y="3877491"/>
            <a:ext cx="718314"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肘形连接符 25">
            <a:extLst>
              <a:ext uri="{FF2B5EF4-FFF2-40B4-BE49-F238E27FC236}">
                <a16:creationId xmlns:a16="http://schemas.microsoft.com/office/drawing/2014/main" id="{0DAFE3DC-E946-F943-B9D8-1968A63F3FF1}"/>
              </a:ext>
            </a:extLst>
          </p:cNvPr>
          <p:cNvCxnSpPr>
            <a:cxnSpLocks/>
          </p:cNvCxnSpPr>
          <p:nvPr/>
        </p:nvCxnSpPr>
        <p:spPr>
          <a:xfrm rot="5400000">
            <a:off x="5072269" y="912579"/>
            <a:ext cx="261259" cy="4579477"/>
          </a:xfrm>
          <a:prstGeom prst="bentConnector2">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a:extLst>
              <a:ext uri="{FF2B5EF4-FFF2-40B4-BE49-F238E27FC236}">
                <a16:creationId xmlns:a16="http://schemas.microsoft.com/office/drawing/2014/main" id="{0954DA98-8997-2649-975C-8747D2B8291F}"/>
              </a:ext>
            </a:extLst>
          </p:cNvPr>
          <p:cNvCxnSpPr>
            <a:cxnSpLocks/>
          </p:cNvCxnSpPr>
          <p:nvPr/>
        </p:nvCxnSpPr>
        <p:spPr>
          <a:xfrm flipH="1" flipV="1">
            <a:off x="2913160" y="2758687"/>
            <a:ext cx="718316" cy="221822"/>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a:extLst>
              <a:ext uri="{FF2B5EF4-FFF2-40B4-BE49-F238E27FC236}">
                <a16:creationId xmlns:a16="http://schemas.microsoft.com/office/drawing/2014/main" id="{7D711942-1CDD-9440-B404-B55D6AB59611}"/>
              </a:ext>
            </a:extLst>
          </p:cNvPr>
          <p:cNvCxnSpPr>
            <a:cxnSpLocks/>
          </p:cNvCxnSpPr>
          <p:nvPr/>
        </p:nvCxnSpPr>
        <p:spPr>
          <a:xfrm flipH="1" flipV="1">
            <a:off x="1868132" y="2747896"/>
            <a:ext cx="1763342" cy="232614"/>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线箭头连接符 16">
            <a:extLst>
              <a:ext uri="{FF2B5EF4-FFF2-40B4-BE49-F238E27FC236}">
                <a16:creationId xmlns:a16="http://schemas.microsoft.com/office/drawing/2014/main" id="{29308D16-B3DB-9F44-A34B-5F4FA4386213}"/>
              </a:ext>
            </a:extLst>
          </p:cNvPr>
          <p:cNvCxnSpPr>
            <a:cxnSpLocks/>
          </p:cNvCxnSpPr>
          <p:nvPr/>
        </p:nvCxnSpPr>
        <p:spPr>
          <a:xfrm flipH="1" flipV="1">
            <a:off x="1868132" y="3168609"/>
            <a:ext cx="5624506" cy="134815"/>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EE9AD20D-3992-474E-82BE-775040115A2A}"/>
              </a:ext>
            </a:extLst>
          </p:cNvPr>
          <p:cNvSpPr txBox="1"/>
          <p:nvPr/>
        </p:nvSpPr>
        <p:spPr>
          <a:xfrm>
            <a:off x="3631473" y="4287456"/>
            <a:ext cx="7722326" cy="461665"/>
          </a:xfrm>
          <a:prstGeom prst="rect">
            <a:avLst/>
          </a:prstGeom>
          <a:noFill/>
        </p:spPr>
        <p:txBody>
          <a:bodyPr wrap="square" rtlCol="0">
            <a:spAutoFit/>
          </a:bodyPr>
          <a:lstStyle/>
          <a:p>
            <a:r>
              <a:rPr kumimoji="1" lang="en-US" altLang="zh-CN" sz="2400" dirty="0">
                <a:solidFill>
                  <a:schemeClr val="bg1"/>
                </a:solidFill>
              </a:rPr>
              <a:t>Person at </a:t>
            </a:r>
            <a:r>
              <a:rPr kumimoji="1" lang="en-US" altLang="zh-CN" sz="2400" b="1" dirty="0">
                <a:solidFill>
                  <a:schemeClr val="bg1"/>
                </a:solidFill>
              </a:rPr>
              <a:t>Floor2</a:t>
            </a:r>
            <a:r>
              <a:rPr kumimoji="1" lang="en-US" altLang="zh-CN" sz="2400" dirty="0">
                <a:solidFill>
                  <a:schemeClr val="bg1"/>
                </a:solidFill>
              </a:rPr>
              <a:t> have the ability to go down.</a:t>
            </a:r>
            <a:endParaRPr kumimoji="1" lang="zh-CN" altLang="en-US" sz="2400" dirty="0">
              <a:solidFill>
                <a:schemeClr val="bg1"/>
              </a:solidFill>
            </a:endParaRPr>
          </a:p>
        </p:txBody>
      </p:sp>
      <p:cxnSp>
        <p:nvCxnSpPr>
          <p:cNvPr id="25" name="直线箭头连接符 24">
            <a:extLst>
              <a:ext uri="{FF2B5EF4-FFF2-40B4-BE49-F238E27FC236}">
                <a16:creationId xmlns:a16="http://schemas.microsoft.com/office/drawing/2014/main" id="{156B4756-53E0-094B-8829-6AB3D34E01A6}"/>
              </a:ext>
            </a:extLst>
          </p:cNvPr>
          <p:cNvCxnSpPr>
            <a:cxnSpLocks/>
          </p:cNvCxnSpPr>
          <p:nvPr/>
        </p:nvCxnSpPr>
        <p:spPr>
          <a:xfrm flipH="1">
            <a:off x="2913160" y="4450308"/>
            <a:ext cx="718314"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D9A942CD-FCDC-9346-8F60-6808CC589206}"/>
              </a:ext>
            </a:extLst>
          </p:cNvPr>
          <p:cNvSpPr txBox="1"/>
          <p:nvPr/>
        </p:nvSpPr>
        <p:spPr>
          <a:xfrm>
            <a:off x="3631473" y="4977857"/>
            <a:ext cx="7722326" cy="461665"/>
          </a:xfrm>
          <a:prstGeom prst="rect">
            <a:avLst/>
          </a:prstGeom>
          <a:noFill/>
        </p:spPr>
        <p:txBody>
          <a:bodyPr wrap="square" rtlCol="0">
            <a:spAutoFit/>
          </a:bodyPr>
          <a:lstStyle/>
          <a:p>
            <a:r>
              <a:rPr kumimoji="1" lang="en-US" altLang="zh-CN" sz="2400" dirty="0">
                <a:solidFill>
                  <a:schemeClr val="bg1"/>
                </a:solidFill>
              </a:rPr>
              <a:t>Person at </a:t>
            </a:r>
            <a:r>
              <a:rPr kumimoji="1" lang="en-US" altLang="zh-CN" sz="2400" b="1" dirty="0">
                <a:solidFill>
                  <a:schemeClr val="bg1"/>
                </a:solidFill>
              </a:rPr>
              <a:t>Floor2</a:t>
            </a:r>
            <a:r>
              <a:rPr kumimoji="1" lang="en-US" altLang="zh-CN" sz="2400" dirty="0">
                <a:solidFill>
                  <a:schemeClr val="bg1"/>
                </a:solidFill>
              </a:rPr>
              <a:t> have the ability to go to basement.</a:t>
            </a:r>
            <a:endParaRPr kumimoji="1" lang="zh-CN" altLang="en-US" sz="2400" dirty="0">
              <a:solidFill>
                <a:schemeClr val="bg1"/>
              </a:solidFill>
            </a:endParaRPr>
          </a:p>
        </p:txBody>
      </p:sp>
      <p:cxnSp>
        <p:nvCxnSpPr>
          <p:cNvPr id="20" name="直线箭头连接符 19">
            <a:extLst>
              <a:ext uri="{FF2B5EF4-FFF2-40B4-BE49-F238E27FC236}">
                <a16:creationId xmlns:a16="http://schemas.microsoft.com/office/drawing/2014/main" id="{A27F524E-28AA-D048-9366-BE7254C7816D}"/>
              </a:ext>
            </a:extLst>
          </p:cNvPr>
          <p:cNvCxnSpPr>
            <a:cxnSpLocks/>
          </p:cNvCxnSpPr>
          <p:nvPr/>
        </p:nvCxnSpPr>
        <p:spPr>
          <a:xfrm flipH="1">
            <a:off x="2913160" y="5146791"/>
            <a:ext cx="718314"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5521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trips(down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p:tgtEl>
                                          <p:spTgt spid="14"/>
                                        </p:tgtEl>
                                        <p:attrNameLst>
                                          <p:attrName>ppt_y</p:attrName>
                                        </p:attrNameLst>
                                      </p:cBhvr>
                                      <p:tavLst>
                                        <p:tav tm="0">
                                          <p:val>
                                            <p:strVal val="#ppt_y+#ppt_h*1.125000"/>
                                          </p:val>
                                        </p:tav>
                                        <p:tav tm="100000">
                                          <p:val>
                                            <p:strVal val="#ppt_y"/>
                                          </p:val>
                                        </p:tav>
                                      </p:tavLst>
                                    </p:anim>
                                    <p:animEffect transition="in" filter="wipe(up)">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additive="base">
                                        <p:cTn id="18" dur="500"/>
                                        <p:tgtEl>
                                          <p:spTgt spid="15"/>
                                        </p:tgtEl>
                                        <p:attrNameLst>
                                          <p:attrName>ppt_y</p:attrName>
                                        </p:attrNameLst>
                                      </p:cBhvr>
                                      <p:tavLst>
                                        <p:tav tm="0">
                                          <p:val>
                                            <p:strVal val="#ppt_y+#ppt_h*1.125000"/>
                                          </p:val>
                                        </p:tav>
                                        <p:tav tm="100000">
                                          <p:val>
                                            <p:strVal val="#ppt_y"/>
                                          </p:val>
                                        </p:tav>
                                      </p:tavLst>
                                    </p:anim>
                                    <p:animEffect transition="in" filter="wipe(up)">
                                      <p:cBhvr>
                                        <p:cTn id="19" dur="500"/>
                                        <p:tgtEl>
                                          <p:spTgt spid="15"/>
                                        </p:tgtEl>
                                      </p:cBhvr>
                                    </p:animEffect>
                                  </p:childTnLst>
                                </p:cTn>
                              </p:par>
                              <p:par>
                                <p:cTn id="20" presetID="12" presetClass="entr" presetSubtype="4"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p:tgtEl>
                                          <p:spTgt spid="13"/>
                                        </p:tgtEl>
                                        <p:attrNameLst>
                                          <p:attrName>ppt_y</p:attrName>
                                        </p:attrNameLst>
                                      </p:cBhvr>
                                      <p:tavLst>
                                        <p:tav tm="0">
                                          <p:val>
                                            <p:strVal val="#ppt_y+#ppt_h*1.125000"/>
                                          </p:val>
                                        </p:tav>
                                        <p:tav tm="100000">
                                          <p:val>
                                            <p:strVal val="#ppt_y"/>
                                          </p:val>
                                        </p:tav>
                                      </p:tavLst>
                                    </p:anim>
                                    <p:animEffect transition="in" filter="wipe(up)">
                                      <p:cBhvr>
                                        <p:cTn id="23" dur="500"/>
                                        <p:tgtEl>
                                          <p:spTgt spid="13"/>
                                        </p:tgtEl>
                                      </p:cBhvr>
                                    </p:animEffect>
                                  </p:childTnLst>
                                </p:cTn>
                              </p:par>
                              <p:par>
                                <p:cTn id="24" presetID="12" presetClass="entr" presetSubtype="4"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p:tgtEl>
                                          <p:spTgt spid="17"/>
                                        </p:tgtEl>
                                        <p:attrNameLst>
                                          <p:attrName>ppt_y</p:attrName>
                                        </p:attrNameLst>
                                      </p:cBhvr>
                                      <p:tavLst>
                                        <p:tav tm="0">
                                          <p:val>
                                            <p:strVal val="#ppt_y+#ppt_h*1.125000"/>
                                          </p:val>
                                        </p:tav>
                                        <p:tav tm="100000">
                                          <p:val>
                                            <p:strVal val="#ppt_y"/>
                                          </p:val>
                                        </p:tav>
                                      </p:tavLst>
                                    </p:anim>
                                    <p:animEffect transition="in" filter="wipe(up)">
                                      <p:cBhvr>
                                        <p:cTn id="27" dur="500"/>
                                        <p:tgtEl>
                                          <p:spTgt spid="17"/>
                                        </p:tgtEl>
                                      </p:cBhvr>
                                    </p:animEffect>
                                  </p:childTnLst>
                                </p:cTn>
                              </p:par>
                              <p:par>
                                <p:cTn id="28" presetID="12" presetClass="entr" presetSubtype="4" fill="hold" nodeType="withEffect">
                                  <p:stCondLst>
                                    <p:cond delay="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500"/>
                                        <p:tgtEl>
                                          <p:spTgt spid="26"/>
                                        </p:tgtEl>
                                        <p:attrNameLst>
                                          <p:attrName>ppt_y</p:attrName>
                                        </p:attrNameLst>
                                      </p:cBhvr>
                                      <p:tavLst>
                                        <p:tav tm="0">
                                          <p:val>
                                            <p:strVal val="#ppt_y+#ppt_h*1.125000"/>
                                          </p:val>
                                        </p:tav>
                                        <p:tav tm="100000">
                                          <p:val>
                                            <p:strVal val="#ppt_y"/>
                                          </p:val>
                                        </p:tav>
                                      </p:tavLst>
                                    </p:anim>
                                    <p:animEffect transition="in" filter="wipe(up)">
                                      <p:cBhvr>
                                        <p:cTn id="31" dur="500"/>
                                        <p:tgtEl>
                                          <p:spTgt spid="26"/>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4" fill="hold" grpId="0" nodeType="clickEffect">
                                  <p:stCondLst>
                                    <p:cond delay="0"/>
                                  </p:stCondLst>
                                  <p:childTnLst>
                                    <p:set>
                                      <p:cBhvr>
                                        <p:cTn id="35" dur="1" fill="hold">
                                          <p:stCondLst>
                                            <p:cond delay="0"/>
                                          </p:stCondLst>
                                        </p:cTn>
                                        <p:tgtEl>
                                          <p:spTgt spid="3"/>
                                        </p:tgtEl>
                                        <p:attrNameLst>
                                          <p:attrName>style.visibility</p:attrName>
                                        </p:attrNameLst>
                                      </p:cBhvr>
                                      <p:to>
                                        <p:strVal val="visible"/>
                                      </p:to>
                                    </p:set>
                                    <p:anim calcmode="lin" valueType="num">
                                      <p:cBhvr additive="base">
                                        <p:cTn id="36" dur="500"/>
                                        <p:tgtEl>
                                          <p:spTgt spid="3"/>
                                        </p:tgtEl>
                                        <p:attrNameLst>
                                          <p:attrName>ppt_y</p:attrName>
                                        </p:attrNameLst>
                                      </p:cBhvr>
                                      <p:tavLst>
                                        <p:tav tm="0">
                                          <p:val>
                                            <p:strVal val="#ppt_y+#ppt_h*1.125000"/>
                                          </p:val>
                                        </p:tav>
                                        <p:tav tm="100000">
                                          <p:val>
                                            <p:strVal val="#ppt_y"/>
                                          </p:val>
                                        </p:tav>
                                      </p:tavLst>
                                    </p:anim>
                                    <p:animEffect transition="in" filter="wipe(up)">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additive="base">
                                        <p:cTn id="42" dur="500"/>
                                        <p:tgtEl>
                                          <p:spTgt spid="10"/>
                                        </p:tgtEl>
                                        <p:attrNameLst>
                                          <p:attrName>ppt_y</p:attrName>
                                        </p:attrNameLst>
                                      </p:cBhvr>
                                      <p:tavLst>
                                        <p:tav tm="0">
                                          <p:val>
                                            <p:strVal val="#ppt_y+#ppt_h*1.125000"/>
                                          </p:val>
                                        </p:tav>
                                        <p:tav tm="100000">
                                          <p:val>
                                            <p:strVal val="#ppt_y"/>
                                          </p:val>
                                        </p:tav>
                                      </p:tavLst>
                                    </p:anim>
                                    <p:animEffect transition="in" filter="wipe(up)">
                                      <p:cBhvr>
                                        <p:cTn id="43" dur="5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ntr" presetSubtype="4" fill="hold" grpId="0" nodeType="clickEffect">
                                  <p:stCondLst>
                                    <p:cond delay="0"/>
                                  </p:stCondLst>
                                  <p:childTnLst>
                                    <p:set>
                                      <p:cBhvr>
                                        <p:cTn id="47" dur="1" fill="hold">
                                          <p:stCondLst>
                                            <p:cond delay="0"/>
                                          </p:stCondLst>
                                        </p:cTn>
                                        <p:tgtEl>
                                          <p:spTgt spid="24"/>
                                        </p:tgtEl>
                                        <p:attrNameLst>
                                          <p:attrName>style.visibility</p:attrName>
                                        </p:attrNameLst>
                                      </p:cBhvr>
                                      <p:to>
                                        <p:strVal val="visible"/>
                                      </p:to>
                                    </p:set>
                                    <p:anim calcmode="lin" valueType="num">
                                      <p:cBhvr additive="base">
                                        <p:cTn id="48" dur="500"/>
                                        <p:tgtEl>
                                          <p:spTgt spid="24"/>
                                        </p:tgtEl>
                                        <p:attrNameLst>
                                          <p:attrName>ppt_y</p:attrName>
                                        </p:attrNameLst>
                                      </p:cBhvr>
                                      <p:tavLst>
                                        <p:tav tm="0">
                                          <p:val>
                                            <p:strVal val="#ppt_y+#ppt_h*1.125000"/>
                                          </p:val>
                                        </p:tav>
                                        <p:tav tm="100000">
                                          <p:val>
                                            <p:strVal val="#ppt_y"/>
                                          </p:val>
                                        </p:tav>
                                      </p:tavLst>
                                    </p:anim>
                                    <p:animEffect transition="in" filter="wipe(up)">
                                      <p:cBhvr>
                                        <p:cTn id="49" dur="5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12" presetClass="entr" presetSubtype="4" fill="hold" nodeType="clickEffect">
                                  <p:stCondLst>
                                    <p:cond delay="0"/>
                                  </p:stCondLst>
                                  <p:childTnLst>
                                    <p:set>
                                      <p:cBhvr>
                                        <p:cTn id="53" dur="1" fill="hold">
                                          <p:stCondLst>
                                            <p:cond delay="0"/>
                                          </p:stCondLst>
                                        </p:cTn>
                                        <p:tgtEl>
                                          <p:spTgt spid="25"/>
                                        </p:tgtEl>
                                        <p:attrNameLst>
                                          <p:attrName>style.visibility</p:attrName>
                                        </p:attrNameLst>
                                      </p:cBhvr>
                                      <p:to>
                                        <p:strVal val="visible"/>
                                      </p:to>
                                    </p:set>
                                    <p:anim calcmode="lin" valueType="num">
                                      <p:cBhvr additive="base">
                                        <p:cTn id="54" dur="500"/>
                                        <p:tgtEl>
                                          <p:spTgt spid="25"/>
                                        </p:tgtEl>
                                        <p:attrNameLst>
                                          <p:attrName>ppt_y</p:attrName>
                                        </p:attrNameLst>
                                      </p:cBhvr>
                                      <p:tavLst>
                                        <p:tav tm="0">
                                          <p:val>
                                            <p:strVal val="#ppt_y+#ppt_h*1.125000"/>
                                          </p:val>
                                        </p:tav>
                                        <p:tav tm="100000">
                                          <p:val>
                                            <p:strVal val="#ppt_y"/>
                                          </p:val>
                                        </p:tav>
                                      </p:tavLst>
                                    </p:anim>
                                    <p:animEffect transition="in" filter="wipe(up)">
                                      <p:cBhvr>
                                        <p:cTn id="55" dur="500"/>
                                        <p:tgtEl>
                                          <p:spTgt spid="25"/>
                                        </p:tgtEl>
                                      </p:cBhvr>
                                    </p:animEffect>
                                  </p:childTnLst>
                                </p:cTn>
                              </p:par>
                            </p:childTnLst>
                          </p:cTn>
                        </p:par>
                      </p:childTnLst>
                    </p:cTn>
                  </p:par>
                  <p:par>
                    <p:cTn id="56" fill="hold">
                      <p:stCondLst>
                        <p:cond delay="indefinite"/>
                      </p:stCondLst>
                      <p:childTnLst>
                        <p:par>
                          <p:cTn id="57" fill="hold">
                            <p:stCondLst>
                              <p:cond delay="0"/>
                            </p:stCondLst>
                            <p:childTnLst>
                              <p:par>
                                <p:cTn id="58" presetID="12" presetClass="entr" presetSubtype="4" fill="hold" grpId="0" nodeType="clickEffect">
                                  <p:stCondLst>
                                    <p:cond delay="0"/>
                                  </p:stCondLst>
                                  <p:childTnLst>
                                    <p:set>
                                      <p:cBhvr>
                                        <p:cTn id="59" dur="1" fill="hold">
                                          <p:stCondLst>
                                            <p:cond delay="0"/>
                                          </p:stCondLst>
                                        </p:cTn>
                                        <p:tgtEl>
                                          <p:spTgt spid="19"/>
                                        </p:tgtEl>
                                        <p:attrNameLst>
                                          <p:attrName>style.visibility</p:attrName>
                                        </p:attrNameLst>
                                      </p:cBhvr>
                                      <p:to>
                                        <p:strVal val="visible"/>
                                      </p:to>
                                    </p:set>
                                    <p:anim calcmode="lin" valueType="num">
                                      <p:cBhvr additive="base">
                                        <p:cTn id="60" dur="500"/>
                                        <p:tgtEl>
                                          <p:spTgt spid="19"/>
                                        </p:tgtEl>
                                        <p:attrNameLst>
                                          <p:attrName>ppt_y</p:attrName>
                                        </p:attrNameLst>
                                      </p:cBhvr>
                                      <p:tavLst>
                                        <p:tav tm="0">
                                          <p:val>
                                            <p:strVal val="#ppt_y+#ppt_h*1.125000"/>
                                          </p:val>
                                        </p:tav>
                                        <p:tav tm="100000">
                                          <p:val>
                                            <p:strVal val="#ppt_y"/>
                                          </p:val>
                                        </p:tav>
                                      </p:tavLst>
                                    </p:anim>
                                    <p:animEffect transition="in" filter="wipe(up)">
                                      <p:cBhvr>
                                        <p:cTn id="61" dur="500"/>
                                        <p:tgtEl>
                                          <p:spTgt spid="19"/>
                                        </p:tgtEl>
                                      </p:cBhvr>
                                    </p:animEffect>
                                  </p:childTnLst>
                                </p:cTn>
                              </p:par>
                            </p:childTnLst>
                          </p:cTn>
                        </p:par>
                      </p:childTnLst>
                    </p:cTn>
                  </p:par>
                  <p:par>
                    <p:cTn id="62" fill="hold">
                      <p:stCondLst>
                        <p:cond delay="indefinite"/>
                      </p:stCondLst>
                      <p:childTnLst>
                        <p:par>
                          <p:cTn id="63" fill="hold">
                            <p:stCondLst>
                              <p:cond delay="0"/>
                            </p:stCondLst>
                            <p:childTnLst>
                              <p:par>
                                <p:cTn id="64" presetID="12" presetClass="entr" presetSubtype="4" fill="hold" nodeType="clickEffect">
                                  <p:stCondLst>
                                    <p:cond delay="0"/>
                                  </p:stCondLst>
                                  <p:childTnLst>
                                    <p:set>
                                      <p:cBhvr>
                                        <p:cTn id="65" dur="1" fill="hold">
                                          <p:stCondLst>
                                            <p:cond delay="0"/>
                                          </p:stCondLst>
                                        </p:cTn>
                                        <p:tgtEl>
                                          <p:spTgt spid="20"/>
                                        </p:tgtEl>
                                        <p:attrNameLst>
                                          <p:attrName>style.visibility</p:attrName>
                                        </p:attrNameLst>
                                      </p:cBhvr>
                                      <p:to>
                                        <p:strVal val="visible"/>
                                      </p:to>
                                    </p:set>
                                    <p:anim calcmode="lin" valueType="num">
                                      <p:cBhvr additive="base">
                                        <p:cTn id="66" dur="500"/>
                                        <p:tgtEl>
                                          <p:spTgt spid="20"/>
                                        </p:tgtEl>
                                        <p:attrNameLst>
                                          <p:attrName>ppt_y</p:attrName>
                                        </p:attrNameLst>
                                      </p:cBhvr>
                                      <p:tavLst>
                                        <p:tav tm="0">
                                          <p:val>
                                            <p:strVal val="#ppt_y+#ppt_h*1.125000"/>
                                          </p:val>
                                        </p:tav>
                                        <p:tav tm="100000">
                                          <p:val>
                                            <p:strVal val="#ppt_y"/>
                                          </p:val>
                                        </p:tav>
                                      </p:tavLst>
                                    </p:anim>
                                    <p:animEffect transition="in" filter="wipe(up)">
                                      <p:cBhvr>
                                        <p:cTn id="6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P spid="24" grpId="0"/>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6" name="内容占位符 4">
            <a:extLst>
              <a:ext uri="{FF2B5EF4-FFF2-40B4-BE49-F238E27FC236}">
                <a16:creationId xmlns:a16="http://schemas.microsoft.com/office/drawing/2014/main" id="{6D2990AE-0B37-8447-95DE-4894DF49C117}"/>
              </a:ext>
            </a:extLst>
          </p:cNvPr>
          <p:cNvPicPr>
            <a:picLocks noChangeAspect="1"/>
          </p:cNvPicPr>
          <p:nvPr/>
        </p:nvPicPr>
        <p:blipFill>
          <a:blip r:embed="rId2"/>
          <a:srcRect/>
          <a:stretch/>
        </p:blipFill>
        <p:spPr>
          <a:xfrm>
            <a:off x="838199" y="1951946"/>
            <a:ext cx="2401675" cy="3621880"/>
          </a:xfrm>
          <a:prstGeom prst="rect">
            <a:avLst/>
          </a:prstGeom>
        </p:spPr>
      </p:pic>
      <p:sp>
        <p:nvSpPr>
          <p:cNvPr id="2" name="标题 1">
            <a:extLst>
              <a:ext uri="{FF2B5EF4-FFF2-40B4-BE49-F238E27FC236}">
                <a16:creationId xmlns:a16="http://schemas.microsoft.com/office/drawing/2014/main" id="{793AB760-A517-684C-97FC-B7ED986A51B0}"/>
              </a:ext>
            </a:extLst>
          </p:cNvPr>
          <p:cNvSpPr>
            <a:spLocks noGrp="1"/>
          </p:cNvSpPr>
          <p:nvPr>
            <p:ph type="title"/>
          </p:nvPr>
        </p:nvSpPr>
        <p:spPr/>
        <p:txBody>
          <a:bodyPr/>
          <a:lstStyle/>
          <a:p>
            <a:r>
              <a:rPr lang="en" altLang="zh-CN" b="1" dirty="0">
                <a:solidFill>
                  <a:schemeClr val="bg1"/>
                </a:solidFill>
                <a:latin typeface="Arial" panose="020B0604020202020204" pitchFamily="34" charset="0"/>
                <a:cs typeface="Arial" panose="020B0604020202020204" pitchFamily="34" charset="0"/>
              </a:rPr>
              <a:t>Floor3 UI and its function</a:t>
            </a:r>
            <a:endParaRPr kumimoji="1" lang="zh-CN" altLang="en-US" dirty="0">
              <a:solidFill>
                <a:schemeClr val="bg1"/>
              </a:solidFill>
              <a:latin typeface="Arial" panose="020B0604020202020204" pitchFamily="34" charset="0"/>
              <a:cs typeface="Arial" panose="020B0604020202020204" pitchFamily="34" charset="0"/>
            </a:endParaRPr>
          </a:p>
        </p:txBody>
      </p:sp>
      <p:sp>
        <p:nvSpPr>
          <p:cNvPr id="3" name="文本框 2">
            <a:extLst>
              <a:ext uri="{FF2B5EF4-FFF2-40B4-BE49-F238E27FC236}">
                <a16:creationId xmlns:a16="http://schemas.microsoft.com/office/drawing/2014/main" id="{4C21A8AE-C474-D741-A1A5-8C06393C4226}"/>
              </a:ext>
            </a:extLst>
          </p:cNvPr>
          <p:cNvSpPr txBox="1"/>
          <p:nvPr/>
        </p:nvSpPr>
        <p:spPr>
          <a:xfrm>
            <a:off x="3631474" y="3958764"/>
            <a:ext cx="7722326" cy="461665"/>
          </a:xfrm>
          <a:prstGeom prst="rect">
            <a:avLst/>
          </a:prstGeom>
          <a:noFill/>
        </p:spPr>
        <p:txBody>
          <a:bodyPr wrap="square" rtlCol="0">
            <a:spAutoFit/>
          </a:bodyPr>
          <a:lstStyle/>
          <a:p>
            <a:r>
              <a:rPr kumimoji="1" lang="en-US" altLang="zh-CN" sz="2400" dirty="0">
                <a:solidFill>
                  <a:schemeClr val="bg1"/>
                </a:solidFill>
              </a:rPr>
              <a:t>Person at </a:t>
            </a:r>
            <a:r>
              <a:rPr kumimoji="1" lang="en-US" altLang="zh-CN" sz="2400" b="1" dirty="0">
                <a:solidFill>
                  <a:schemeClr val="bg1"/>
                </a:solidFill>
              </a:rPr>
              <a:t>Floor3</a:t>
            </a:r>
            <a:r>
              <a:rPr kumimoji="1" lang="en-US" altLang="zh-CN" sz="2400" dirty="0">
                <a:solidFill>
                  <a:schemeClr val="bg1"/>
                </a:solidFill>
              </a:rPr>
              <a:t> have the ability to go down. </a:t>
            </a:r>
            <a:endParaRPr kumimoji="1" lang="zh-CN" altLang="en-US" sz="2400" dirty="0">
              <a:solidFill>
                <a:schemeClr val="bg1"/>
              </a:solidFill>
            </a:endParaRPr>
          </a:p>
        </p:txBody>
      </p:sp>
      <p:sp>
        <p:nvSpPr>
          <p:cNvPr id="14" name="文本框 13">
            <a:extLst>
              <a:ext uri="{FF2B5EF4-FFF2-40B4-BE49-F238E27FC236}">
                <a16:creationId xmlns:a16="http://schemas.microsoft.com/office/drawing/2014/main" id="{CFA2AF44-CA6C-4747-A846-A34D30577A20}"/>
              </a:ext>
            </a:extLst>
          </p:cNvPr>
          <p:cNvSpPr txBox="1"/>
          <p:nvPr/>
        </p:nvSpPr>
        <p:spPr>
          <a:xfrm>
            <a:off x="3631474" y="2462347"/>
            <a:ext cx="7722326" cy="830997"/>
          </a:xfrm>
          <a:prstGeom prst="rect">
            <a:avLst/>
          </a:prstGeom>
          <a:noFill/>
        </p:spPr>
        <p:txBody>
          <a:bodyPr wrap="square" rtlCol="0">
            <a:spAutoFit/>
          </a:bodyPr>
          <a:lstStyle/>
          <a:p>
            <a:r>
              <a:rPr kumimoji="1" lang="en-US" altLang="zh-CN" sz="2400" dirty="0">
                <a:solidFill>
                  <a:schemeClr val="bg1"/>
                </a:solidFill>
              </a:rPr>
              <a:t>Person at </a:t>
            </a:r>
            <a:r>
              <a:rPr kumimoji="1" lang="en-US" altLang="zh-CN" sz="2400" b="1" dirty="0">
                <a:solidFill>
                  <a:schemeClr val="bg1"/>
                </a:solidFill>
              </a:rPr>
              <a:t>Floor3</a:t>
            </a:r>
            <a:r>
              <a:rPr kumimoji="1" lang="en-US" altLang="zh-CN" sz="2400" dirty="0">
                <a:solidFill>
                  <a:schemeClr val="bg1"/>
                </a:solidFill>
              </a:rPr>
              <a:t> have the ability to know where the both elevators are and their move state.</a:t>
            </a:r>
            <a:endParaRPr kumimoji="1" lang="zh-CN" altLang="en-US" sz="2400" dirty="0">
              <a:solidFill>
                <a:schemeClr val="bg1"/>
              </a:solidFill>
            </a:endParaRPr>
          </a:p>
        </p:txBody>
      </p:sp>
      <p:cxnSp>
        <p:nvCxnSpPr>
          <p:cNvPr id="10" name="直线箭头连接符 9">
            <a:extLst>
              <a:ext uri="{FF2B5EF4-FFF2-40B4-BE49-F238E27FC236}">
                <a16:creationId xmlns:a16="http://schemas.microsoft.com/office/drawing/2014/main" id="{F26CA877-5913-844A-B4B9-094BF1194616}"/>
              </a:ext>
            </a:extLst>
          </p:cNvPr>
          <p:cNvCxnSpPr>
            <a:cxnSpLocks/>
          </p:cNvCxnSpPr>
          <p:nvPr/>
        </p:nvCxnSpPr>
        <p:spPr>
          <a:xfrm flipH="1">
            <a:off x="2913160" y="4189596"/>
            <a:ext cx="718314"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肘形连接符 25">
            <a:extLst>
              <a:ext uri="{FF2B5EF4-FFF2-40B4-BE49-F238E27FC236}">
                <a16:creationId xmlns:a16="http://schemas.microsoft.com/office/drawing/2014/main" id="{0DAFE3DC-E946-F943-B9D8-1968A63F3FF1}"/>
              </a:ext>
            </a:extLst>
          </p:cNvPr>
          <p:cNvCxnSpPr>
            <a:cxnSpLocks/>
            <a:stCxn id="14" idx="2"/>
          </p:cNvCxnSpPr>
          <p:nvPr/>
        </p:nvCxnSpPr>
        <p:spPr>
          <a:xfrm rot="5400000">
            <a:off x="5072270" y="1134235"/>
            <a:ext cx="261259" cy="4579477"/>
          </a:xfrm>
          <a:prstGeom prst="bentConnector2">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a:extLst>
              <a:ext uri="{FF2B5EF4-FFF2-40B4-BE49-F238E27FC236}">
                <a16:creationId xmlns:a16="http://schemas.microsoft.com/office/drawing/2014/main" id="{0954DA98-8997-2649-975C-8747D2B8291F}"/>
              </a:ext>
            </a:extLst>
          </p:cNvPr>
          <p:cNvCxnSpPr>
            <a:cxnSpLocks/>
          </p:cNvCxnSpPr>
          <p:nvPr/>
        </p:nvCxnSpPr>
        <p:spPr>
          <a:xfrm flipH="1" flipV="1">
            <a:off x="2913160" y="2758687"/>
            <a:ext cx="718316" cy="221822"/>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a:extLst>
              <a:ext uri="{FF2B5EF4-FFF2-40B4-BE49-F238E27FC236}">
                <a16:creationId xmlns:a16="http://schemas.microsoft.com/office/drawing/2014/main" id="{7D711942-1CDD-9440-B404-B55D6AB59611}"/>
              </a:ext>
            </a:extLst>
          </p:cNvPr>
          <p:cNvCxnSpPr>
            <a:cxnSpLocks/>
          </p:cNvCxnSpPr>
          <p:nvPr/>
        </p:nvCxnSpPr>
        <p:spPr>
          <a:xfrm flipH="1" flipV="1">
            <a:off x="1868132" y="2959848"/>
            <a:ext cx="1763341" cy="2066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线箭头连接符 16">
            <a:extLst>
              <a:ext uri="{FF2B5EF4-FFF2-40B4-BE49-F238E27FC236}">
                <a16:creationId xmlns:a16="http://schemas.microsoft.com/office/drawing/2014/main" id="{29308D16-B3DB-9F44-A34B-5F4FA4386213}"/>
              </a:ext>
            </a:extLst>
          </p:cNvPr>
          <p:cNvCxnSpPr>
            <a:cxnSpLocks/>
          </p:cNvCxnSpPr>
          <p:nvPr/>
        </p:nvCxnSpPr>
        <p:spPr>
          <a:xfrm flipH="1" flipV="1">
            <a:off x="1868132" y="3293345"/>
            <a:ext cx="5624505" cy="2600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EE9AD20D-3992-474E-82BE-775040115A2A}"/>
              </a:ext>
            </a:extLst>
          </p:cNvPr>
          <p:cNvSpPr txBox="1"/>
          <p:nvPr/>
        </p:nvSpPr>
        <p:spPr>
          <a:xfrm>
            <a:off x="3631473" y="4650879"/>
            <a:ext cx="7722326" cy="461665"/>
          </a:xfrm>
          <a:prstGeom prst="rect">
            <a:avLst/>
          </a:prstGeom>
          <a:noFill/>
        </p:spPr>
        <p:txBody>
          <a:bodyPr wrap="square" rtlCol="0">
            <a:spAutoFit/>
          </a:bodyPr>
          <a:lstStyle/>
          <a:p>
            <a:r>
              <a:rPr kumimoji="1" lang="en-US" altLang="zh-CN" sz="2400" dirty="0">
                <a:solidFill>
                  <a:schemeClr val="bg1"/>
                </a:solidFill>
              </a:rPr>
              <a:t>Person at </a:t>
            </a:r>
            <a:r>
              <a:rPr kumimoji="1" lang="en-US" altLang="zh-CN" sz="2400" b="1" dirty="0">
                <a:solidFill>
                  <a:schemeClr val="bg1"/>
                </a:solidFill>
              </a:rPr>
              <a:t>Floor3</a:t>
            </a:r>
            <a:r>
              <a:rPr kumimoji="1" lang="en-US" altLang="zh-CN" sz="2400" dirty="0">
                <a:solidFill>
                  <a:schemeClr val="bg1"/>
                </a:solidFill>
              </a:rPr>
              <a:t> have the ability to go basement. </a:t>
            </a:r>
            <a:endParaRPr kumimoji="1" lang="zh-CN" altLang="en-US" sz="2400" dirty="0">
              <a:solidFill>
                <a:schemeClr val="bg1"/>
              </a:solidFill>
            </a:endParaRPr>
          </a:p>
        </p:txBody>
      </p:sp>
      <p:cxnSp>
        <p:nvCxnSpPr>
          <p:cNvPr id="25" name="直线箭头连接符 24">
            <a:extLst>
              <a:ext uri="{FF2B5EF4-FFF2-40B4-BE49-F238E27FC236}">
                <a16:creationId xmlns:a16="http://schemas.microsoft.com/office/drawing/2014/main" id="{156B4756-53E0-094B-8829-6AB3D34E01A6}"/>
              </a:ext>
            </a:extLst>
          </p:cNvPr>
          <p:cNvCxnSpPr>
            <a:cxnSpLocks/>
          </p:cNvCxnSpPr>
          <p:nvPr/>
        </p:nvCxnSpPr>
        <p:spPr>
          <a:xfrm flipH="1">
            <a:off x="2913160" y="4881711"/>
            <a:ext cx="718314"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0571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trips(down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p:tgtEl>
                                          <p:spTgt spid="14"/>
                                        </p:tgtEl>
                                        <p:attrNameLst>
                                          <p:attrName>ppt_y</p:attrName>
                                        </p:attrNameLst>
                                      </p:cBhvr>
                                      <p:tavLst>
                                        <p:tav tm="0">
                                          <p:val>
                                            <p:strVal val="#ppt_y+#ppt_h*1.125000"/>
                                          </p:val>
                                        </p:tav>
                                        <p:tav tm="100000">
                                          <p:val>
                                            <p:strVal val="#ppt_y"/>
                                          </p:val>
                                        </p:tav>
                                      </p:tavLst>
                                    </p:anim>
                                    <p:animEffect transition="in" filter="wipe(up)">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additive="base">
                                        <p:cTn id="18" dur="500"/>
                                        <p:tgtEl>
                                          <p:spTgt spid="15"/>
                                        </p:tgtEl>
                                        <p:attrNameLst>
                                          <p:attrName>ppt_y</p:attrName>
                                        </p:attrNameLst>
                                      </p:cBhvr>
                                      <p:tavLst>
                                        <p:tav tm="0">
                                          <p:val>
                                            <p:strVal val="#ppt_y+#ppt_h*1.125000"/>
                                          </p:val>
                                        </p:tav>
                                        <p:tav tm="100000">
                                          <p:val>
                                            <p:strVal val="#ppt_y"/>
                                          </p:val>
                                        </p:tav>
                                      </p:tavLst>
                                    </p:anim>
                                    <p:animEffect transition="in" filter="wipe(up)">
                                      <p:cBhvr>
                                        <p:cTn id="19" dur="500"/>
                                        <p:tgtEl>
                                          <p:spTgt spid="15"/>
                                        </p:tgtEl>
                                      </p:cBhvr>
                                    </p:animEffect>
                                  </p:childTnLst>
                                </p:cTn>
                              </p:par>
                              <p:par>
                                <p:cTn id="20" presetID="12" presetClass="entr" presetSubtype="4"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p:tgtEl>
                                          <p:spTgt spid="13"/>
                                        </p:tgtEl>
                                        <p:attrNameLst>
                                          <p:attrName>ppt_y</p:attrName>
                                        </p:attrNameLst>
                                      </p:cBhvr>
                                      <p:tavLst>
                                        <p:tav tm="0">
                                          <p:val>
                                            <p:strVal val="#ppt_y+#ppt_h*1.125000"/>
                                          </p:val>
                                        </p:tav>
                                        <p:tav tm="100000">
                                          <p:val>
                                            <p:strVal val="#ppt_y"/>
                                          </p:val>
                                        </p:tav>
                                      </p:tavLst>
                                    </p:anim>
                                    <p:animEffect transition="in" filter="wipe(up)">
                                      <p:cBhvr>
                                        <p:cTn id="23" dur="500"/>
                                        <p:tgtEl>
                                          <p:spTgt spid="13"/>
                                        </p:tgtEl>
                                      </p:cBhvr>
                                    </p:animEffect>
                                  </p:childTnLst>
                                </p:cTn>
                              </p:par>
                              <p:par>
                                <p:cTn id="24" presetID="12" presetClass="entr" presetSubtype="4"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p:tgtEl>
                                          <p:spTgt spid="17"/>
                                        </p:tgtEl>
                                        <p:attrNameLst>
                                          <p:attrName>ppt_y</p:attrName>
                                        </p:attrNameLst>
                                      </p:cBhvr>
                                      <p:tavLst>
                                        <p:tav tm="0">
                                          <p:val>
                                            <p:strVal val="#ppt_y+#ppt_h*1.125000"/>
                                          </p:val>
                                        </p:tav>
                                        <p:tav tm="100000">
                                          <p:val>
                                            <p:strVal val="#ppt_y"/>
                                          </p:val>
                                        </p:tav>
                                      </p:tavLst>
                                    </p:anim>
                                    <p:animEffect transition="in" filter="wipe(up)">
                                      <p:cBhvr>
                                        <p:cTn id="27" dur="500"/>
                                        <p:tgtEl>
                                          <p:spTgt spid="17"/>
                                        </p:tgtEl>
                                      </p:cBhvr>
                                    </p:animEffect>
                                  </p:childTnLst>
                                </p:cTn>
                              </p:par>
                              <p:par>
                                <p:cTn id="28" presetID="12" presetClass="entr" presetSubtype="4" fill="hold" nodeType="withEffect">
                                  <p:stCondLst>
                                    <p:cond delay="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500"/>
                                        <p:tgtEl>
                                          <p:spTgt spid="26"/>
                                        </p:tgtEl>
                                        <p:attrNameLst>
                                          <p:attrName>ppt_y</p:attrName>
                                        </p:attrNameLst>
                                      </p:cBhvr>
                                      <p:tavLst>
                                        <p:tav tm="0">
                                          <p:val>
                                            <p:strVal val="#ppt_y+#ppt_h*1.125000"/>
                                          </p:val>
                                        </p:tav>
                                        <p:tav tm="100000">
                                          <p:val>
                                            <p:strVal val="#ppt_y"/>
                                          </p:val>
                                        </p:tav>
                                      </p:tavLst>
                                    </p:anim>
                                    <p:animEffect transition="in" filter="wipe(up)">
                                      <p:cBhvr>
                                        <p:cTn id="31" dur="500"/>
                                        <p:tgtEl>
                                          <p:spTgt spid="26"/>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4" fill="hold" grpId="0" nodeType="clickEffect">
                                  <p:stCondLst>
                                    <p:cond delay="0"/>
                                  </p:stCondLst>
                                  <p:childTnLst>
                                    <p:set>
                                      <p:cBhvr>
                                        <p:cTn id="35" dur="1" fill="hold">
                                          <p:stCondLst>
                                            <p:cond delay="0"/>
                                          </p:stCondLst>
                                        </p:cTn>
                                        <p:tgtEl>
                                          <p:spTgt spid="3"/>
                                        </p:tgtEl>
                                        <p:attrNameLst>
                                          <p:attrName>style.visibility</p:attrName>
                                        </p:attrNameLst>
                                      </p:cBhvr>
                                      <p:to>
                                        <p:strVal val="visible"/>
                                      </p:to>
                                    </p:set>
                                    <p:anim calcmode="lin" valueType="num">
                                      <p:cBhvr additive="base">
                                        <p:cTn id="36" dur="500"/>
                                        <p:tgtEl>
                                          <p:spTgt spid="3"/>
                                        </p:tgtEl>
                                        <p:attrNameLst>
                                          <p:attrName>ppt_y</p:attrName>
                                        </p:attrNameLst>
                                      </p:cBhvr>
                                      <p:tavLst>
                                        <p:tav tm="0">
                                          <p:val>
                                            <p:strVal val="#ppt_y+#ppt_h*1.125000"/>
                                          </p:val>
                                        </p:tav>
                                        <p:tav tm="100000">
                                          <p:val>
                                            <p:strVal val="#ppt_y"/>
                                          </p:val>
                                        </p:tav>
                                      </p:tavLst>
                                    </p:anim>
                                    <p:animEffect transition="in" filter="wipe(up)">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additive="base">
                                        <p:cTn id="42" dur="500"/>
                                        <p:tgtEl>
                                          <p:spTgt spid="10"/>
                                        </p:tgtEl>
                                        <p:attrNameLst>
                                          <p:attrName>ppt_y</p:attrName>
                                        </p:attrNameLst>
                                      </p:cBhvr>
                                      <p:tavLst>
                                        <p:tav tm="0">
                                          <p:val>
                                            <p:strVal val="#ppt_y+#ppt_h*1.125000"/>
                                          </p:val>
                                        </p:tav>
                                        <p:tav tm="100000">
                                          <p:val>
                                            <p:strVal val="#ppt_y"/>
                                          </p:val>
                                        </p:tav>
                                      </p:tavLst>
                                    </p:anim>
                                    <p:animEffect transition="in" filter="wipe(up)">
                                      <p:cBhvr>
                                        <p:cTn id="43" dur="5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ntr" presetSubtype="4" fill="hold" grpId="0" nodeType="clickEffect">
                                  <p:stCondLst>
                                    <p:cond delay="0"/>
                                  </p:stCondLst>
                                  <p:childTnLst>
                                    <p:set>
                                      <p:cBhvr>
                                        <p:cTn id="47" dur="1" fill="hold">
                                          <p:stCondLst>
                                            <p:cond delay="0"/>
                                          </p:stCondLst>
                                        </p:cTn>
                                        <p:tgtEl>
                                          <p:spTgt spid="24"/>
                                        </p:tgtEl>
                                        <p:attrNameLst>
                                          <p:attrName>style.visibility</p:attrName>
                                        </p:attrNameLst>
                                      </p:cBhvr>
                                      <p:to>
                                        <p:strVal val="visible"/>
                                      </p:to>
                                    </p:set>
                                    <p:anim calcmode="lin" valueType="num">
                                      <p:cBhvr additive="base">
                                        <p:cTn id="48" dur="500"/>
                                        <p:tgtEl>
                                          <p:spTgt spid="24"/>
                                        </p:tgtEl>
                                        <p:attrNameLst>
                                          <p:attrName>ppt_y</p:attrName>
                                        </p:attrNameLst>
                                      </p:cBhvr>
                                      <p:tavLst>
                                        <p:tav tm="0">
                                          <p:val>
                                            <p:strVal val="#ppt_y+#ppt_h*1.125000"/>
                                          </p:val>
                                        </p:tav>
                                        <p:tav tm="100000">
                                          <p:val>
                                            <p:strVal val="#ppt_y"/>
                                          </p:val>
                                        </p:tav>
                                      </p:tavLst>
                                    </p:anim>
                                    <p:animEffect transition="in" filter="wipe(up)">
                                      <p:cBhvr>
                                        <p:cTn id="49" dur="5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12" presetClass="entr" presetSubtype="4" fill="hold" nodeType="clickEffect">
                                  <p:stCondLst>
                                    <p:cond delay="0"/>
                                  </p:stCondLst>
                                  <p:childTnLst>
                                    <p:set>
                                      <p:cBhvr>
                                        <p:cTn id="53" dur="1" fill="hold">
                                          <p:stCondLst>
                                            <p:cond delay="0"/>
                                          </p:stCondLst>
                                        </p:cTn>
                                        <p:tgtEl>
                                          <p:spTgt spid="25"/>
                                        </p:tgtEl>
                                        <p:attrNameLst>
                                          <p:attrName>style.visibility</p:attrName>
                                        </p:attrNameLst>
                                      </p:cBhvr>
                                      <p:to>
                                        <p:strVal val="visible"/>
                                      </p:to>
                                    </p:set>
                                    <p:anim calcmode="lin" valueType="num">
                                      <p:cBhvr additive="base">
                                        <p:cTn id="54" dur="500"/>
                                        <p:tgtEl>
                                          <p:spTgt spid="25"/>
                                        </p:tgtEl>
                                        <p:attrNameLst>
                                          <p:attrName>ppt_y</p:attrName>
                                        </p:attrNameLst>
                                      </p:cBhvr>
                                      <p:tavLst>
                                        <p:tav tm="0">
                                          <p:val>
                                            <p:strVal val="#ppt_y+#ppt_h*1.125000"/>
                                          </p:val>
                                        </p:tav>
                                        <p:tav tm="100000">
                                          <p:val>
                                            <p:strVal val="#ppt_y"/>
                                          </p:val>
                                        </p:tav>
                                      </p:tavLst>
                                    </p:anim>
                                    <p:animEffect transition="in" filter="wipe(up)">
                                      <p:cBhvr>
                                        <p:cTn id="5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P spid="2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3AB760-A517-684C-97FC-B7ED986A51B0}"/>
              </a:ext>
            </a:extLst>
          </p:cNvPr>
          <p:cNvSpPr>
            <a:spLocks noGrp="1"/>
          </p:cNvSpPr>
          <p:nvPr>
            <p:ph type="title"/>
          </p:nvPr>
        </p:nvSpPr>
        <p:spPr/>
        <p:txBody>
          <a:bodyPr/>
          <a:lstStyle/>
          <a:p>
            <a:r>
              <a:rPr lang="en" altLang="zh-CN" b="1" dirty="0">
                <a:solidFill>
                  <a:schemeClr val="bg1"/>
                </a:solidFill>
                <a:latin typeface="Arial" panose="020B0604020202020204" pitchFamily="34" charset="0"/>
                <a:cs typeface="Arial" panose="020B0604020202020204" pitchFamily="34" charset="0"/>
              </a:rPr>
              <a:t>Elevator UI</a:t>
            </a:r>
            <a:endParaRPr kumimoji="1" lang="zh-CN" altLang="en-US" dirty="0">
              <a:solidFill>
                <a:schemeClr val="bg1"/>
              </a:solidFill>
              <a:latin typeface="Arial" panose="020B0604020202020204" pitchFamily="34" charset="0"/>
              <a:cs typeface="Arial" panose="020B0604020202020204" pitchFamily="34" charset="0"/>
            </a:endParaRPr>
          </a:p>
        </p:txBody>
      </p:sp>
      <p:pic>
        <p:nvPicPr>
          <p:cNvPr id="4" name="内容占位符 4">
            <a:extLst>
              <a:ext uri="{FF2B5EF4-FFF2-40B4-BE49-F238E27FC236}">
                <a16:creationId xmlns:a16="http://schemas.microsoft.com/office/drawing/2014/main" id="{E1ADC363-B6E1-1D4E-9767-342FFBD5BA3A}"/>
              </a:ext>
            </a:extLst>
          </p:cNvPr>
          <p:cNvPicPr>
            <a:picLocks noChangeAspect="1"/>
          </p:cNvPicPr>
          <p:nvPr/>
        </p:nvPicPr>
        <p:blipFill>
          <a:blip r:embed="rId2"/>
          <a:srcRect/>
          <a:stretch/>
        </p:blipFill>
        <p:spPr>
          <a:xfrm>
            <a:off x="2379798" y="1690688"/>
            <a:ext cx="3083198" cy="3738562"/>
          </a:xfrm>
          <a:prstGeom prst="rect">
            <a:avLst/>
          </a:prstGeom>
        </p:spPr>
      </p:pic>
      <p:pic>
        <p:nvPicPr>
          <p:cNvPr id="6" name="内容占位符 4">
            <a:extLst>
              <a:ext uri="{FF2B5EF4-FFF2-40B4-BE49-F238E27FC236}">
                <a16:creationId xmlns:a16="http://schemas.microsoft.com/office/drawing/2014/main" id="{8C471638-D49A-2D4B-A391-98E5AE0B7F21}"/>
              </a:ext>
            </a:extLst>
          </p:cNvPr>
          <p:cNvPicPr>
            <a:picLocks noChangeAspect="1"/>
          </p:cNvPicPr>
          <p:nvPr/>
        </p:nvPicPr>
        <p:blipFill>
          <a:blip r:embed="rId3"/>
          <a:srcRect/>
          <a:stretch/>
        </p:blipFill>
        <p:spPr>
          <a:xfrm>
            <a:off x="6729005" y="1690688"/>
            <a:ext cx="3083197" cy="3738562"/>
          </a:xfrm>
          <a:prstGeom prst="rect">
            <a:avLst/>
          </a:prstGeom>
        </p:spPr>
      </p:pic>
    </p:spTree>
    <p:extLst>
      <p:ext uri="{BB962C8B-B14F-4D97-AF65-F5344CB8AC3E}">
        <p14:creationId xmlns:p14="http://schemas.microsoft.com/office/powerpoint/2010/main" val="4197128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par>
                                <p:cTn id="8" presetID="18" presetClass="entr" presetSubtype="12"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strips(downLeft)">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8" name="内容占位符 4">
            <a:extLst>
              <a:ext uri="{FF2B5EF4-FFF2-40B4-BE49-F238E27FC236}">
                <a16:creationId xmlns:a16="http://schemas.microsoft.com/office/drawing/2014/main" id="{F1DB2576-D07C-BB44-9D52-E6AEA6A76D5B}"/>
              </a:ext>
            </a:extLst>
          </p:cNvPr>
          <p:cNvPicPr>
            <a:picLocks noChangeAspect="1"/>
          </p:cNvPicPr>
          <p:nvPr/>
        </p:nvPicPr>
        <p:blipFill>
          <a:blip r:embed="rId2"/>
          <a:srcRect/>
          <a:stretch/>
        </p:blipFill>
        <p:spPr>
          <a:xfrm>
            <a:off x="838200" y="1695376"/>
            <a:ext cx="3083198" cy="3738562"/>
          </a:xfrm>
          <a:prstGeom prst="rect">
            <a:avLst/>
          </a:prstGeom>
        </p:spPr>
      </p:pic>
      <p:sp>
        <p:nvSpPr>
          <p:cNvPr id="2" name="标题 1">
            <a:extLst>
              <a:ext uri="{FF2B5EF4-FFF2-40B4-BE49-F238E27FC236}">
                <a16:creationId xmlns:a16="http://schemas.microsoft.com/office/drawing/2014/main" id="{793AB760-A517-684C-97FC-B7ED986A51B0}"/>
              </a:ext>
            </a:extLst>
          </p:cNvPr>
          <p:cNvSpPr>
            <a:spLocks noGrp="1"/>
          </p:cNvSpPr>
          <p:nvPr>
            <p:ph type="title"/>
          </p:nvPr>
        </p:nvSpPr>
        <p:spPr/>
        <p:txBody>
          <a:bodyPr/>
          <a:lstStyle/>
          <a:p>
            <a:r>
              <a:rPr lang="en" altLang="zh-CN" b="1" dirty="0">
                <a:solidFill>
                  <a:schemeClr val="bg1"/>
                </a:solidFill>
                <a:latin typeface="Arial" panose="020B0604020202020204" pitchFamily="34" charset="0"/>
                <a:cs typeface="Arial" panose="020B0604020202020204" pitchFamily="34" charset="0"/>
              </a:rPr>
              <a:t>Left Elevator UI and its function</a:t>
            </a:r>
            <a:endParaRPr kumimoji="1" lang="zh-CN" altLang="en-US" dirty="0">
              <a:solidFill>
                <a:schemeClr val="bg1"/>
              </a:solidFill>
              <a:latin typeface="Arial" panose="020B0604020202020204" pitchFamily="34" charset="0"/>
              <a:cs typeface="Arial" panose="020B0604020202020204" pitchFamily="34" charset="0"/>
            </a:endParaRPr>
          </a:p>
        </p:txBody>
      </p:sp>
      <p:sp>
        <p:nvSpPr>
          <p:cNvPr id="14" name="文本框 13">
            <a:extLst>
              <a:ext uri="{FF2B5EF4-FFF2-40B4-BE49-F238E27FC236}">
                <a16:creationId xmlns:a16="http://schemas.microsoft.com/office/drawing/2014/main" id="{CFA2AF44-CA6C-4747-A846-A34D30577A20}"/>
              </a:ext>
            </a:extLst>
          </p:cNvPr>
          <p:cNvSpPr txBox="1"/>
          <p:nvPr/>
        </p:nvSpPr>
        <p:spPr>
          <a:xfrm>
            <a:off x="4349786" y="1905335"/>
            <a:ext cx="7722326" cy="830997"/>
          </a:xfrm>
          <a:prstGeom prst="rect">
            <a:avLst/>
          </a:prstGeom>
          <a:noFill/>
        </p:spPr>
        <p:txBody>
          <a:bodyPr wrap="square" rtlCol="0">
            <a:spAutoFit/>
          </a:bodyPr>
          <a:lstStyle/>
          <a:p>
            <a:r>
              <a:rPr kumimoji="1" lang="en-US" altLang="zh-CN" sz="2400" dirty="0">
                <a:solidFill>
                  <a:schemeClr val="bg1"/>
                </a:solidFill>
              </a:rPr>
              <a:t>Person at </a:t>
            </a:r>
            <a:r>
              <a:rPr kumimoji="1" lang="en-US" altLang="zh-CN" sz="2400" b="1" dirty="0">
                <a:solidFill>
                  <a:schemeClr val="bg1"/>
                </a:solidFill>
              </a:rPr>
              <a:t>Left Elevator</a:t>
            </a:r>
            <a:r>
              <a:rPr kumimoji="1" lang="en-US" altLang="zh-CN" sz="2400" dirty="0">
                <a:solidFill>
                  <a:schemeClr val="bg1"/>
                </a:solidFill>
              </a:rPr>
              <a:t> have the ability to know where the elevator is and its move state.</a:t>
            </a:r>
            <a:endParaRPr kumimoji="1" lang="zh-CN" altLang="en-US" sz="2400" dirty="0">
              <a:solidFill>
                <a:schemeClr val="bg1"/>
              </a:solidFill>
            </a:endParaRPr>
          </a:p>
        </p:txBody>
      </p:sp>
      <p:cxnSp>
        <p:nvCxnSpPr>
          <p:cNvPr id="19" name="肘形连接符 18">
            <a:extLst>
              <a:ext uri="{FF2B5EF4-FFF2-40B4-BE49-F238E27FC236}">
                <a16:creationId xmlns:a16="http://schemas.microsoft.com/office/drawing/2014/main" id="{BED94827-7F22-CB4F-AC1D-972EF589F7C4}"/>
              </a:ext>
            </a:extLst>
          </p:cNvPr>
          <p:cNvCxnSpPr>
            <a:cxnSpLocks/>
          </p:cNvCxnSpPr>
          <p:nvPr/>
        </p:nvCxnSpPr>
        <p:spPr>
          <a:xfrm rot="5400000">
            <a:off x="5965370" y="446593"/>
            <a:ext cx="261259" cy="4579477"/>
          </a:xfrm>
          <a:prstGeom prst="bentConnector2">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线箭头连接符 19">
            <a:extLst>
              <a:ext uri="{FF2B5EF4-FFF2-40B4-BE49-F238E27FC236}">
                <a16:creationId xmlns:a16="http://schemas.microsoft.com/office/drawing/2014/main" id="{8AFD636A-2415-484A-9DFF-738E075E9626}"/>
              </a:ext>
            </a:extLst>
          </p:cNvPr>
          <p:cNvCxnSpPr>
            <a:cxnSpLocks/>
          </p:cNvCxnSpPr>
          <p:nvPr/>
        </p:nvCxnSpPr>
        <p:spPr>
          <a:xfrm flipH="1" flipV="1">
            <a:off x="2246811" y="2320833"/>
            <a:ext cx="2102975" cy="28018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BDBD6587-C366-B945-A45D-9F69732D66D7}"/>
              </a:ext>
            </a:extLst>
          </p:cNvPr>
          <p:cNvSpPr txBox="1"/>
          <p:nvPr/>
        </p:nvSpPr>
        <p:spPr>
          <a:xfrm>
            <a:off x="4349786" y="3186478"/>
            <a:ext cx="7722326" cy="461665"/>
          </a:xfrm>
          <a:prstGeom prst="rect">
            <a:avLst/>
          </a:prstGeom>
          <a:noFill/>
        </p:spPr>
        <p:txBody>
          <a:bodyPr wrap="square" rtlCol="0">
            <a:spAutoFit/>
          </a:bodyPr>
          <a:lstStyle/>
          <a:p>
            <a:r>
              <a:rPr kumimoji="1" lang="en-US" altLang="zh-CN" sz="2400" dirty="0">
                <a:solidFill>
                  <a:schemeClr val="bg1"/>
                </a:solidFill>
              </a:rPr>
              <a:t>Person at </a:t>
            </a:r>
            <a:r>
              <a:rPr kumimoji="1" lang="en-US" altLang="zh-CN" sz="2400" b="1" dirty="0">
                <a:solidFill>
                  <a:schemeClr val="bg1"/>
                </a:solidFill>
              </a:rPr>
              <a:t>Left Elevator</a:t>
            </a:r>
            <a:r>
              <a:rPr kumimoji="1" lang="en-US" altLang="zh-CN" sz="2400" dirty="0">
                <a:solidFill>
                  <a:schemeClr val="bg1"/>
                </a:solidFill>
              </a:rPr>
              <a:t> have the ability to go to any floor.</a:t>
            </a:r>
            <a:endParaRPr kumimoji="1" lang="zh-CN" altLang="en-US" sz="2400" dirty="0">
              <a:solidFill>
                <a:schemeClr val="bg1"/>
              </a:solidFill>
            </a:endParaRPr>
          </a:p>
        </p:txBody>
      </p:sp>
      <p:sp>
        <p:nvSpPr>
          <p:cNvPr id="6" name="框架 5">
            <a:extLst>
              <a:ext uri="{FF2B5EF4-FFF2-40B4-BE49-F238E27FC236}">
                <a16:creationId xmlns:a16="http://schemas.microsoft.com/office/drawing/2014/main" id="{184D1397-E997-034C-9E12-FED2A1BDC883}"/>
              </a:ext>
            </a:extLst>
          </p:cNvPr>
          <p:cNvSpPr/>
          <p:nvPr/>
        </p:nvSpPr>
        <p:spPr>
          <a:xfrm>
            <a:off x="979714" y="2991394"/>
            <a:ext cx="2826547" cy="1528355"/>
          </a:xfrm>
          <a:prstGeom prst="frame">
            <a:avLst>
              <a:gd name="adj1" fmla="val 30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cxnSp>
        <p:nvCxnSpPr>
          <p:cNvPr id="23" name="直线箭头连接符 22">
            <a:extLst>
              <a:ext uri="{FF2B5EF4-FFF2-40B4-BE49-F238E27FC236}">
                <a16:creationId xmlns:a16="http://schemas.microsoft.com/office/drawing/2014/main" id="{6BC11783-6FA3-4C48-8D7C-7EDDD1798612}"/>
              </a:ext>
            </a:extLst>
          </p:cNvPr>
          <p:cNvCxnSpPr>
            <a:cxnSpLocks/>
            <a:stCxn id="22" idx="1"/>
          </p:cNvCxnSpPr>
          <p:nvPr/>
        </p:nvCxnSpPr>
        <p:spPr>
          <a:xfrm flipH="1" flipV="1">
            <a:off x="3806261" y="3417310"/>
            <a:ext cx="543525" cy="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85925457-A10B-214C-97D0-F25CDD34347A}"/>
              </a:ext>
            </a:extLst>
          </p:cNvPr>
          <p:cNvSpPr txBox="1"/>
          <p:nvPr/>
        </p:nvSpPr>
        <p:spPr>
          <a:xfrm>
            <a:off x="4349786" y="5247821"/>
            <a:ext cx="7722326" cy="830997"/>
          </a:xfrm>
          <a:prstGeom prst="rect">
            <a:avLst/>
          </a:prstGeom>
          <a:noFill/>
        </p:spPr>
        <p:txBody>
          <a:bodyPr wrap="square" rtlCol="0">
            <a:spAutoFit/>
          </a:bodyPr>
          <a:lstStyle/>
          <a:p>
            <a:r>
              <a:rPr kumimoji="1" lang="en-US" altLang="zh-CN" sz="2400" dirty="0">
                <a:solidFill>
                  <a:schemeClr val="bg1"/>
                </a:solidFill>
              </a:rPr>
              <a:t>Person at </a:t>
            </a:r>
            <a:r>
              <a:rPr kumimoji="1" lang="en-US" altLang="zh-CN" sz="2400" b="1" dirty="0">
                <a:solidFill>
                  <a:schemeClr val="bg1"/>
                </a:solidFill>
              </a:rPr>
              <a:t>Left Elevator</a:t>
            </a:r>
            <a:r>
              <a:rPr kumimoji="1" lang="en-US" altLang="zh-CN" sz="2400" dirty="0">
                <a:solidFill>
                  <a:schemeClr val="bg1"/>
                </a:solidFill>
              </a:rPr>
              <a:t> have the ability to open the door while the elevator is stopped.</a:t>
            </a:r>
            <a:endParaRPr kumimoji="1" lang="zh-CN" altLang="en-US" sz="2400" dirty="0">
              <a:solidFill>
                <a:schemeClr val="bg1"/>
              </a:solidFill>
            </a:endParaRPr>
          </a:p>
        </p:txBody>
      </p:sp>
      <p:sp>
        <p:nvSpPr>
          <p:cNvPr id="28" name="文本框 27">
            <a:extLst>
              <a:ext uri="{FF2B5EF4-FFF2-40B4-BE49-F238E27FC236}">
                <a16:creationId xmlns:a16="http://schemas.microsoft.com/office/drawing/2014/main" id="{DFBED626-9A0B-674F-BE28-16B8E9A0FF6C}"/>
              </a:ext>
            </a:extLst>
          </p:cNvPr>
          <p:cNvSpPr txBox="1"/>
          <p:nvPr/>
        </p:nvSpPr>
        <p:spPr>
          <a:xfrm>
            <a:off x="4349786" y="4175676"/>
            <a:ext cx="7722326" cy="830997"/>
          </a:xfrm>
          <a:prstGeom prst="rect">
            <a:avLst/>
          </a:prstGeom>
          <a:noFill/>
        </p:spPr>
        <p:txBody>
          <a:bodyPr wrap="square" rtlCol="0">
            <a:spAutoFit/>
          </a:bodyPr>
          <a:lstStyle/>
          <a:p>
            <a:r>
              <a:rPr kumimoji="1" lang="en-US" altLang="zh-CN" sz="2400" dirty="0">
                <a:solidFill>
                  <a:schemeClr val="bg1"/>
                </a:solidFill>
              </a:rPr>
              <a:t>Person at </a:t>
            </a:r>
            <a:r>
              <a:rPr kumimoji="1" lang="en-US" altLang="zh-CN" sz="2400" b="1" dirty="0">
                <a:solidFill>
                  <a:schemeClr val="bg1"/>
                </a:solidFill>
              </a:rPr>
              <a:t>Left Elevator</a:t>
            </a:r>
            <a:r>
              <a:rPr kumimoji="1" lang="en-US" altLang="zh-CN" sz="2400" dirty="0">
                <a:solidFill>
                  <a:schemeClr val="bg1"/>
                </a:solidFill>
              </a:rPr>
              <a:t> have the ability to close the door while the door is fully opened.</a:t>
            </a:r>
            <a:endParaRPr kumimoji="1" lang="zh-CN" altLang="en-US" sz="2400" dirty="0">
              <a:solidFill>
                <a:schemeClr val="bg1"/>
              </a:solidFill>
            </a:endParaRPr>
          </a:p>
        </p:txBody>
      </p:sp>
      <p:cxnSp>
        <p:nvCxnSpPr>
          <p:cNvPr id="29" name="直线箭头连接符 28">
            <a:extLst>
              <a:ext uri="{FF2B5EF4-FFF2-40B4-BE49-F238E27FC236}">
                <a16:creationId xmlns:a16="http://schemas.microsoft.com/office/drawing/2014/main" id="{3E761FE0-B95D-DC40-A8AF-A8489DF4E610}"/>
              </a:ext>
            </a:extLst>
          </p:cNvPr>
          <p:cNvCxnSpPr>
            <a:cxnSpLocks/>
          </p:cNvCxnSpPr>
          <p:nvPr/>
        </p:nvCxnSpPr>
        <p:spPr>
          <a:xfrm flipH="1" flipV="1">
            <a:off x="3806260" y="4736014"/>
            <a:ext cx="543525" cy="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线箭头连接符 29">
            <a:extLst>
              <a:ext uri="{FF2B5EF4-FFF2-40B4-BE49-F238E27FC236}">
                <a16:creationId xmlns:a16="http://schemas.microsoft.com/office/drawing/2014/main" id="{A3115A79-6F7B-824E-9E7F-85F59737CBC4}"/>
              </a:ext>
            </a:extLst>
          </p:cNvPr>
          <p:cNvCxnSpPr>
            <a:cxnSpLocks/>
          </p:cNvCxnSpPr>
          <p:nvPr/>
        </p:nvCxnSpPr>
        <p:spPr>
          <a:xfrm flipH="1" flipV="1">
            <a:off x="2246810" y="5245315"/>
            <a:ext cx="2102975" cy="28018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841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strips(down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p:tgtEl>
                                          <p:spTgt spid="14"/>
                                        </p:tgtEl>
                                        <p:attrNameLst>
                                          <p:attrName>ppt_y</p:attrName>
                                        </p:attrNameLst>
                                      </p:cBhvr>
                                      <p:tavLst>
                                        <p:tav tm="0">
                                          <p:val>
                                            <p:strVal val="#ppt_y+#ppt_h*1.125000"/>
                                          </p:val>
                                        </p:tav>
                                        <p:tav tm="100000">
                                          <p:val>
                                            <p:strVal val="#ppt_y"/>
                                          </p:val>
                                        </p:tav>
                                      </p:tavLst>
                                    </p:anim>
                                    <p:animEffect transition="in" filter="wipe(up)">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500"/>
                                        <p:tgtEl>
                                          <p:spTgt spid="20"/>
                                        </p:tgtEl>
                                        <p:attrNameLst>
                                          <p:attrName>ppt_y</p:attrName>
                                        </p:attrNameLst>
                                      </p:cBhvr>
                                      <p:tavLst>
                                        <p:tav tm="0">
                                          <p:val>
                                            <p:strVal val="#ppt_y+#ppt_h*1.125000"/>
                                          </p:val>
                                        </p:tav>
                                        <p:tav tm="100000">
                                          <p:val>
                                            <p:strVal val="#ppt_y"/>
                                          </p:val>
                                        </p:tav>
                                      </p:tavLst>
                                    </p:anim>
                                    <p:animEffect transition="in" filter="wipe(up)">
                                      <p:cBhvr>
                                        <p:cTn id="19" dur="500"/>
                                        <p:tgtEl>
                                          <p:spTgt spid="20"/>
                                        </p:tgtEl>
                                      </p:cBhvr>
                                    </p:animEffect>
                                  </p:childTnLst>
                                </p:cTn>
                              </p:par>
                              <p:par>
                                <p:cTn id="20" presetID="12" presetClass="entr" presetSubtype="4"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500"/>
                                        <p:tgtEl>
                                          <p:spTgt spid="19"/>
                                        </p:tgtEl>
                                        <p:attrNameLst>
                                          <p:attrName>ppt_y</p:attrName>
                                        </p:attrNameLst>
                                      </p:cBhvr>
                                      <p:tavLst>
                                        <p:tav tm="0">
                                          <p:val>
                                            <p:strVal val="#ppt_y+#ppt_h*1.125000"/>
                                          </p:val>
                                        </p:tav>
                                        <p:tav tm="100000">
                                          <p:val>
                                            <p:strVal val="#ppt_y"/>
                                          </p:val>
                                        </p:tav>
                                      </p:tavLst>
                                    </p:anim>
                                    <p:animEffect transition="in" filter="wipe(up)">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additive="base">
                                        <p:cTn id="28" dur="500"/>
                                        <p:tgtEl>
                                          <p:spTgt spid="22"/>
                                        </p:tgtEl>
                                        <p:attrNameLst>
                                          <p:attrName>ppt_y</p:attrName>
                                        </p:attrNameLst>
                                      </p:cBhvr>
                                      <p:tavLst>
                                        <p:tav tm="0">
                                          <p:val>
                                            <p:strVal val="#ppt_y+#ppt_h*1.125000"/>
                                          </p:val>
                                        </p:tav>
                                        <p:tav tm="100000">
                                          <p:val>
                                            <p:strVal val="#ppt_y"/>
                                          </p:val>
                                        </p:tav>
                                      </p:tavLst>
                                    </p:anim>
                                    <p:animEffect transition="in" filter="wipe(up)">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18" presetClass="entr" presetSubtype="12"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strips(downLeft)">
                                      <p:cBhvr>
                                        <p:cTn id="34" dur="500"/>
                                        <p:tgtEl>
                                          <p:spTgt spid="6"/>
                                        </p:tgtEl>
                                      </p:cBhvr>
                                    </p:animEffect>
                                  </p:childTnLst>
                                </p:cTn>
                              </p:par>
                              <p:par>
                                <p:cTn id="35" presetID="18" presetClass="entr" presetSubtype="12"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strips(downLeft)">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cBhvr additive="base">
                                        <p:cTn id="42" dur="500"/>
                                        <p:tgtEl>
                                          <p:spTgt spid="28"/>
                                        </p:tgtEl>
                                        <p:attrNameLst>
                                          <p:attrName>ppt_y</p:attrName>
                                        </p:attrNameLst>
                                      </p:cBhvr>
                                      <p:tavLst>
                                        <p:tav tm="0">
                                          <p:val>
                                            <p:strVal val="#ppt_y+#ppt_h*1.125000"/>
                                          </p:val>
                                        </p:tav>
                                        <p:tav tm="100000">
                                          <p:val>
                                            <p:strVal val="#ppt_y"/>
                                          </p:val>
                                        </p:tav>
                                      </p:tavLst>
                                    </p:anim>
                                    <p:animEffect transition="in" filter="wipe(up)">
                                      <p:cBhvr>
                                        <p:cTn id="43" dur="500"/>
                                        <p:tgtEl>
                                          <p:spTgt spid="28"/>
                                        </p:tgtEl>
                                      </p:cBhvr>
                                    </p:animEffect>
                                  </p:childTnLst>
                                </p:cTn>
                              </p:par>
                              <p:par>
                                <p:cTn id="44" presetID="12" presetClass="entr" presetSubtype="4" fill="hold" grpId="0" nodeType="withEffect">
                                  <p:stCondLst>
                                    <p:cond delay="0"/>
                                  </p:stCondLst>
                                  <p:childTnLst>
                                    <p:set>
                                      <p:cBhvr>
                                        <p:cTn id="45" dur="1" fill="hold">
                                          <p:stCondLst>
                                            <p:cond delay="0"/>
                                          </p:stCondLst>
                                        </p:cTn>
                                        <p:tgtEl>
                                          <p:spTgt spid="27"/>
                                        </p:tgtEl>
                                        <p:attrNameLst>
                                          <p:attrName>style.visibility</p:attrName>
                                        </p:attrNameLst>
                                      </p:cBhvr>
                                      <p:to>
                                        <p:strVal val="visible"/>
                                      </p:to>
                                    </p:set>
                                    <p:anim calcmode="lin" valueType="num">
                                      <p:cBhvr additive="base">
                                        <p:cTn id="46" dur="500"/>
                                        <p:tgtEl>
                                          <p:spTgt spid="27"/>
                                        </p:tgtEl>
                                        <p:attrNameLst>
                                          <p:attrName>ppt_y</p:attrName>
                                        </p:attrNameLst>
                                      </p:cBhvr>
                                      <p:tavLst>
                                        <p:tav tm="0">
                                          <p:val>
                                            <p:strVal val="#ppt_y+#ppt_h*1.125000"/>
                                          </p:val>
                                        </p:tav>
                                        <p:tav tm="100000">
                                          <p:val>
                                            <p:strVal val="#ppt_y"/>
                                          </p:val>
                                        </p:tav>
                                      </p:tavLst>
                                    </p:anim>
                                    <p:animEffect transition="in" filter="wipe(up)">
                                      <p:cBhvr>
                                        <p:cTn id="47" dur="500"/>
                                        <p:tgtEl>
                                          <p:spTgt spid="27"/>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nodeType="click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p:tgtEl>
                                          <p:spTgt spid="29"/>
                                        </p:tgtEl>
                                        <p:attrNameLst>
                                          <p:attrName>ppt_y</p:attrName>
                                        </p:attrNameLst>
                                      </p:cBhvr>
                                      <p:tavLst>
                                        <p:tav tm="0">
                                          <p:val>
                                            <p:strVal val="#ppt_y+#ppt_h*1.125000"/>
                                          </p:val>
                                        </p:tav>
                                        <p:tav tm="100000">
                                          <p:val>
                                            <p:strVal val="#ppt_y"/>
                                          </p:val>
                                        </p:tav>
                                      </p:tavLst>
                                    </p:anim>
                                    <p:animEffect transition="in" filter="wipe(up)">
                                      <p:cBhvr>
                                        <p:cTn id="53" dur="500"/>
                                        <p:tgtEl>
                                          <p:spTgt spid="29"/>
                                        </p:tgtEl>
                                      </p:cBhvr>
                                    </p:animEffect>
                                  </p:childTnLst>
                                </p:cTn>
                              </p:par>
                              <p:par>
                                <p:cTn id="54" presetID="12" presetClass="entr" presetSubtype="4" fill="hold" nodeType="withEffect">
                                  <p:stCondLst>
                                    <p:cond delay="0"/>
                                  </p:stCondLst>
                                  <p:childTnLst>
                                    <p:set>
                                      <p:cBhvr>
                                        <p:cTn id="55" dur="1" fill="hold">
                                          <p:stCondLst>
                                            <p:cond delay="0"/>
                                          </p:stCondLst>
                                        </p:cTn>
                                        <p:tgtEl>
                                          <p:spTgt spid="30"/>
                                        </p:tgtEl>
                                        <p:attrNameLst>
                                          <p:attrName>style.visibility</p:attrName>
                                        </p:attrNameLst>
                                      </p:cBhvr>
                                      <p:to>
                                        <p:strVal val="visible"/>
                                      </p:to>
                                    </p:set>
                                    <p:anim calcmode="lin" valueType="num">
                                      <p:cBhvr additive="base">
                                        <p:cTn id="56" dur="500"/>
                                        <p:tgtEl>
                                          <p:spTgt spid="30"/>
                                        </p:tgtEl>
                                        <p:attrNameLst>
                                          <p:attrName>ppt_y</p:attrName>
                                        </p:attrNameLst>
                                      </p:cBhvr>
                                      <p:tavLst>
                                        <p:tav tm="0">
                                          <p:val>
                                            <p:strVal val="#ppt_y+#ppt_h*1.125000"/>
                                          </p:val>
                                        </p:tav>
                                        <p:tav tm="100000">
                                          <p:val>
                                            <p:strVal val="#ppt_y"/>
                                          </p:val>
                                        </p:tav>
                                      </p:tavLst>
                                    </p:anim>
                                    <p:animEffect transition="in" filter="wipe(up)">
                                      <p:cBhvr>
                                        <p:cTn id="5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2" grpId="0"/>
      <p:bldP spid="6" grpId="0" animBg="1"/>
      <p:bldP spid="27" grpId="0"/>
      <p:bldP spid="28"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5" name="内容占位符 4">
            <a:extLst>
              <a:ext uri="{FF2B5EF4-FFF2-40B4-BE49-F238E27FC236}">
                <a16:creationId xmlns:a16="http://schemas.microsoft.com/office/drawing/2014/main" id="{B5E8A1FC-E82B-8D48-A50B-157977598015}"/>
              </a:ext>
            </a:extLst>
          </p:cNvPr>
          <p:cNvPicPr>
            <a:picLocks noChangeAspect="1"/>
          </p:cNvPicPr>
          <p:nvPr/>
        </p:nvPicPr>
        <p:blipFill>
          <a:blip r:embed="rId2"/>
          <a:srcRect/>
          <a:stretch/>
        </p:blipFill>
        <p:spPr>
          <a:xfrm>
            <a:off x="838199" y="1690688"/>
            <a:ext cx="3083197" cy="3738562"/>
          </a:xfrm>
          <a:prstGeom prst="rect">
            <a:avLst/>
          </a:prstGeom>
        </p:spPr>
      </p:pic>
      <p:sp>
        <p:nvSpPr>
          <p:cNvPr id="2" name="标题 1">
            <a:extLst>
              <a:ext uri="{FF2B5EF4-FFF2-40B4-BE49-F238E27FC236}">
                <a16:creationId xmlns:a16="http://schemas.microsoft.com/office/drawing/2014/main" id="{793AB760-A517-684C-97FC-B7ED986A51B0}"/>
              </a:ext>
            </a:extLst>
          </p:cNvPr>
          <p:cNvSpPr>
            <a:spLocks noGrp="1"/>
          </p:cNvSpPr>
          <p:nvPr>
            <p:ph type="title"/>
          </p:nvPr>
        </p:nvSpPr>
        <p:spPr/>
        <p:txBody>
          <a:bodyPr/>
          <a:lstStyle/>
          <a:p>
            <a:r>
              <a:rPr lang="en" altLang="zh-CN" b="1" dirty="0">
                <a:solidFill>
                  <a:schemeClr val="bg1"/>
                </a:solidFill>
                <a:latin typeface="Arial" panose="020B0604020202020204" pitchFamily="34" charset="0"/>
                <a:cs typeface="Arial" panose="020B0604020202020204" pitchFamily="34" charset="0"/>
              </a:rPr>
              <a:t>Right Elevator UI and its function</a:t>
            </a:r>
            <a:endParaRPr kumimoji="1" lang="zh-CN" altLang="en-US" dirty="0">
              <a:solidFill>
                <a:schemeClr val="bg1"/>
              </a:solidFill>
              <a:latin typeface="Arial" panose="020B0604020202020204" pitchFamily="34" charset="0"/>
              <a:cs typeface="Arial" panose="020B0604020202020204" pitchFamily="34" charset="0"/>
            </a:endParaRPr>
          </a:p>
        </p:txBody>
      </p:sp>
      <p:sp>
        <p:nvSpPr>
          <p:cNvPr id="14" name="文本框 13">
            <a:extLst>
              <a:ext uri="{FF2B5EF4-FFF2-40B4-BE49-F238E27FC236}">
                <a16:creationId xmlns:a16="http://schemas.microsoft.com/office/drawing/2014/main" id="{CFA2AF44-CA6C-4747-A846-A34D30577A20}"/>
              </a:ext>
            </a:extLst>
          </p:cNvPr>
          <p:cNvSpPr txBox="1"/>
          <p:nvPr/>
        </p:nvSpPr>
        <p:spPr>
          <a:xfrm>
            <a:off x="4349786" y="1905335"/>
            <a:ext cx="7722326" cy="830997"/>
          </a:xfrm>
          <a:prstGeom prst="rect">
            <a:avLst/>
          </a:prstGeom>
          <a:noFill/>
        </p:spPr>
        <p:txBody>
          <a:bodyPr wrap="square" rtlCol="0">
            <a:spAutoFit/>
          </a:bodyPr>
          <a:lstStyle/>
          <a:p>
            <a:r>
              <a:rPr kumimoji="1" lang="en-US" altLang="zh-CN" sz="2400" dirty="0">
                <a:solidFill>
                  <a:schemeClr val="bg1"/>
                </a:solidFill>
              </a:rPr>
              <a:t>Person at </a:t>
            </a:r>
            <a:r>
              <a:rPr kumimoji="1" lang="en-US" altLang="zh-CN" sz="2400" b="1" dirty="0">
                <a:solidFill>
                  <a:schemeClr val="bg1"/>
                </a:solidFill>
              </a:rPr>
              <a:t>Right Elevator</a:t>
            </a:r>
            <a:r>
              <a:rPr kumimoji="1" lang="en-US" altLang="zh-CN" sz="2400" dirty="0">
                <a:solidFill>
                  <a:schemeClr val="bg1"/>
                </a:solidFill>
              </a:rPr>
              <a:t> have the ability to know where the elevator is and its move state.</a:t>
            </a:r>
            <a:endParaRPr kumimoji="1" lang="zh-CN" altLang="en-US" sz="2400" dirty="0">
              <a:solidFill>
                <a:schemeClr val="bg1"/>
              </a:solidFill>
            </a:endParaRPr>
          </a:p>
        </p:txBody>
      </p:sp>
      <p:cxnSp>
        <p:nvCxnSpPr>
          <p:cNvPr id="19" name="肘形连接符 18">
            <a:extLst>
              <a:ext uri="{FF2B5EF4-FFF2-40B4-BE49-F238E27FC236}">
                <a16:creationId xmlns:a16="http://schemas.microsoft.com/office/drawing/2014/main" id="{BED94827-7F22-CB4F-AC1D-972EF589F7C4}"/>
              </a:ext>
            </a:extLst>
          </p:cNvPr>
          <p:cNvCxnSpPr>
            <a:cxnSpLocks/>
          </p:cNvCxnSpPr>
          <p:nvPr/>
        </p:nvCxnSpPr>
        <p:spPr>
          <a:xfrm rot="5400000">
            <a:off x="5965370" y="446593"/>
            <a:ext cx="261259" cy="4579477"/>
          </a:xfrm>
          <a:prstGeom prst="bentConnector2">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线箭头连接符 19">
            <a:extLst>
              <a:ext uri="{FF2B5EF4-FFF2-40B4-BE49-F238E27FC236}">
                <a16:creationId xmlns:a16="http://schemas.microsoft.com/office/drawing/2014/main" id="{8AFD636A-2415-484A-9DFF-738E075E9626}"/>
              </a:ext>
            </a:extLst>
          </p:cNvPr>
          <p:cNvCxnSpPr>
            <a:cxnSpLocks/>
          </p:cNvCxnSpPr>
          <p:nvPr/>
        </p:nvCxnSpPr>
        <p:spPr>
          <a:xfrm flipH="1" flipV="1">
            <a:off x="2246811" y="2320833"/>
            <a:ext cx="2102975" cy="28018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BDBD6587-C366-B945-A45D-9F69732D66D7}"/>
              </a:ext>
            </a:extLst>
          </p:cNvPr>
          <p:cNvSpPr txBox="1"/>
          <p:nvPr/>
        </p:nvSpPr>
        <p:spPr>
          <a:xfrm>
            <a:off x="4349786" y="3186478"/>
            <a:ext cx="7722326" cy="830997"/>
          </a:xfrm>
          <a:prstGeom prst="rect">
            <a:avLst/>
          </a:prstGeom>
          <a:noFill/>
        </p:spPr>
        <p:txBody>
          <a:bodyPr wrap="square" rtlCol="0">
            <a:spAutoFit/>
          </a:bodyPr>
          <a:lstStyle/>
          <a:p>
            <a:r>
              <a:rPr kumimoji="1" lang="en-US" altLang="zh-CN" sz="2400" dirty="0">
                <a:solidFill>
                  <a:schemeClr val="bg1"/>
                </a:solidFill>
              </a:rPr>
              <a:t>Person at </a:t>
            </a:r>
            <a:r>
              <a:rPr kumimoji="1" lang="en-US" altLang="zh-CN" sz="2400" b="1" dirty="0">
                <a:solidFill>
                  <a:schemeClr val="bg1"/>
                </a:solidFill>
              </a:rPr>
              <a:t>Right Elevator</a:t>
            </a:r>
            <a:r>
              <a:rPr kumimoji="1" lang="en-US" altLang="zh-CN" sz="2400" dirty="0">
                <a:solidFill>
                  <a:schemeClr val="bg1"/>
                </a:solidFill>
              </a:rPr>
              <a:t> have the ability to go to any floor </a:t>
            </a:r>
            <a:r>
              <a:rPr kumimoji="1" lang="en-US" altLang="zh-CN" sz="2400" b="1" dirty="0">
                <a:solidFill>
                  <a:schemeClr val="bg1"/>
                </a:solidFill>
              </a:rPr>
              <a:t>except the Basement </a:t>
            </a:r>
            <a:r>
              <a:rPr kumimoji="1" lang="en-US" altLang="zh-CN" sz="2400" dirty="0">
                <a:solidFill>
                  <a:schemeClr val="bg1"/>
                </a:solidFill>
              </a:rPr>
              <a:t>.</a:t>
            </a:r>
            <a:endParaRPr kumimoji="1" lang="zh-CN" altLang="en-US" sz="2400" dirty="0">
              <a:solidFill>
                <a:schemeClr val="bg1"/>
              </a:solidFill>
            </a:endParaRPr>
          </a:p>
        </p:txBody>
      </p:sp>
      <p:sp>
        <p:nvSpPr>
          <p:cNvPr id="6" name="框架 5">
            <a:extLst>
              <a:ext uri="{FF2B5EF4-FFF2-40B4-BE49-F238E27FC236}">
                <a16:creationId xmlns:a16="http://schemas.microsoft.com/office/drawing/2014/main" id="{184D1397-E997-034C-9E12-FED2A1BDC883}"/>
              </a:ext>
            </a:extLst>
          </p:cNvPr>
          <p:cNvSpPr/>
          <p:nvPr/>
        </p:nvSpPr>
        <p:spPr>
          <a:xfrm>
            <a:off x="979714" y="2991394"/>
            <a:ext cx="2826547" cy="1528355"/>
          </a:xfrm>
          <a:prstGeom prst="frame">
            <a:avLst>
              <a:gd name="adj1" fmla="val 30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cxnSp>
        <p:nvCxnSpPr>
          <p:cNvPr id="23" name="直线箭头连接符 22">
            <a:extLst>
              <a:ext uri="{FF2B5EF4-FFF2-40B4-BE49-F238E27FC236}">
                <a16:creationId xmlns:a16="http://schemas.microsoft.com/office/drawing/2014/main" id="{6BC11783-6FA3-4C48-8D7C-7EDDD1798612}"/>
              </a:ext>
            </a:extLst>
          </p:cNvPr>
          <p:cNvCxnSpPr>
            <a:cxnSpLocks/>
            <a:stCxn id="22" idx="1"/>
          </p:cNvCxnSpPr>
          <p:nvPr/>
        </p:nvCxnSpPr>
        <p:spPr>
          <a:xfrm flipH="1" flipV="1">
            <a:off x="3806262" y="3417311"/>
            <a:ext cx="543524" cy="18466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85925457-A10B-214C-97D0-F25CDD34347A}"/>
              </a:ext>
            </a:extLst>
          </p:cNvPr>
          <p:cNvSpPr txBox="1"/>
          <p:nvPr/>
        </p:nvSpPr>
        <p:spPr>
          <a:xfrm>
            <a:off x="4349786" y="5247821"/>
            <a:ext cx="7722326" cy="830997"/>
          </a:xfrm>
          <a:prstGeom prst="rect">
            <a:avLst/>
          </a:prstGeom>
          <a:noFill/>
        </p:spPr>
        <p:txBody>
          <a:bodyPr wrap="square" rtlCol="0">
            <a:spAutoFit/>
          </a:bodyPr>
          <a:lstStyle/>
          <a:p>
            <a:r>
              <a:rPr kumimoji="1" lang="en-US" altLang="zh-CN" sz="2400" dirty="0">
                <a:solidFill>
                  <a:schemeClr val="bg1"/>
                </a:solidFill>
              </a:rPr>
              <a:t>Person at </a:t>
            </a:r>
            <a:r>
              <a:rPr kumimoji="1" lang="en-US" altLang="zh-CN" sz="2400" b="1" dirty="0">
                <a:solidFill>
                  <a:schemeClr val="bg1"/>
                </a:solidFill>
              </a:rPr>
              <a:t>Right Elevator</a:t>
            </a:r>
            <a:r>
              <a:rPr kumimoji="1" lang="en-US" altLang="zh-CN" sz="2400" dirty="0">
                <a:solidFill>
                  <a:schemeClr val="bg1"/>
                </a:solidFill>
              </a:rPr>
              <a:t> have the ability to open the door while the elevator is stopped.</a:t>
            </a:r>
            <a:endParaRPr kumimoji="1" lang="zh-CN" altLang="en-US" sz="2400" dirty="0">
              <a:solidFill>
                <a:schemeClr val="bg1"/>
              </a:solidFill>
            </a:endParaRPr>
          </a:p>
        </p:txBody>
      </p:sp>
      <p:sp>
        <p:nvSpPr>
          <p:cNvPr id="28" name="文本框 27">
            <a:extLst>
              <a:ext uri="{FF2B5EF4-FFF2-40B4-BE49-F238E27FC236}">
                <a16:creationId xmlns:a16="http://schemas.microsoft.com/office/drawing/2014/main" id="{DFBED626-9A0B-674F-BE28-16B8E9A0FF6C}"/>
              </a:ext>
            </a:extLst>
          </p:cNvPr>
          <p:cNvSpPr txBox="1"/>
          <p:nvPr/>
        </p:nvSpPr>
        <p:spPr>
          <a:xfrm>
            <a:off x="4349786" y="4175676"/>
            <a:ext cx="7722326" cy="830997"/>
          </a:xfrm>
          <a:prstGeom prst="rect">
            <a:avLst/>
          </a:prstGeom>
          <a:noFill/>
        </p:spPr>
        <p:txBody>
          <a:bodyPr wrap="square" rtlCol="0">
            <a:spAutoFit/>
          </a:bodyPr>
          <a:lstStyle/>
          <a:p>
            <a:r>
              <a:rPr kumimoji="1" lang="en-US" altLang="zh-CN" sz="2400" dirty="0">
                <a:solidFill>
                  <a:schemeClr val="bg1"/>
                </a:solidFill>
              </a:rPr>
              <a:t>Person at </a:t>
            </a:r>
            <a:r>
              <a:rPr kumimoji="1" lang="en-US" altLang="zh-CN" sz="2400" b="1" dirty="0">
                <a:solidFill>
                  <a:schemeClr val="bg1"/>
                </a:solidFill>
              </a:rPr>
              <a:t>Right Elevator</a:t>
            </a:r>
            <a:r>
              <a:rPr kumimoji="1" lang="en-US" altLang="zh-CN" sz="2400" dirty="0">
                <a:solidFill>
                  <a:schemeClr val="bg1"/>
                </a:solidFill>
              </a:rPr>
              <a:t> have the ability to close the door while the door is fully opened.</a:t>
            </a:r>
            <a:endParaRPr kumimoji="1" lang="zh-CN" altLang="en-US" sz="2400" dirty="0">
              <a:solidFill>
                <a:schemeClr val="bg1"/>
              </a:solidFill>
            </a:endParaRPr>
          </a:p>
        </p:txBody>
      </p:sp>
      <p:cxnSp>
        <p:nvCxnSpPr>
          <p:cNvPr id="29" name="直线箭头连接符 28">
            <a:extLst>
              <a:ext uri="{FF2B5EF4-FFF2-40B4-BE49-F238E27FC236}">
                <a16:creationId xmlns:a16="http://schemas.microsoft.com/office/drawing/2014/main" id="{3E761FE0-B95D-DC40-A8AF-A8489DF4E610}"/>
              </a:ext>
            </a:extLst>
          </p:cNvPr>
          <p:cNvCxnSpPr>
            <a:cxnSpLocks/>
          </p:cNvCxnSpPr>
          <p:nvPr/>
        </p:nvCxnSpPr>
        <p:spPr>
          <a:xfrm flipH="1" flipV="1">
            <a:off x="3806260" y="4736014"/>
            <a:ext cx="543525" cy="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线箭头连接符 29">
            <a:extLst>
              <a:ext uri="{FF2B5EF4-FFF2-40B4-BE49-F238E27FC236}">
                <a16:creationId xmlns:a16="http://schemas.microsoft.com/office/drawing/2014/main" id="{A3115A79-6F7B-824E-9E7F-85F59737CBC4}"/>
              </a:ext>
            </a:extLst>
          </p:cNvPr>
          <p:cNvCxnSpPr>
            <a:cxnSpLocks/>
          </p:cNvCxnSpPr>
          <p:nvPr/>
        </p:nvCxnSpPr>
        <p:spPr>
          <a:xfrm flipH="1" flipV="1">
            <a:off x="2246810" y="5245315"/>
            <a:ext cx="2102975" cy="28018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4621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p:tgtEl>
                                          <p:spTgt spid="14"/>
                                        </p:tgtEl>
                                        <p:attrNameLst>
                                          <p:attrName>ppt_y</p:attrName>
                                        </p:attrNameLst>
                                      </p:cBhvr>
                                      <p:tavLst>
                                        <p:tav tm="0">
                                          <p:val>
                                            <p:strVal val="#ppt_y+#ppt_h*1.125000"/>
                                          </p:val>
                                        </p:tav>
                                        <p:tav tm="100000">
                                          <p:val>
                                            <p:strVal val="#ppt_y"/>
                                          </p:val>
                                        </p:tav>
                                      </p:tavLst>
                                    </p:anim>
                                    <p:animEffect transition="in" filter="wipe(up)">
                                      <p:cBhvr>
                                        <p:cTn id="8" dur="500"/>
                                        <p:tgtEl>
                                          <p:spTgt spid="14"/>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p:tgtEl>
                                          <p:spTgt spid="19"/>
                                        </p:tgtEl>
                                        <p:attrNameLst>
                                          <p:attrName>ppt_y</p:attrName>
                                        </p:attrNameLst>
                                      </p:cBhvr>
                                      <p:tavLst>
                                        <p:tav tm="0">
                                          <p:val>
                                            <p:strVal val="#ppt_y+#ppt_h*1.125000"/>
                                          </p:val>
                                        </p:tav>
                                        <p:tav tm="100000">
                                          <p:val>
                                            <p:strVal val="#ppt_y"/>
                                          </p:val>
                                        </p:tav>
                                      </p:tavLst>
                                    </p:anim>
                                    <p:animEffect transition="in" filter="wipe(up)">
                                      <p:cBhvr>
                                        <p:cTn id="14" dur="500"/>
                                        <p:tgtEl>
                                          <p:spTgt spid="19"/>
                                        </p:tgtEl>
                                      </p:cBhvr>
                                    </p:animEffect>
                                  </p:childTnLst>
                                </p:cTn>
                              </p:par>
                              <p:par>
                                <p:cTn id="15" presetID="12" presetClass="entr" presetSubtype="4"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p:tgtEl>
                                          <p:spTgt spid="20"/>
                                        </p:tgtEl>
                                        <p:attrNameLst>
                                          <p:attrName>ppt_y</p:attrName>
                                        </p:attrNameLst>
                                      </p:cBhvr>
                                      <p:tavLst>
                                        <p:tav tm="0">
                                          <p:val>
                                            <p:strVal val="#ppt_y+#ppt_h*1.125000"/>
                                          </p:val>
                                        </p:tav>
                                        <p:tav tm="100000">
                                          <p:val>
                                            <p:strVal val="#ppt_y"/>
                                          </p:val>
                                        </p:tav>
                                      </p:tavLst>
                                    </p:anim>
                                    <p:animEffect transition="in" filter="wipe(up)">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500"/>
                                        <p:tgtEl>
                                          <p:spTgt spid="22"/>
                                        </p:tgtEl>
                                        <p:attrNameLst>
                                          <p:attrName>ppt_y</p:attrName>
                                        </p:attrNameLst>
                                      </p:cBhvr>
                                      <p:tavLst>
                                        <p:tav tm="0">
                                          <p:val>
                                            <p:strVal val="#ppt_y+#ppt_h*1.125000"/>
                                          </p:val>
                                        </p:tav>
                                        <p:tav tm="100000">
                                          <p:val>
                                            <p:strVal val="#ppt_y"/>
                                          </p:val>
                                        </p:tav>
                                      </p:tavLst>
                                    </p:anim>
                                    <p:animEffect transition="in" filter="wipe(up)">
                                      <p:cBhvr>
                                        <p:cTn id="24" dur="5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18" presetClass="entr" presetSubtype="12"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strips(downLeft)">
                                      <p:cBhvr>
                                        <p:cTn id="29" dur="500"/>
                                        <p:tgtEl>
                                          <p:spTgt spid="6"/>
                                        </p:tgtEl>
                                      </p:cBhvr>
                                    </p:animEffect>
                                  </p:childTnLst>
                                </p:cTn>
                              </p:par>
                              <p:par>
                                <p:cTn id="30" presetID="18" presetClass="entr" presetSubtype="12" fill="hold"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strips(downLeft)">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500"/>
                                        <p:tgtEl>
                                          <p:spTgt spid="28"/>
                                        </p:tgtEl>
                                        <p:attrNameLst>
                                          <p:attrName>ppt_y</p:attrName>
                                        </p:attrNameLst>
                                      </p:cBhvr>
                                      <p:tavLst>
                                        <p:tav tm="0">
                                          <p:val>
                                            <p:strVal val="#ppt_y+#ppt_h*1.125000"/>
                                          </p:val>
                                        </p:tav>
                                        <p:tav tm="100000">
                                          <p:val>
                                            <p:strVal val="#ppt_y"/>
                                          </p:val>
                                        </p:tav>
                                      </p:tavLst>
                                    </p:anim>
                                    <p:animEffect transition="in" filter="wipe(up)">
                                      <p:cBhvr>
                                        <p:cTn id="38" dur="500"/>
                                        <p:tgtEl>
                                          <p:spTgt spid="28"/>
                                        </p:tgtEl>
                                      </p:cBhvr>
                                    </p:animEffect>
                                  </p:childTnLst>
                                </p:cTn>
                              </p:par>
                              <p:par>
                                <p:cTn id="39" presetID="12" presetClass="entr" presetSubtype="4"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 calcmode="lin" valueType="num">
                                      <p:cBhvr additive="base">
                                        <p:cTn id="41" dur="500"/>
                                        <p:tgtEl>
                                          <p:spTgt spid="27"/>
                                        </p:tgtEl>
                                        <p:attrNameLst>
                                          <p:attrName>ppt_y</p:attrName>
                                        </p:attrNameLst>
                                      </p:cBhvr>
                                      <p:tavLst>
                                        <p:tav tm="0">
                                          <p:val>
                                            <p:strVal val="#ppt_y+#ppt_h*1.125000"/>
                                          </p:val>
                                        </p:tav>
                                        <p:tav tm="100000">
                                          <p:val>
                                            <p:strVal val="#ppt_y"/>
                                          </p:val>
                                        </p:tav>
                                      </p:tavLst>
                                    </p:anim>
                                    <p:animEffect transition="in" filter="wipe(up)">
                                      <p:cBhvr>
                                        <p:cTn id="42" dur="5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nodeType="click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additive="base">
                                        <p:cTn id="47" dur="500"/>
                                        <p:tgtEl>
                                          <p:spTgt spid="29"/>
                                        </p:tgtEl>
                                        <p:attrNameLst>
                                          <p:attrName>ppt_y</p:attrName>
                                        </p:attrNameLst>
                                      </p:cBhvr>
                                      <p:tavLst>
                                        <p:tav tm="0">
                                          <p:val>
                                            <p:strVal val="#ppt_y+#ppt_h*1.125000"/>
                                          </p:val>
                                        </p:tav>
                                        <p:tav tm="100000">
                                          <p:val>
                                            <p:strVal val="#ppt_y"/>
                                          </p:val>
                                        </p:tav>
                                      </p:tavLst>
                                    </p:anim>
                                    <p:animEffect transition="in" filter="wipe(up)">
                                      <p:cBhvr>
                                        <p:cTn id="48" dur="500"/>
                                        <p:tgtEl>
                                          <p:spTgt spid="29"/>
                                        </p:tgtEl>
                                      </p:cBhvr>
                                    </p:animEffect>
                                  </p:childTnLst>
                                </p:cTn>
                              </p:par>
                              <p:par>
                                <p:cTn id="49" presetID="12" presetClass="entr" presetSubtype="4" fill="hold" nodeType="withEffect">
                                  <p:stCondLst>
                                    <p:cond delay="0"/>
                                  </p:stCondLst>
                                  <p:childTnLst>
                                    <p:set>
                                      <p:cBhvr>
                                        <p:cTn id="50" dur="1" fill="hold">
                                          <p:stCondLst>
                                            <p:cond delay="0"/>
                                          </p:stCondLst>
                                        </p:cTn>
                                        <p:tgtEl>
                                          <p:spTgt spid="30"/>
                                        </p:tgtEl>
                                        <p:attrNameLst>
                                          <p:attrName>style.visibility</p:attrName>
                                        </p:attrNameLst>
                                      </p:cBhvr>
                                      <p:to>
                                        <p:strVal val="visible"/>
                                      </p:to>
                                    </p:set>
                                    <p:anim calcmode="lin" valueType="num">
                                      <p:cBhvr additive="base">
                                        <p:cTn id="51" dur="500"/>
                                        <p:tgtEl>
                                          <p:spTgt spid="30"/>
                                        </p:tgtEl>
                                        <p:attrNameLst>
                                          <p:attrName>ppt_y</p:attrName>
                                        </p:attrNameLst>
                                      </p:cBhvr>
                                      <p:tavLst>
                                        <p:tav tm="0">
                                          <p:val>
                                            <p:strVal val="#ppt_y+#ppt_h*1.125000"/>
                                          </p:val>
                                        </p:tav>
                                        <p:tav tm="100000">
                                          <p:val>
                                            <p:strVal val="#ppt_y"/>
                                          </p:val>
                                        </p:tav>
                                      </p:tavLst>
                                    </p:anim>
                                    <p:animEffect transition="in" filter="wipe(up)">
                                      <p:cBhvr>
                                        <p:cTn id="5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2" grpId="0"/>
      <p:bldP spid="6" grpId="0" animBg="1"/>
      <p:bldP spid="27" grpId="0"/>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5AC40B-F0A0-A44E-9DA6-8318F5308539}"/>
              </a:ext>
            </a:extLst>
          </p:cNvPr>
          <p:cNvSpPr>
            <a:spLocks noGrp="1"/>
          </p:cNvSpPr>
          <p:nvPr>
            <p:ph type="ctrTitle"/>
          </p:nvPr>
        </p:nvSpPr>
        <p:spPr/>
        <p:txBody>
          <a:bodyPr>
            <a:normAutofit/>
          </a:bodyPr>
          <a:lstStyle/>
          <a:p>
            <a:r>
              <a:rPr kumimoji="1" lang="en-US" altLang="zh-CN" b="1" dirty="0">
                <a:solidFill>
                  <a:schemeClr val="bg1"/>
                </a:solidFill>
                <a:latin typeface="Arial" panose="020B0604020202020204" pitchFamily="34" charset="0"/>
                <a:cs typeface="Arial" panose="020B0604020202020204" pitchFamily="34" charset="0"/>
              </a:rPr>
              <a:t>What we have done</a:t>
            </a:r>
            <a:endParaRPr kumimoji="1" lang="zh-CN"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5033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3AB760-A517-684C-97FC-B7ED986A51B0}"/>
              </a:ext>
            </a:extLst>
          </p:cNvPr>
          <p:cNvSpPr>
            <a:spLocks noGrp="1"/>
          </p:cNvSpPr>
          <p:nvPr>
            <p:ph type="title"/>
          </p:nvPr>
        </p:nvSpPr>
        <p:spPr>
          <a:xfrm>
            <a:off x="838200" y="365125"/>
            <a:ext cx="2952750" cy="1325563"/>
          </a:xfrm>
        </p:spPr>
        <p:txBody>
          <a:bodyPr/>
          <a:lstStyle/>
          <a:p>
            <a:r>
              <a:rPr lang="en" altLang="zh-CN" b="1" dirty="0">
                <a:solidFill>
                  <a:schemeClr val="bg1"/>
                </a:solidFill>
                <a:latin typeface="Arial" panose="020B0604020202020204" pitchFamily="34" charset="0"/>
                <a:cs typeface="Arial" panose="020B0604020202020204" pitchFamily="34" charset="0"/>
              </a:rPr>
              <a:t>HUD</a:t>
            </a:r>
            <a:br>
              <a:rPr lang="en" altLang="zh-CN" b="1" dirty="0">
                <a:solidFill>
                  <a:schemeClr val="bg1"/>
                </a:solidFill>
                <a:latin typeface="Arial" panose="020B0604020202020204" pitchFamily="34" charset="0"/>
                <a:cs typeface="Arial" panose="020B0604020202020204" pitchFamily="34" charset="0"/>
              </a:rPr>
            </a:br>
            <a:r>
              <a:rPr lang="en" altLang="zh-CN" b="1" dirty="0">
                <a:solidFill>
                  <a:schemeClr val="bg1"/>
                </a:solidFill>
                <a:latin typeface="Arial" panose="020B0604020202020204" pitchFamily="34" charset="0"/>
                <a:cs typeface="Arial" panose="020B0604020202020204" pitchFamily="34" charset="0"/>
              </a:rPr>
              <a:t>Version</a:t>
            </a:r>
            <a:endParaRPr kumimoji="1" lang="zh-CN" altLang="en-US" dirty="0">
              <a:solidFill>
                <a:schemeClr val="bg1"/>
              </a:solidFill>
              <a:latin typeface="Arial" panose="020B0604020202020204" pitchFamily="34" charset="0"/>
              <a:cs typeface="Arial" panose="020B0604020202020204" pitchFamily="34" charset="0"/>
            </a:endParaRPr>
          </a:p>
        </p:txBody>
      </p:sp>
      <p:pic>
        <p:nvPicPr>
          <p:cNvPr id="4" name="内容占位符 4">
            <a:extLst>
              <a:ext uri="{FF2B5EF4-FFF2-40B4-BE49-F238E27FC236}">
                <a16:creationId xmlns:a16="http://schemas.microsoft.com/office/drawing/2014/main" id="{E1ADC363-B6E1-1D4E-9767-342FFBD5BA3A}"/>
              </a:ext>
            </a:extLst>
          </p:cNvPr>
          <p:cNvPicPr>
            <a:picLocks noChangeAspect="1"/>
          </p:cNvPicPr>
          <p:nvPr/>
        </p:nvPicPr>
        <p:blipFill>
          <a:blip r:embed="rId2"/>
          <a:srcRect/>
          <a:stretch/>
        </p:blipFill>
        <p:spPr>
          <a:xfrm>
            <a:off x="3790949" y="0"/>
            <a:ext cx="6204182" cy="6858000"/>
          </a:xfrm>
          <a:prstGeom prst="rect">
            <a:avLst/>
          </a:prstGeom>
        </p:spPr>
      </p:pic>
    </p:spTree>
    <p:extLst>
      <p:ext uri="{BB962C8B-B14F-4D97-AF65-F5344CB8AC3E}">
        <p14:creationId xmlns:p14="http://schemas.microsoft.com/office/powerpoint/2010/main" val="1075081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3AB760-A517-684C-97FC-B7ED986A51B0}"/>
              </a:ext>
            </a:extLst>
          </p:cNvPr>
          <p:cNvSpPr>
            <a:spLocks noGrp="1"/>
          </p:cNvSpPr>
          <p:nvPr>
            <p:ph type="title"/>
          </p:nvPr>
        </p:nvSpPr>
        <p:spPr/>
        <p:txBody>
          <a:bodyPr/>
          <a:lstStyle/>
          <a:p>
            <a:r>
              <a:rPr lang="en" altLang="zh-CN" b="1" dirty="0">
                <a:solidFill>
                  <a:schemeClr val="bg1"/>
                </a:solidFill>
                <a:latin typeface="Arial" panose="020B0604020202020204" pitchFamily="34" charset="0"/>
                <a:cs typeface="Arial" panose="020B0604020202020204" pitchFamily="34" charset="0"/>
              </a:rPr>
              <a:t>HUD Version</a:t>
            </a:r>
            <a:endParaRPr kumimoji="1" lang="zh-CN" altLang="en-US" dirty="0">
              <a:solidFill>
                <a:schemeClr val="bg1"/>
              </a:solidFill>
              <a:latin typeface="Arial" panose="020B0604020202020204" pitchFamily="34" charset="0"/>
              <a:cs typeface="Arial" panose="020B0604020202020204" pitchFamily="34" charset="0"/>
            </a:endParaRPr>
          </a:p>
        </p:txBody>
      </p:sp>
      <p:pic>
        <p:nvPicPr>
          <p:cNvPr id="4" name="内容占位符 4">
            <a:extLst>
              <a:ext uri="{FF2B5EF4-FFF2-40B4-BE49-F238E27FC236}">
                <a16:creationId xmlns:a16="http://schemas.microsoft.com/office/drawing/2014/main" id="{E1ADC363-B6E1-1D4E-9767-342FFBD5BA3A}"/>
              </a:ext>
            </a:extLst>
          </p:cNvPr>
          <p:cNvPicPr>
            <a:picLocks noChangeAspect="1"/>
          </p:cNvPicPr>
          <p:nvPr/>
        </p:nvPicPr>
        <p:blipFill>
          <a:blip r:embed="rId2"/>
          <a:srcRect/>
          <a:stretch/>
        </p:blipFill>
        <p:spPr>
          <a:xfrm>
            <a:off x="838200" y="1690687"/>
            <a:ext cx="2091814" cy="3738562"/>
          </a:xfrm>
          <a:prstGeom prst="rect">
            <a:avLst/>
          </a:prstGeom>
        </p:spPr>
      </p:pic>
      <p:pic>
        <p:nvPicPr>
          <p:cNvPr id="5" name="图片 4">
            <a:extLst>
              <a:ext uri="{FF2B5EF4-FFF2-40B4-BE49-F238E27FC236}">
                <a16:creationId xmlns:a16="http://schemas.microsoft.com/office/drawing/2014/main" id="{E155316E-43E8-384F-9BC4-B01243C6CD8F}"/>
              </a:ext>
            </a:extLst>
          </p:cNvPr>
          <p:cNvPicPr>
            <a:picLocks noChangeAspect="1"/>
          </p:cNvPicPr>
          <p:nvPr/>
        </p:nvPicPr>
        <p:blipFill>
          <a:blip r:embed="rId3"/>
          <a:stretch>
            <a:fillRect/>
          </a:stretch>
        </p:blipFill>
        <p:spPr>
          <a:xfrm>
            <a:off x="4228270" y="1690687"/>
            <a:ext cx="2933156" cy="3738562"/>
          </a:xfrm>
          <a:prstGeom prst="rect">
            <a:avLst/>
          </a:prstGeom>
        </p:spPr>
      </p:pic>
      <p:pic>
        <p:nvPicPr>
          <p:cNvPr id="7" name="图片 6">
            <a:extLst>
              <a:ext uri="{FF2B5EF4-FFF2-40B4-BE49-F238E27FC236}">
                <a16:creationId xmlns:a16="http://schemas.microsoft.com/office/drawing/2014/main" id="{39603363-A84E-314B-99B3-926586F8CC6E}"/>
              </a:ext>
            </a:extLst>
          </p:cNvPr>
          <p:cNvPicPr>
            <a:picLocks noChangeAspect="1"/>
          </p:cNvPicPr>
          <p:nvPr/>
        </p:nvPicPr>
        <p:blipFill>
          <a:blip r:embed="rId4"/>
          <a:srcRect/>
          <a:stretch/>
        </p:blipFill>
        <p:spPr>
          <a:xfrm>
            <a:off x="8459682" y="1690687"/>
            <a:ext cx="2894118" cy="3738562"/>
          </a:xfrm>
          <a:prstGeom prst="rect">
            <a:avLst/>
          </a:prstGeom>
        </p:spPr>
      </p:pic>
    </p:spTree>
    <p:extLst>
      <p:ext uri="{BB962C8B-B14F-4D97-AF65-F5344CB8AC3E}">
        <p14:creationId xmlns:p14="http://schemas.microsoft.com/office/powerpoint/2010/main" val="1755694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par>
                                <p:cTn id="8" presetID="18" presetClass="entr" presetSubtype="1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strips(downLeft)">
                                      <p:cBhvr>
                                        <p:cTn id="10" dur="500"/>
                                        <p:tgtEl>
                                          <p:spTgt spid="5"/>
                                        </p:tgtEl>
                                      </p:cBhvr>
                                    </p:animEffect>
                                  </p:childTnLst>
                                </p:cTn>
                              </p:par>
                              <p:par>
                                <p:cTn id="11" presetID="18" presetClass="entr" presetSubtype="1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Left)">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3AB760-A517-684C-97FC-B7ED986A51B0}"/>
              </a:ext>
            </a:extLst>
          </p:cNvPr>
          <p:cNvSpPr>
            <a:spLocks noGrp="1"/>
          </p:cNvSpPr>
          <p:nvPr>
            <p:ph type="title"/>
          </p:nvPr>
        </p:nvSpPr>
        <p:spPr/>
        <p:txBody>
          <a:bodyPr/>
          <a:lstStyle/>
          <a:p>
            <a:r>
              <a:rPr lang="en" altLang="zh-CN" b="1" dirty="0">
                <a:solidFill>
                  <a:schemeClr val="bg1"/>
                </a:solidFill>
                <a:latin typeface="Arial" panose="020B0604020202020204" pitchFamily="34" charset="0"/>
                <a:cs typeface="Arial" panose="020B0604020202020204" pitchFamily="34" charset="0"/>
              </a:rPr>
              <a:t>HUD function</a:t>
            </a:r>
            <a:endParaRPr kumimoji="1" lang="zh-CN" altLang="en-US" dirty="0">
              <a:solidFill>
                <a:schemeClr val="bg1"/>
              </a:solidFill>
              <a:latin typeface="Arial" panose="020B0604020202020204" pitchFamily="34" charset="0"/>
              <a:cs typeface="Arial" panose="020B0604020202020204" pitchFamily="34" charset="0"/>
            </a:endParaRPr>
          </a:p>
        </p:txBody>
      </p:sp>
      <p:pic>
        <p:nvPicPr>
          <p:cNvPr id="4" name="内容占位符 4">
            <a:extLst>
              <a:ext uri="{FF2B5EF4-FFF2-40B4-BE49-F238E27FC236}">
                <a16:creationId xmlns:a16="http://schemas.microsoft.com/office/drawing/2014/main" id="{E1ADC363-B6E1-1D4E-9767-342FFBD5BA3A}"/>
              </a:ext>
            </a:extLst>
          </p:cNvPr>
          <p:cNvPicPr>
            <a:picLocks noChangeAspect="1"/>
          </p:cNvPicPr>
          <p:nvPr/>
        </p:nvPicPr>
        <p:blipFill>
          <a:blip r:embed="rId2"/>
          <a:srcRect/>
          <a:stretch/>
        </p:blipFill>
        <p:spPr>
          <a:xfrm>
            <a:off x="838200" y="1690688"/>
            <a:ext cx="2091814" cy="3738562"/>
          </a:xfrm>
          <a:prstGeom prst="rect">
            <a:avLst/>
          </a:prstGeom>
        </p:spPr>
      </p:pic>
      <p:sp>
        <p:nvSpPr>
          <p:cNvPr id="6" name="文本框 5">
            <a:extLst>
              <a:ext uri="{FF2B5EF4-FFF2-40B4-BE49-F238E27FC236}">
                <a16:creationId xmlns:a16="http://schemas.microsoft.com/office/drawing/2014/main" id="{0E1815FE-5E92-E54E-AD27-2F8A2933A898}"/>
              </a:ext>
            </a:extLst>
          </p:cNvPr>
          <p:cNvSpPr txBox="1"/>
          <p:nvPr/>
        </p:nvSpPr>
        <p:spPr>
          <a:xfrm>
            <a:off x="3561805" y="1690688"/>
            <a:ext cx="7722326" cy="2677656"/>
          </a:xfrm>
          <a:prstGeom prst="rect">
            <a:avLst/>
          </a:prstGeom>
          <a:noFill/>
        </p:spPr>
        <p:txBody>
          <a:bodyPr wrap="square" rtlCol="0">
            <a:spAutoFit/>
          </a:bodyPr>
          <a:lstStyle/>
          <a:p>
            <a:r>
              <a:rPr kumimoji="1" lang="en-US" altLang="zh-CN" sz="2400" dirty="0">
                <a:solidFill>
                  <a:schemeClr val="bg1"/>
                </a:solidFill>
              </a:rPr>
              <a:t>Person use </a:t>
            </a:r>
            <a:r>
              <a:rPr kumimoji="1" lang="en-US" altLang="zh-CN" sz="2400" b="1" dirty="0">
                <a:solidFill>
                  <a:schemeClr val="bg1"/>
                </a:solidFill>
              </a:rPr>
              <a:t>HUD</a:t>
            </a:r>
            <a:r>
              <a:rPr kumimoji="1" lang="en-US" altLang="zh-CN" sz="2400" dirty="0">
                <a:solidFill>
                  <a:schemeClr val="bg1"/>
                </a:solidFill>
              </a:rPr>
              <a:t> have the ability to know where the elevators are and its states.</a:t>
            </a:r>
          </a:p>
          <a:p>
            <a:r>
              <a:rPr kumimoji="1" lang="en-US" altLang="zh-CN" sz="2400" dirty="0">
                <a:solidFill>
                  <a:schemeClr val="bg1"/>
                </a:solidFill>
              </a:rPr>
              <a:t>Floor</a:t>
            </a:r>
          </a:p>
          <a:p>
            <a:r>
              <a:rPr kumimoji="1" lang="en-US" altLang="zh-CN" sz="2400" dirty="0">
                <a:solidFill>
                  <a:schemeClr val="bg1"/>
                </a:solidFill>
              </a:rPr>
              <a:t>Speed </a:t>
            </a:r>
          </a:p>
          <a:p>
            <a:r>
              <a:rPr kumimoji="1" lang="en-US" altLang="zh-CN" sz="2400" dirty="0">
                <a:solidFill>
                  <a:schemeClr val="bg1"/>
                </a:solidFill>
              </a:rPr>
              <a:t>Acceleration</a:t>
            </a:r>
          </a:p>
          <a:p>
            <a:r>
              <a:rPr kumimoji="1" lang="en-US" altLang="zh-CN" sz="2400" dirty="0">
                <a:solidFill>
                  <a:schemeClr val="bg1"/>
                </a:solidFill>
              </a:rPr>
              <a:t>Height</a:t>
            </a:r>
          </a:p>
          <a:p>
            <a:r>
              <a:rPr kumimoji="1" lang="en-US" altLang="zh-CN" sz="2400" dirty="0">
                <a:solidFill>
                  <a:schemeClr val="bg1"/>
                </a:solidFill>
              </a:rPr>
              <a:t>Door(opened or closed or moving).</a:t>
            </a:r>
            <a:endParaRPr kumimoji="1" lang="zh-CN" altLang="en-US" sz="2400" dirty="0">
              <a:solidFill>
                <a:schemeClr val="bg1"/>
              </a:solidFill>
            </a:endParaRPr>
          </a:p>
        </p:txBody>
      </p:sp>
    </p:spTree>
    <p:extLst>
      <p:ext uri="{BB962C8B-B14F-4D97-AF65-F5344CB8AC3E}">
        <p14:creationId xmlns:p14="http://schemas.microsoft.com/office/powerpoint/2010/main" val="124524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3AB760-A517-684C-97FC-B7ED986A51B0}"/>
              </a:ext>
            </a:extLst>
          </p:cNvPr>
          <p:cNvSpPr>
            <a:spLocks noGrp="1"/>
          </p:cNvSpPr>
          <p:nvPr>
            <p:ph type="title"/>
          </p:nvPr>
        </p:nvSpPr>
        <p:spPr/>
        <p:txBody>
          <a:bodyPr/>
          <a:lstStyle/>
          <a:p>
            <a:r>
              <a:rPr lang="en-US" altLang="zh-CN" b="1" dirty="0">
                <a:solidFill>
                  <a:schemeClr val="bg1"/>
                </a:solidFill>
                <a:latin typeface="Arial" panose="020B0604020202020204" pitchFamily="34" charset="0"/>
                <a:cs typeface="Arial" panose="020B0604020202020204" pitchFamily="34" charset="0"/>
              </a:rPr>
              <a:t>OOP</a:t>
            </a:r>
            <a:endParaRPr kumimoji="1" lang="zh-CN" altLang="en-US" dirty="0">
              <a:solidFill>
                <a:schemeClr val="bg1"/>
              </a:solidFill>
              <a:latin typeface="Arial" panose="020B0604020202020204" pitchFamily="34" charset="0"/>
              <a:cs typeface="Arial" panose="020B0604020202020204" pitchFamily="34" charset="0"/>
            </a:endParaRPr>
          </a:p>
        </p:txBody>
      </p:sp>
      <p:pic>
        <p:nvPicPr>
          <p:cNvPr id="5" name="图片 4">
            <a:extLst>
              <a:ext uri="{FF2B5EF4-FFF2-40B4-BE49-F238E27FC236}">
                <a16:creationId xmlns:a16="http://schemas.microsoft.com/office/drawing/2014/main" id="{E155316E-43E8-384F-9BC4-B01243C6CD8F}"/>
              </a:ext>
            </a:extLst>
          </p:cNvPr>
          <p:cNvPicPr>
            <a:picLocks noChangeAspect="1"/>
          </p:cNvPicPr>
          <p:nvPr/>
        </p:nvPicPr>
        <p:blipFill>
          <a:blip r:embed="rId2"/>
          <a:srcRect/>
          <a:stretch/>
        </p:blipFill>
        <p:spPr>
          <a:xfrm>
            <a:off x="2533235" y="1690688"/>
            <a:ext cx="7125530" cy="4238462"/>
          </a:xfrm>
          <a:prstGeom prst="rect">
            <a:avLst/>
          </a:prstGeom>
        </p:spPr>
      </p:pic>
    </p:spTree>
    <p:extLst>
      <p:ext uri="{BB962C8B-B14F-4D97-AF65-F5344CB8AC3E}">
        <p14:creationId xmlns:p14="http://schemas.microsoft.com/office/powerpoint/2010/main" val="10521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D9643D-0ED4-E844-88BF-92DCD75ABEA9}"/>
              </a:ext>
            </a:extLst>
          </p:cNvPr>
          <p:cNvSpPr>
            <a:spLocks noGrp="1"/>
          </p:cNvSpPr>
          <p:nvPr>
            <p:ph type="ctrTitle"/>
          </p:nvPr>
        </p:nvSpPr>
        <p:spPr/>
        <p:txBody>
          <a:bodyPr/>
          <a:lstStyle/>
          <a:p>
            <a:r>
              <a:rPr kumimoji="1" lang="en-US" altLang="zh-CN" b="1" dirty="0">
                <a:solidFill>
                  <a:schemeClr val="bg1"/>
                </a:solidFill>
                <a:latin typeface="Arial" panose="020B0604020202020204" pitchFamily="34" charset="0"/>
                <a:cs typeface="Arial" panose="020B0604020202020204" pitchFamily="34" charset="0"/>
              </a:rPr>
              <a:t>Elevator Display</a:t>
            </a:r>
            <a:endParaRPr kumimoji="1" lang="zh-CN"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4510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D9643D-0ED4-E844-88BF-92DCD75ABEA9}"/>
              </a:ext>
            </a:extLst>
          </p:cNvPr>
          <p:cNvSpPr>
            <a:spLocks noGrp="1"/>
          </p:cNvSpPr>
          <p:nvPr>
            <p:ph type="ctrTitle"/>
          </p:nvPr>
        </p:nvSpPr>
        <p:spPr>
          <a:xfrm>
            <a:off x="762000" y="1446213"/>
            <a:ext cx="10668000" cy="2387600"/>
          </a:xfrm>
        </p:spPr>
        <p:txBody>
          <a:bodyPr/>
          <a:lstStyle/>
          <a:p>
            <a:r>
              <a:rPr kumimoji="1" lang="en-US" altLang="zh-CN" b="1" dirty="0">
                <a:solidFill>
                  <a:schemeClr val="bg1"/>
                </a:solidFill>
                <a:latin typeface="Arial" panose="020B0604020202020204" pitchFamily="34" charset="0"/>
                <a:cs typeface="Arial" panose="020B0604020202020204" pitchFamily="34" charset="0"/>
              </a:rPr>
              <a:t>What </a:t>
            </a:r>
            <a:r>
              <a:rPr kumimoji="1" lang="en-US" altLang="zh-CN" b="1" dirty="0">
                <a:solidFill>
                  <a:schemeClr val="bg1"/>
                </a:solidFill>
                <a:latin typeface="Arial" panose="020B0604020202020204" pitchFamily="34" charset="0"/>
                <a:ea typeface="Kai" pitchFamily="2" charset="-122"/>
                <a:cs typeface="Arial" panose="020B0604020202020204" pitchFamily="34" charset="0"/>
              </a:rPr>
              <a:t>we’re</a:t>
            </a:r>
            <a:r>
              <a:rPr kumimoji="1" lang="en-US" altLang="zh-CN" b="1" dirty="0">
                <a:solidFill>
                  <a:schemeClr val="bg1"/>
                </a:solidFill>
                <a:latin typeface="Arial" panose="020B0604020202020204" pitchFamily="34" charset="0"/>
                <a:cs typeface="Arial" panose="020B0604020202020204" pitchFamily="34" charset="0"/>
              </a:rPr>
              <a:t> going to do next</a:t>
            </a:r>
            <a:endParaRPr kumimoji="1" lang="zh-CN"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21652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D9643D-0ED4-E844-88BF-92DCD75ABEA9}"/>
              </a:ext>
            </a:extLst>
          </p:cNvPr>
          <p:cNvSpPr>
            <a:spLocks noGrp="1"/>
          </p:cNvSpPr>
          <p:nvPr>
            <p:ph type="ctrTitle"/>
          </p:nvPr>
        </p:nvSpPr>
        <p:spPr/>
        <p:txBody>
          <a:bodyPr/>
          <a:lstStyle/>
          <a:p>
            <a:r>
              <a:rPr kumimoji="1" lang="en-US" altLang="zh-CN" b="1" dirty="0">
                <a:solidFill>
                  <a:schemeClr val="bg1"/>
                </a:solidFill>
                <a:latin typeface="Arial" panose="020B0604020202020204" pitchFamily="34" charset="0"/>
                <a:cs typeface="Arial" panose="020B0604020202020204" pitchFamily="34" charset="0"/>
              </a:rPr>
              <a:t>Requirement</a:t>
            </a:r>
            <a:endParaRPr kumimoji="1" lang="zh-CN"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618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176249-8C37-2248-93C3-45AD6BBAF160}"/>
              </a:ext>
            </a:extLst>
          </p:cNvPr>
          <p:cNvSpPr>
            <a:spLocks noGrp="1"/>
          </p:cNvSpPr>
          <p:nvPr>
            <p:ph type="title"/>
          </p:nvPr>
        </p:nvSpPr>
        <p:spPr/>
        <p:txBody>
          <a:bodyPr/>
          <a:lstStyle/>
          <a:p>
            <a:r>
              <a:rPr lang="en" altLang="zh-CN" b="1" dirty="0">
                <a:solidFill>
                  <a:schemeClr val="bg1"/>
                </a:solidFill>
                <a:latin typeface="Arial" panose="020B0604020202020204" pitchFamily="34" charset="0"/>
                <a:cs typeface="Arial" panose="020B0604020202020204" pitchFamily="34" charset="0"/>
              </a:rPr>
              <a:t>System Objective </a:t>
            </a:r>
            <a:endParaRPr kumimoji="1" lang="zh-CN" altLang="en-US" dirty="0">
              <a:solidFill>
                <a:schemeClr val="bg1"/>
              </a:solidFill>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E90A0596-1C45-7C40-8DC6-0EE58CB46585}"/>
              </a:ext>
            </a:extLst>
          </p:cNvPr>
          <p:cNvSpPr>
            <a:spLocks noGrp="1"/>
          </p:cNvSpPr>
          <p:nvPr>
            <p:ph idx="1"/>
          </p:nvPr>
        </p:nvSpPr>
        <p:spPr/>
        <p:txBody>
          <a:bodyPr>
            <a:normAutofit lnSpcReduction="10000"/>
          </a:bodyPr>
          <a:lstStyle/>
          <a:p>
            <a:r>
              <a:rPr lang="en" altLang="zh-CN" dirty="0">
                <a:solidFill>
                  <a:schemeClr val="bg1"/>
                </a:solidFill>
              </a:rPr>
              <a:t>In this project, we are developing a software that simulates 2 elevators in a building with 3 floors and 1 basement and design an automated algorithm to schedule and control them according to user requests. The key difference between two elevators is that only one can reach basement floor when another cannot. </a:t>
            </a:r>
            <a:endParaRPr lang="en" altLang="zh-CN" dirty="0">
              <a:solidFill>
                <a:schemeClr val="bg1"/>
              </a:solidFill>
              <a:effectLst/>
            </a:endParaRPr>
          </a:p>
          <a:p>
            <a:r>
              <a:rPr lang="en" altLang="zh-CN" dirty="0">
                <a:solidFill>
                  <a:schemeClr val="bg1"/>
                </a:solidFill>
              </a:rPr>
              <a:t>The software will take care of the graphic interface, display real-time movements of elevators and determine how to process service direction and order of elevators, which ensures every passenger to reach target floor promptly. Also a status HUD is provided for maintainers to check physical parameters and service status of elevators.</a:t>
            </a:r>
            <a:endParaRPr lang="en" altLang="zh-CN" dirty="0">
              <a:solidFill>
                <a:schemeClr val="bg1"/>
              </a:solidFill>
              <a:effectLst/>
            </a:endParaRPr>
          </a:p>
        </p:txBody>
      </p:sp>
    </p:spTree>
    <p:extLst>
      <p:ext uri="{BB962C8B-B14F-4D97-AF65-F5344CB8AC3E}">
        <p14:creationId xmlns:p14="http://schemas.microsoft.com/office/powerpoint/2010/main" val="283833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3AB760-A517-684C-97FC-B7ED986A51B0}"/>
              </a:ext>
            </a:extLst>
          </p:cNvPr>
          <p:cNvSpPr>
            <a:spLocks noGrp="1"/>
          </p:cNvSpPr>
          <p:nvPr>
            <p:ph type="title"/>
          </p:nvPr>
        </p:nvSpPr>
        <p:spPr/>
        <p:txBody>
          <a:bodyPr/>
          <a:lstStyle/>
          <a:p>
            <a:r>
              <a:rPr lang="en" altLang="zh-CN" b="1" dirty="0">
                <a:solidFill>
                  <a:schemeClr val="bg1"/>
                </a:solidFill>
                <a:latin typeface="Arial" panose="020B0604020202020204" pitchFamily="34" charset="0"/>
                <a:cs typeface="Arial" panose="020B0604020202020204" pitchFamily="34" charset="0"/>
              </a:rPr>
              <a:t>Domain Analysis</a:t>
            </a:r>
            <a:endParaRPr kumimoji="1" lang="zh-CN" altLang="en-US" dirty="0">
              <a:solidFill>
                <a:schemeClr val="bg1"/>
              </a:solidFill>
              <a:latin typeface="Arial" panose="020B0604020202020204" pitchFamily="34" charset="0"/>
              <a:cs typeface="Arial" panose="020B0604020202020204" pitchFamily="34" charset="0"/>
            </a:endParaRPr>
          </a:p>
        </p:txBody>
      </p:sp>
      <p:pic>
        <p:nvPicPr>
          <p:cNvPr id="5" name="内容占位符 4">
            <a:extLst>
              <a:ext uri="{FF2B5EF4-FFF2-40B4-BE49-F238E27FC236}">
                <a16:creationId xmlns:a16="http://schemas.microsoft.com/office/drawing/2014/main" id="{0F47AD3F-47D1-C44B-8904-BD0B898360EA}"/>
              </a:ext>
            </a:extLst>
          </p:cNvPr>
          <p:cNvPicPr>
            <a:picLocks noGrp="1" noChangeAspect="1"/>
          </p:cNvPicPr>
          <p:nvPr>
            <p:ph idx="1"/>
          </p:nvPr>
        </p:nvPicPr>
        <p:blipFill>
          <a:blip r:embed="rId2"/>
          <a:stretch>
            <a:fillRect/>
          </a:stretch>
        </p:blipFill>
        <p:spPr>
          <a:xfrm>
            <a:off x="946461" y="1825625"/>
            <a:ext cx="10299078" cy="4351338"/>
          </a:xfrm>
        </p:spPr>
      </p:pic>
    </p:spTree>
    <p:extLst>
      <p:ext uri="{BB962C8B-B14F-4D97-AF65-F5344CB8AC3E}">
        <p14:creationId xmlns:p14="http://schemas.microsoft.com/office/powerpoint/2010/main" val="2469159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3AB760-A517-684C-97FC-B7ED986A51B0}"/>
              </a:ext>
            </a:extLst>
          </p:cNvPr>
          <p:cNvSpPr>
            <a:spLocks noGrp="1"/>
          </p:cNvSpPr>
          <p:nvPr>
            <p:ph type="title"/>
          </p:nvPr>
        </p:nvSpPr>
        <p:spPr/>
        <p:txBody>
          <a:bodyPr/>
          <a:lstStyle/>
          <a:p>
            <a:r>
              <a:rPr lang="en" altLang="zh-CN" b="1" dirty="0">
                <a:solidFill>
                  <a:schemeClr val="bg1"/>
                </a:solidFill>
                <a:latin typeface="Arial" panose="020B0604020202020204" pitchFamily="34" charset="0"/>
                <a:cs typeface="Arial" panose="020B0604020202020204" pitchFamily="34" charset="0"/>
              </a:rPr>
              <a:t>Domain Analysis</a:t>
            </a:r>
            <a:endParaRPr kumimoji="1" lang="zh-CN" altLang="en-US" dirty="0">
              <a:solidFill>
                <a:schemeClr val="bg1"/>
              </a:solidFill>
              <a:latin typeface="Arial" panose="020B0604020202020204" pitchFamily="34" charset="0"/>
              <a:cs typeface="Arial" panose="020B0604020202020204" pitchFamily="34" charset="0"/>
            </a:endParaRPr>
          </a:p>
        </p:txBody>
      </p:sp>
      <p:pic>
        <p:nvPicPr>
          <p:cNvPr id="5" name="内容占位符 4">
            <a:extLst>
              <a:ext uri="{FF2B5EF4-FFF2-40B4-BE49-F238E27FC236}">
                <a16:creationId xmlns:a16="http://schemas.microsoft.com/office/drawing/2014/main" id="{0F47AD3F-47D1-C44B-8904-BD0B898360EA}"/>
              </a:ext>
            </a:extLst>
          </p:cNvPr>
          <p:cNvPicPr>
            <a:picLocks noGrp="1" noChangeAspect="1"/>
          </p:cNvPicPr>
          <p:nvPr>
            <p:ph idx="1"/>
          </p:nvPr>
        </p:nvPicPr>
        <p:blipFill>
          <a:blip r:embed="rId2"/>
          <a:srcRect/>
          <a:stretch/>
        </p:blipFill>
        <p:spPr>
          <a:xfrm>
            <a:off x="946461" y="2739545"/>
            <a:ext cx="10299078" cy="2523497"/>
          </a:xfrm>
          <a:solidFill>
            <a:schemeClr val="bg1"/>
          </a:solidFill>
        </p:spPr>
      </p:pic>
    </p:spTree>
    <p:extLst>
      <p:ext uri="{BB962C8B-B14F-4D97-AF65-F5344CB8AC3E}">
        <p14:creationId xmlns:p14="http://schemas.microsoft.com/office/powerpoint/2010/main" val="2281628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3AB760-A517-684C-97FC-B7ED986A51B0}"/>
              </a:ext>
            </a:extLst>
          </p:cNvPr>
          <p:cNvSpPr>
            <a:spLocks noGrp="1"/>
          </p:cNvSpPr>
          <p:nvPr>
            <p:ph type="title"/>
          </p:nvPr>
        </p:nvSpPr>
        <p:spPr/>
        <p:txBody>
          <a:bodyPr/>
          <a:lstStyle/>
          <a:p>
            <a:r>
              <a:rPr lang="en" altLang="zh-CN" b="1" dirty="0">
                <a:solidFill>
                  <a:schemeClr val="bg1"/>
                </a:solidFill>
                <a:latin typeface="Arial" panose="020B0604020202020204" pitchFamily="34" charset="0"/>
                <a:cs typeface="Arial" panose="020B0604020202020204" pitchFamily="34" charset="0"/>
              </a:rPr>
              <a:t>Domain Analysis</a:t>
            </a:r>
            <a:endParaRPr kumimoji="1" lang="zh-CN" altLang="en-US" dirty="0">
              <a:solidFill>
                <a:schemeClr val="bg1"/>
              </a:solidFill>
              <a:latin typeface="Arial" panose="020B0604020202020204" pitchFamily="34" charset="0"/>
              <a:cs typeface="Arial" panose="020B0604020202020204" pitchFamily="34" charset="0"/>
            </a:endParaRPr>
          </a:p>
        </p:txBody>
      </p:sp>
      <p:pic>
        <p:nvPicPr>
          <p:cNvPr id="5" name="内容占位符 4">
            <a:extLst>
              <a:ext uri="{FF2B5EF4-FFF2-40B4-BE49-F238E27FC236}">
                <a16:creationId xmlns:a16="http://schemas.microsoft.com/office/drawing/2014/main" id="{0F47AD3F-47D1-C44B-8904-BD0B898360EA}"/>
              </a:ext>
            </a:extLst>
          </p:cNvPr>
          <p:cNvPicPr>
            <a:picLocks noGrp="1" noChangeAspect="1"/>
          </p:cNvPicPr>
          <p:nvPr>
            <p:ph idx="1"/>
          </p:nvPr>
        </p:nvPicPr>
        <p:blipFill>
          <a:blip r:embed="rId2"/>
          <a:srcRect/>
          <a:stretch/>
        </p:blipFill>
        <p:spPr>
          <a:xfrm>
            <a:off x="946461" y="2837258"/>
            <a:ext cx="10299078" cy="2328070"/>
          </a:xfrm>
          <a:solidFill>
            <a:schemeClr val="bg1"/>
          </a:solidFill>
        </p:spPr>
      </p:pic>
    </p:spTree>
    <p:extLst>
      <p:ext uri="{BB962C8B-B14F-4D97-AF65-F5344CB8AC3E}">
        <p14:creationId xmlns:p14="http://schemas.microsoft.com/office/powerpoint/2010/main" val="2456403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3AB760-A517-684C-97FC-B7ED986A51B0}"/>
              </a:ext>
            </a:extLst>
          </p:cNvPr>
          <p:cNvSpPr>
            <a:spLocks noGrp="1"/>
          </p:cNvSpPr>
          <p:nvPr>
            <p:ph type="title"/>
          </p:nvPr>
        </p:nvSpPr>
        <p:spPr/>
        <p:txBody>
          <a:bodyPr/>
          <a:lstStyle/>
          <a:p>
            <a:r>
              <a:rPr lang="en" altLang="zh-CN" b="1" dirty="0">
                <a:solidFill>
                  <a:schemeClr val="bg1"/>
                </a:solidFill>
                <a:latin typeface="Arial" panose="020B0604020202020204" pitchFamily="34" charset="0"/>
                <a:cs typeface="Arial" panose="020B0604020202020204" pitchFamily="34" charset="0"/>
              </a:rPr>
              <a:t>Domain </a:t>
            </a:r>
            <a:br>
              <a:rPr lang="en" altLang="zh-CN" b="1" dirty="0">
                <a:solidFill>
                  <a:schemeClr val="bg1"/>
                </a:solidFill>
                <a:latin typeface="Arial" panose="020B0604020202020204" pitchFamily="34" charset="0"/>
                <a:cs typeface="Arial" panose="020B0604020202020204" pitchFamily="34" charset="0"/>
              </a:rPr>
            </a:br>
            <a:r>
              <a:rPr lang="en" altLang="zh-CN" b="1" dirty="0">
                <a:solidFill>
                  <a:schemeClr val="bg1"/>
                </a:solidFill>
                <a:latin typeface="Arial" panose="020B0604020202020204" pitchFamily="34" charset="0"/>
                <a:cs typeface="Arial" panose="020B0604020202020204" pitchFamily="34" charset="0"/>
              </a:rPr>
              <a:t>Analysis</a:t>
            </a:r>
            <a:endParaRPr kumimoji="1" lang="zh-CN" altLang="en-US" dirty="0">
              <a:solidFill>
                <a:schemeClr val="bg1"/>
              </a:solidFill>
              <a:latin typeface="Arial" panose="020B0604020202020204" pitchFamily="34" charset="0"/>
              <a:cs typeface="Arial" panose="020B0604020202020204" pitchFamily="34" charset="0"/>
            </a:endParaRPr>
          </a:p>
        </p:txBody>
      </p:sp>
      <p:pic>
        <p:nvPicPr>
          <p:cNvPr id="5" name="内容占位符 4">
            <a:extLst>
              <a:ext uri="{FF2B5EF4-FFF2-40B4-BE49-F238E27FC236}">
                <a16:creationId xmlns:a16="http://schemas.microsoft.com/office/drawing/2014/main" id="{0F47AD3F-47D1-C44B-8904-BD0B898360EA}"/>
              </a:ext>
            </a:extLst>
          </p:cNvPr>
          <p:cNvPicPr>
            <a:picLocks noGrp="1" noChangeAspect="1"/>
          </p:cNvPicPr>
          <p:nvPr>
            <p:ph idx="1"/>
          </p:nvPr>
        </p:nvPicPr>
        <p:blipFill>
          <a:blip r:embed="rId2"/>
          <a:srcRect/>
          <a:stretch/>
        </p:blipFill>
        <p:spPr>
          <a:xfrm>
            <a:off x="3801537" y="-37620"/>
            <a:ext cx="6904563" cy="6895620"/>
          </a:xfrm>
          <a:solidFill>
            <a:schemeClr val="bg1"/>
          </a:solidFill>
        </p:spPr>
      </p:pic>
    </p:spTree>
    <p:extLst>
      <p:ext uri="{BB962C8B-B14F-4D97-AF65-F5344CB8AC3E}">
        <p14:creationId xmlns:p14="http://schemas.microsoft.com/office/powerpoint/2010/main" val="33300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3AB760-A517-684C-97FC-B7ED986A51B0}"/>
              </a:ext>
            </a:extLst>
          </p:cNvPr>
          <p:cNvSpPr>
            <a:spLocks noGrp="1"/>
          </p:cNvSpPr>
          <p:nvPr>
            <p:ph type="title"/>
          </p:nvPr>
        </p:nvSpPr>
        <p:spPr/>
        <p:txBody>
          <a:bodyPr/>
          <a:lstStyle/>
          <a:p>
            <a:r>
              <a:rPr lang="en" altLang="zh-CN" b="1" dirty="0">
                <a:solidFill>
                  <a:schemeClr val="bg1"/>
                </a:solidFill>
                <a:latin typeface="Arial" panose="020B0604020202020204" pitchFamily="34" charset="0"/>
                <a:cs typeface="Arial" panose="020B0604020202020204" pitchFamily="34" charset="0"/>
              </a:rPr>
              <a:t>Use Case</a:t>
            </a:r>
            <a:endParaRPr kumimoji="1" lang="zh-CN" altLang="en-US" dirty="0">
              <a:solidFill>
                <a:schemeClr val="bg1"/>
              </a:solidFill>
              <a:latin typeface="Arial" panose="020B0604020202020204" pitchFamily="34" charset="0"/>
              <a:cs typeface="Arial" panose="020B0604020202020204" pitchFamily="34" charset="0"/>
            </a:endParaRPr>
          </a:p>
        </p:txBody>
      </p:sp>
      <p:pic>
        <p:nvPicPr>
          <p:cNvPr id="7" name="内容占位符 6">
            <a:extLst>
              <a:ext uri="{FF2B5EF4-FFF2-40B4-BE49-F238E27FC236}">
                <a16:creationId xmlns:a16="http://schemas.microsoft.com/office/drawing/2014/main" id="{8E3D60D8-71C1-AF45-8FB9-A68F12C2803B}"/>
              </a:ext>
            </a:extLst>
          </p:cNvPr>
          <p:cNvPicPr>
            <a:picLocks noGrp="1" noChangeAspect="1"/>
          </p:cNvPicPr>
          <p:nvPr>
            <p:ph idx="1"/>
          </p:nvPr>
        </p:nvPicPr>
        <p:blipFill>
          <a:blip r:embed="rId2"/>
          <a:stretch>
            <a:fillRect/>
          </a:stretch>
        </p:blipFill>
        <p:spPr>
          <a:xfrm>
            <a:off x="1965591" y="1825625"/>
            <a:ext cx="8260818" cy="4351338"/>
          </a:xfrm>
        </p:spPr>
      </p:pic>
    </p:spTree>
    <p:extLst>
      <p:ext uri="{BB962C8B-B14F-4D97-AF65-F5344CB8AC3E}">
        <p14:creationId xmlns:p14="http://schemas.microsoft.com/office/powerpoint/2010/main" val="2391630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92</TotalTime>
  <Words>515</Words>
  <Application>Microsoft Macintosh PowerPoint</Application>
  <PresentationFormat>宽屏</PresentationFormat>
  <Paragraphs>57</Paragraphs>
  <Slides>25</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25</vt:i4>
      </vt:variant>
    </vt:vector>
  </HeadingPairs>
  <TitlesOfParts>
    <vt:vector size="29" baseType="lpstr">
      <vt:lpstr>等线</vt:lpstr>
      <vt:lpstr>等线 Light</vt:lpstr>
      <vt:lpstr>Arial</vt:lpstr>
      <vt:lpstr>Office 主题​​</vt:lpstr>
      <vt:lpstr>Elevator</vt:lpstr>
      <vt:lpstr>What we have done</vt:lpstr>
      <vt:lpstr>Requirement</vt:lpstr>
      <vt:lpstr>System Objective </vt:lpstr>
      <vt:lpstr>Domain Analysis</vt:lpstr>
      <vt:lpstr>Domain Analysis</vt:lpstr>
      <vt:lpstr>Domain Analysis</vt:lpstr>
      <vt:lpstr>Domain  Analysis</vt:lpstr>
      <vt:lpstr>Use Case</vt:lpstr>
      <vt:lpstr>Software Requirements</vt:lpstr>
      <vt:lpstr>Development</vt:lpstr>
      <vt:lpstr>Floor UI</vt:lpstr>
      <vt:lpstr>Basement UI and its function</vt:lpstr>
      <vt:lpstr>Floor1 UI and its function</vt:lpstr>
      <vt:lpstr>Floor2 UI and its function</vt:lpstr>
      <vt:lpstr>Floor3 UI and its function</vt:lpstr>
      <vt:lpstr>Elevator UI</vt:lpstr>
      <vt:lpstr>Left Elevator UI and its function</vt:lpstr>
      <vt:lpstr>Right Elevator UI and its function</vt:lpstr>
      <vt:lpstr>HUD Version</vt:lpstr>
      <vt:lpstr>HUD Version</vt:lpstr>
      <vt:lpstr>HUD function</vt:lpstr>
      <vt:lpstr>OOP</vt:lpstr>
      <vt:lpstr>Elevator Display</vt:lpstr>
      <vt:lpstr>What we’re going to do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Elevator</dc:title>
  <dc:creator>杨 复一</dc:creator>
  <cp:lastModifiedBy>杨 复一</cp:lastModifiedBy>
  <cp:revision>19</cp:revision>
  <dcterms:created xsi:type="dcterms:W3CDTF">2021-06-13T01:53:21Z</dcterms:created>
  <dcterms:modified xsi:type="dcterms:W3CDTF">2021-06-13T04:26:34Z</dcterms:modified>
</cp:coreProperties>
</file>