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95" r:id="rId24"/>
    <p:sldId id="294"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FEAEE5D-144B-425B-956B-94D642D558B3}">
  <a:tblStyle styleId="{3FEAEE5D-144B-425B-956B-94D642D558B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p:restoredTop sz="85223"/>
  </p:normalViewPr>
  <p:slideViewPr>
    <p:cSldViewPr snapToGrid="0">
      <p:cViewPr varScale="1">
        <p:scale>
          <a:sx n="156" d="100"/>
          <a:sy n="156" d="100"/>
        </p:scale>
        <p:origin x="176" y="30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e3fd19f6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e3fd19f6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5e3fd19f6d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5e3fd19f6d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e3fd19f6d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e3fd19f6d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f1fb8e7f0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f1fb8e7f0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70281d439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f70281d439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5f0da453a9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5f0da453a9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5f0da453a9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5f0da453a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5f0da453a9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5f0da453a9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f0da453a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5f0da453a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5f5afe8e73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5f5afe8e7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555cfdbd35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555cfdbd3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f70281d439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f70281d439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5f5afe8e7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5f5afe8e7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Snapshot</a:t>
            </a:r>
            <a:r>
              <a:rPr lang="en-US" dirty="0"/>
              <a:t>: When I say a version of the database, I’m not talking abut actual backup.</a:t>
            </a:r>
          </a:p>
          <a:p>
            <a:pPr marL="0" lvl="0" indent="0" algn="l" rtl="0">
              <a:spcBef>
                <a:spcPts val="0"/>
              </a:spcBef>
              <a:spcAft>
                <a:spcPts val="0"/>
              </a:spcAft>
              <a:buNone/>
            </a:pPr>
            <a:r>
              <a:rPr lang="en-US" b="1" dirty="0"/>
              <a:t>Serializable</a:t>
            </a:r>
            <a:r>
              <a:rPr lang="en-US" dirty="0"/>
              <a:t> means there are no concurrency anymore,  just one after the other. So it’s so slow.</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f5afe8e73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f5afe8e7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err="1">
                <a:solidFill>
                  <a:srgbClr val="000000"/>
                </a:solidFill>
                <a:effectLst/>
                <a:latin typeface="Arial"/>
                <a:ea typeface="Arial"/>
                <a:cs typeface="Arial"/>
                <a:sym typeface="Arial"/>
              </a:rPr>
              <a:t>Mysql</a:t>
            </a:r>
            <a:r>
              <a:rPr lang="en-US" sz="1100" b="0" i="0" u="none" strike="noStrike" cap="none" dirty="0">
                <a:solidFill>
                  <a:srgbClr val="000000"/>
                </a:solidFill>
                <a:effectLst/>
                <a:latin typeface="Arial"/>
                <a:ea typeface="Arial"/>
                <a:cs typeface="Arial"/>
                <a:sym typeface="Arial"/>
              </a:rPr>
              <a:t> acid: https://</a:t>
            </a:r>
            <a:r>
              <a:rPr lang="en-US" sz="1100" b="0" i="0" u="none" strike="noStrike" cap="none" dirty="0" err="1">
                <a:solidFill>
                  <a:srgbClr val="000000"/>
                </a:solidFill>
                <a:effectLst/>
                <a:latin typeface="Arial"/>
                <a:ea typeface="Arial"/>
                <a:cs typeface="Arial"/>
                <a:sym typeface="Arial"/>
              </a:rPr>
              <a:t>dev.mysql.com</a:t>
            </a:r>
            <a:r>
              <a:rPr lang="en-US" sz="1100" b="0" i="0" u="none" strike="noStrike" cap="none" dirty="0">
                <a:solidFill>
                  <a:srgbClr val="000000"/>
                </a:solidFill>
                <a:effectLst/>
                <a:latin typeface="Arial"/>
                <a:ea typeface="Arial"/>
                <a:cs typeface="Arial"/>
                <a:sym typeface="Arial"/>
              </a:rPr>
              <a:t>/doc/</a:t>
            </a:r>
            <a:r>
              <a:rPr lang="en-US" sz="1100" b="0" i="0" u="none" strike="noStrike" cap="none" dirty="0" err="1">
                <a:solidFill>
                  <a:srgbClr val="000000"/>
                </a:solidFill>
                <a:effectLst/>
                <a:latin typeface="Arial"/>
                <a:ea typeface="Arial"/>
                <a:cs typeface="Arial"/>
                <a:sym typeface="Arial"/>
              </a:rPr>
              <a:t>refman</a:t>
            </a:r>
            <a:r>
              <a:rPr lang="en-US" sz="1100" b="0" i="0" u="none" strike="noStrike" cap="none" dirty="0">
                <a:solidFill>
                  <a:srgbClr val="000000"/>
                </a:solidFill>
                <a:effectLst/>
                <a:latin typeface="Arial"/>
                <a:ea typeface="Arial"/>
                <a:cs typeface="Arial"/>
                <a:sym typeface="Arial"/>
              </a:rPr>
              <a:t>/8.0/</a:t>
            </a:r>
            <a:r>
              <a:rPr lang="en-US" sz="1100" b="0" i="0" u="none" strike="noStrike" cap="none" dirty="0" err="1">
                <a:solidFill>
                  <a:srgbClr val="000000"/>
                </a:solidFill>
                <a:effectLst/>
                <a:latin typeface="Arial"/>
                <a:ea typeface="Arial"/>
                <a:cs typeface="Arial"/>
                <a:sym typeface="Arial"/>
              </a:rPr>
              <a:t>en</a:t>
            </a:r>
            <a:r>
              <a:rPr lang="en-US" sz="1100" b="0" i="0" u="none" strike="noStrike" cap="none" dirty="0">
                <a:solidFill>
                  <a:srgbClr val="000000"/>
                </a:solidFill>
                <a:effectLst/>
                <a:latin typeface="Arial"/>
                <a:ea typeface="Arial"/>
                <a:cs typeface="Arial"/>
                <a:sym typeface="Arial"/>
              </a:rPr>
              <a:t>/</a:t>
            </a:r>
            <a:r>
              <a:rPr lang="en-US" sz="1100" b="0" i="0" u="none" strike="noStrike" cap="none" dirty="0" err="1">
                <a:solidFill>
                  <a:srgbClr val="000000"/>
                </a:solidFill>
                <a:effectLst/>
                <a:latin typeface="Arial"/>
                <a:ea typeface="Arial"/>
                <a:cs typeface="Arial"/>
                <a:sym typeface="Arial"/>
              </a:rPr>
              <a:t>mysql-acid.html</a:t>
            </a:r>
            <a:endParaRPr lang="en-US" sz="110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5f5afe8e7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5f5afe8e7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7281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f5afe8e73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f5afe8e7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i="0" u="none" strike="noStrike" cap="none" dirty="0">
                <a:solidFill>
                  <a:srgbClr val="000000"/>
                </a:solidFill>
                <a:effectLst/>
                <a:latin typeface="Arial"/>
                <a:ea typeface="Arial"/>
                <a:cs typeface="Arial"/>
                <a:sym typeface="Arial"/>
              </a:rPr>
              <a:t>For Postgres:</a:t>
            </a:r>
            <a:br>
              <a:rPr lang="en-US" sz="1100" b="1" i="0" u="none" strike="noStrike" cap="none" dirty="0">
                <a:solidFill>
                  <a:srgbClr val="000000"/>
                </a:solidFill>
                <a:effectLst/>
                <a:latin typeface="Arial"/>
                <a:ea typeface="Arial"/>
                <a:cs typeface="Arial"/>
                <a:sym typeface="Arial"/>
              </a:rPr>
            </a:br>
            <a:r>
              <a:rPr lang="en-US" sz="1100" b="1" i="0" u="none" strike="noStrike" cap="none" dirty="0" err="1">
                <a:solidFill>
                  <a:srgbClr val="000000"/>
                </a:solidFill>
                <a:effectLst/>
                <a:latin typeface="Arial"/>
                <a:ea typeface="Arial"/>
                <a:cs typeface="Arial"/>
                <a:sym typeface="Arial"/>
              </a:rPr>
              <a:t>phttps</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www.postgresql.org</a:t>
            </a:r>
            <a:r>
              <a:rPr lang="en-US" sz="1100" b="1" i="0" u="none" strike="noStrike" cap="none" dirty="0">
                <a:solidFill>
                  <a:srgbClr val="000000"/>
                </a:solidFill>
                <a:effectLst/>
                <a:latin typeface="Arial"/>
                <a:ea typeface="Arial"/>
                <a:cs typeface="Arial"/>
                <a:sym typeface="Arial"/>
              </a:rPr>
              <a:t>/docs/current/transaction-</a:t>
            </a:r>
            <a:r>
              <a:rPr lang="en-US" sz="1100" b="1" i="0" u="none" strike="noStrike" cap="none" dirty="0" err="1">
                <a:solidFill>
                  <a:srgbClr val="000000"/>
                </a:solidFill>
                <a:effectLst/>
                <a:latin typeface="Arial"/>
                <a:ea typeface="Arial"/>
                <a:cs typeface="Arial"/>
                <a:sym typeface="Arial"/>
              </a:rPr>
              <a:t>iso.htmlostgres</a:t>
            </a:r>
            <a:r>
              <a:rPr lang="en-US" sz="1100" b="1" i="0" u="none" strike="noStrike" cap="none" dirty="0">
                <a:solidFill>
                  <a:srgbClr val="000000"/>
                </a:solidFill>
                <a:effectLst/>
                <a:latin typeface="Arial"/>
                <a:ea typeface="Arial"/>
                <a:cs typeface="Arial"/>
                <a:sym typeface="Arial"/>
              </a:rPr>
              <a:t> acid: </a:t>
            </a:r>
            <a:br>
              <a:rPr lang="en-US" sz="1100" b="1" i="0" u="none" strike="noStrike" cap="none" dirty="0">
                <a:solidFill>
                  <a:srgbClr val="000000"/>
                </a:solidFill>
                <a:effectLst/>
                <a:latin typeface="Arial"/>
                <a:ea typeface="Arial"/>
                <a:cs typeface="Arial"/>
                <a:sym typeface="Arial"/>
              </a:rPr>
            </a:br>
            <a:r>
              <a:rPr lang="en-US" sz="1100" b="1" i="0" u="none" strike="noStrike" cap="none" dirty="0">
                <a:solidFill>
                  <a:srgbClr val="000000"/>
                </a:solidFill>
                <a:effectLst/>
                <a:latin typeface="Arial"/>
                <a:ea typeface="Arial"/>
                <a:cs typeface="Arial"/>
                <a:sym typeface="Arial"/>
              </a:rPr>
              <a:t>Read Committed Isolation Level:</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     In effect, a </a:t>
            </a:r>
            <a:r>
              <a:rPr lang="en-US" dirty="0"/>
              <a:t>SELECT</a:t>
            </a:r>
            <a:r>
              <a:rPr lang="en-US" sz="1100" b="0" i="0" u="none" strike="noStrike" cap="none" dirty="0">
                <a:solidFill>
                  <a:srgbClr val="000000"/>
                </a:solidFill>
                <a:effectLst/>
                <a:latin typeface="Arial"/>
                <a:ea typeface="Arial"/>
                <a:cs typeface="Arial"/>
                <a:sym typeface="Arial"/>
              </a:rPr>
              <a:t> query sees a snapshot of the database as of the instant the query begins to run.</a:t>
            </a:r>
            <a:br>
              <a:rPr lang="en-US" sz="1100" b="0" i="0" u="none" strike="noStrike" cap="none" dirty="0">
                <a:solidFill>
                  <a:srgbClr val="000000"/>
                </a:solidFill>
                <a:effectLst/>
                <a:latin typeface="Arial"/>
                <a:ea typeface="Arial"/>
                <a:cs typeface="Arial"/>
                <a:sym typeface="Arial"/>
              </a:rPr>
            </a:br>
            <a:r>
              <a:rPr lang="en-US" sz="1100" b="1" i="0" u="none" strike="noStrike" cap="none" dirty="0">
                <a:solidFill>
                  <a:srgbClr val="000000"/>
                </a:solidFill>
                <a:effectLst/>
                <a:latin typeface="Arial"/>
                <a:ea typeface="Arial"/>
                <a:cs typeface="Arial"/>
                <a:sym typeface="Arial"/>
              </a:rPr>
              <a:t>Repeatable Read Isolation Level:</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     This level is different from Read Committed in that a query in a repeatable read transaction sees a snapshot as of the start of the first non-transaction-control statement in the transaction, not as of the start of the current statement within the transaction. Thus, successive SELECT commands within a single transaction see the same data, i.e., they do not see changes made by other transactions that committed after their own transaction started.</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Postgres repeatable read is actually a snapshot.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1482141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f70281d439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f70281d439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RR = Repeatable Read</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f1fb8e7f00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f1fb8e7f00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f70281d439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f70281d439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5f5afe8e73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5f5afe8e7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f5d465c67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5f5d465c6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And the user is essentially whoever designed the database.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70281d439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70281d439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f5d465c67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f5d465c6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f1fb8e7f0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f1fb8e7f0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N" dirty="0"/>
              <a:t>So</a:t>
            </a:r>
            <a:r>
              <a:rPr lang="zh-CN" altLang="en-US" dirty="0"/>
              <a:t> </a:t>
            </a:r>
            <a:r>
              <a:rPr lang="en-US" altLang="zh-CN" dirty="0"/>
              <a:t>someone deleted this picture, but they didn’t have a cascading event to delete the likes picture.</a:t>
            </a: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5f5afe8e73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f5afe8e73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5f5d465c67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5f5d465c6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f1fb8e7f00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f1fb8e7f00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f70281d439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f70281d439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5f5afe8e73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5f5afe8e73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f70281d439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f70281d439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f70281d439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f70281d439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f1fb8e7f00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f1fb8e7f0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3fd19f6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3fd19f6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5f5d465c67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5f5d465c6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f70281d439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f70281d439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f70281d439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f70281d439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f0da453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5f0da453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1fb8e7f0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1fb8e7f0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f70281d439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f70281d43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p14:dur="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https://en.wikipedia.org/wiki/Isolation_(database_systems)"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905400" y="2348450"/>
            <a:ext cx="7333200" cy="123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ACID</a:t>
            </a:r>
            <a:endParaRPr dirty="0"/>
          </a:p>
        </p:txBody>
      </p:sp>
      <p:sp>
        <p:nvSpPr>
          <p:cNvPr id="55" name="Google Shape;55;p13"/>
          <p:cNvSpPr txBox="1">
            <a:spLocks noGrp="1"/>
          </p:cNvSpPr>
          <p:nvPr>
            <p:ph type="subTitle" idx="1"/>
          </p:nvPr>
        </p:nvSpPr>
        <p:spPr>
          <a:xfrm>
            <a:off x="311700" y="3486925"/>
            <a:ext cx="8520600" cy="1504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Atomicity, Consistency, Isolation and Durability in</a:t>
            </a:r>
            <a:endParaRPr dirty="0"/>
          </a:p>
          <a:p>
            <a:pPr marL="0" lvl="0" indent="0" algn="ctr" rtl="0">
              <a:spcBef>
                <a:spcPts val="0"/>
              </a:spcBef>
              <a:spcAft>
                <a:spcPts val="0"/>
              </a:spcAft>
              <a:buNone/>
            </a:pPr>
            <a:r>
              <a:rPr lang="en" dirty="0"/>
              <a:t>Relational Database Systems </a:t>
            </a:r>
            <a:endParaRPr dirty="0"/>
          </a:p>
        </p:txBody>
      </p:sp>
      <p:sp>
        <p:nvSpPr>
          <p:cNvPr id="56" name="Google Shape;56;p13"/>
          <p:cNvSpPr txBox="1">
            <a:spLocks noGrp="1"/>
          </p:cNvSpPr>
          <p:nvPr>
            <p:ph type="ctrTitle"/>
          </p:nvPr>
        </p:nvSpPr>
        <p:spPr>
          <a:xfrm>
            <a:off x="6202550" y="88775"/>
            <a:ext cx="2922000" cy="6339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2200" dirty="0" err="1"/>
              <a:t>Husseinnasser.com</a:t>
            </a:r>
            <a:endParaRPr sz="2200" dirty="0"/>
          </a:p>
          <a:p>
            <a:pPr marL="0" lvl="0" indent="0" algn="ctr" rtl="0">
              <a:spcBef>
                <a:spcPts val="0"/>
              </a:spcBef>
              <a:spcAft>
                <a:spcPts val="0"/>
              </a:spcAft>
              <a:buNone/>
            </a:pPr>
            <a:r>
              <a:rPr lang="en" sz="2200" dirty="0"/>
              <a:t>Updated-Oct/2021</a:t>
            </a:r>
            <a:endParaRPr sz="2200" dirty="0"/>
          </a:p>
        </p:txBody>
      </p:sp>
      <p:pic>
        <p:nvPicPr>
          <p:cNvPr id="57" name="Google Shape;57;p13"/>
          <p:cNvPicPr preferRelativeResize="0"/>
          <p:nvPr/>
        </p:nvPicPr>
        <p:blipFill rotWithShape="1">
          <a:blip r:embed="rId3">
            <a:alphaModFix/>
          </a:blip>
          <a:srcRect l="25299" t="6984" r="26509" b="11422"/>
          <a:stretch/>
        </p:blipFill>
        <p:spPr>
          <a:xfrm>
            <a:off x="3477100" y="183675"/>
            <a:ext cx="2725449" cy="2388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Atomicity</a:t>
            </a:r>
            <a:endParaRPr/>
          </a:p>
        </p:txBody>
      </p:sp>
      <p:sp>
        <p:nvSpPr>
          <p:cNvPr id="123" name="Google Shape;123;p22"/>
          <p:cNvSpPr txBox="1">
            <a:spLocks noGrp="1"/>
          </p:cNvSpPr>
          <p:nvPr>
            <p:ph type="body" idx="1"/>
          </p:nvPr>
        </p:nvSpPr>
        <p:spPr>
          <a:xfrm>
            <a:off x="311700" y="1152475"/>
            <a:ext cx="8520600" cy="31578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rmAutofit fontScale="92500"/>
          </a:bodyPr>
          <a:lstStyle/>
          <a:p>
            <a:pPr marL="457200" marR="0" lvl="0" indent="-369570" algn="l" rtl="0">
              <a:lnSpc>
                <a:spcPct val="150000"/>
              </a:lnSpc>
              <a:spcBef>
                <a:spcPts val="1200"/>
              </a:spcBef>
              <a:spcAft>
                <a:spcPts val="0"/>
              </a:spcAft>
              <a:buSzPct val="100000"/>
              <a:buChar char="●"/>
            </a:pPr>
            <a:r>
              <a:rPr lang="en" sz="2400" dirty="0"/>
              <a:t>All queries in a transaction must succeed.</a:t>
            </a:r>
            <a:endParaRPr sz="2400" dirty="0"/>
          </a:p>
          <a:p>
            <a:pPr marL="457200" marR="0" lvl="0" indent="-369570" algn="l" rtl="0">
              <a:lnSpc>
                <a:spcPct val="150000"/>
              </a:lnSpc>
              <a:spcBef>
                <a:spcPts val="0"/>
              </a:spcBef>
              <a:spcAft>
                <a:spcPts val="0"/>
              </a:spcAft>
              <a:buSzPct val="100000"/>
              <a:buChar char="●"/>
            </a:pPr>
            <a:r>
              <a:rPr lang="en" sz="2400" dirty="0"/>
              <a:t>If one query fails, all prior successful queries in the transaction should rollback.</a:t>
            </a:r>
            <a:endParaRPr sz="2400" dirty="0"/>
          </a:p>
          <a:p>
            <a:pPr marL="457200" marR="0" lvl="0" indent="-369570" algn="l" rtl="0">
              <a:lnSpc>
                <a:spcPct val="150000"/>
              </a:lnSpc>
              <a:spcBef>
                <a:spcPts val="0"/>
              </a:spcBef>
              <a:spcAft>
                <a:spcPts val="0"/>
              </a:spcAft>
              <a:buSzPct val="100000"/>
              <a:buChar char="●"/>
            </a:pPr>
            <a:r>
              <a:rPr lang="en" sz="2400" dirty="0"/>
              <a:t>If the database went down prior to a commit of a transaction, all the successful queries in the transactions should rollback</a:t>
            </a:r>
            <a:endParaRPr sz="2400" dirty="0"/>
          </a:p>
          <a:p>
            <a:pPr marL="0" lvl="0" indent="0" algn="l" rtl="0">
              <a:lnSpc>
                <a:spcPct val="150000"/>
              </a:lnSpc>
              <a:spcBef>
                <a:spcPts val="1200"/>
              </a:spcBef>
              <a:spcAft>
                <a:spcPts val="1200"/>
              </a:spcAft>
              <a:buNone/>
            </a:pPr>
            <a:endParaRPr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animEffect transition="in" filter="fade">
                                      <p:cBhvr>
                                        <p:cTn id="7" dur="1000"/>
                                        <p:tgtEl>
                                          <p:spTgt spid="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3">
                                            <p:txEl>
                                              <p:pRg st="1" end="1"/>
                                            </p:txEl>
                                          </p:spTgt>
                                        </p:tgtEl>
                                        <p:attrNameLst>
                                          <p:attrName>style.visibility</p:attrName>
                                        </p:attrNameLst>
                                      </p:cBhvr>
                                      <p:to>
                                        <p:strVal val="visible"/>
                                      </p:to>
                                    </p:set>
                                    <p:animEffect transition="in" filter="fade">
                                      <p:cBhvr>
                                        <p:cTn id="12" dur="1000"/>
                                        <p:tgtEl>
                                          <p:spTgt spid="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
                                            <p:txEl>
                                              <p:pRg st="2" end="2"/>
                                            </p:txEl>
                                          </p:spTgt>
                                        </p:tgtEl>
                                        <p:attrNameLst>
                                          <p:attrName>style.visibility</p:attrName>
                                        </p:attrNameLst>
                                      </p:cBhvr>
                                      <p:to>
                                        <p:strVal val="visible"/>
                                      </p:to>
                                    </p:set>
                                    <p:animEffect transition="in" filter="fade">
                                      <p:cBhvr>
                                        <p:cTn id="17" dur="1000"/>
                                        <p:tgtEl>
                                          <p:spTgt spid="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3">
                                            <p:txEl>
                                              <p:pRg st="3" end="3"/>
                                            </p:txEl>
                                          </p:spTgt>
                                        </p:tgtEl>
                                        <p:attrNameLst>
                                          <p:attrName>style.visibility</p:attrName>
                                        </p:attrNameLst>
                                      </p:cBhvr>
                                      <p:to>
                                        <p:strVal val="visible"/>
                                      </p:to>
                                    </p:set>
                                    <p:animEffect transition="in" filter="fade">
                                      <p:cBhvr>
                                        <p:cTn id="22" dur="1000"/>
                                        <p:tgtEl>
                                          <p:spTgt spid="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311700" y="445025"/>
            <a:ext cx="34758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accent2"/>
                </a:solidFill>
              </a:rPr>
              <a:t>Atomicity</a:t>
            </a:r>
            <a:endParaRPr>
              <a:solidFill>
                <a:schemeClr val="accent2"/>
              </a:solidFill>
            </a:endParaRPr>
          </a:p>
        </p:txBody>
      </p:sp>
      <p:graphicFrame>
        <p:nvGraphicFramePr>
          <p:cNvPr id="129" name="Google Shape;129;p23"/>
          <p:cNvGraphicFramePr/>
          <p:nvPr/>
        </p:nvGraphicFramePr>
        <p:xfrm>
          <a:off x="5801800" y="234388"/>
          <a:ext cx="3231725" cy="1188630"/>
        </p:xfrm>
        <a:graphic>
          <a:graphicData uri="http://schemas.openxmlformats.org/drawingml/2006/table">
            <a:tbl>
              <a:tblPr>
                <a:noFill/>
                <a:tableStyleId>{3FEAEE5D-144B-425B-956B-94D642D558B3}</a:tableStyleId>
              </a:tblPr>
              <a:tblGrid>
                <a:gridCol w="1468725">
                  <a:extLst>
                    <a:ext uri="{9D8B030D-6E8A-4147-A177-3AD203B41FA5}">
                      <a16:colId xmlns:a16="http://schemas.microsoft.com/office/drawing/2014/main" val="20000"/>
                    </a:ext>
                  </a:extLst>
                </a:gridCol>
                <a:gridCol w="17630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solidFill>
                            <a:schemeClr val="lt1"/>
                          </a:solidFill>
                        </a:rPr>
                        <a:t>ACCOUNT_ID</a:t>
                      </a:r>
                      <a:endParaRPr>
                        <a:solidFill>
                          <a:schemeClr val="lt1"/>
                        </a:solidFill>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n">
                          <a:solidFill>
                            <a:schemeClr val="lt1"/>
                          </a:solidFill>
                        </a:rPr>
                        <a:t>BALANCE</a:t>
                      </a:r>
                      <a:endParaRPr>
                        <a:solidFill>
                          <a:schemeClr val="lt1"/>
                        </a:solidFill>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CCCCCC"/>
                    </a:solidFill>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a:solidFill>
                            <a:schemeClr val="accent2"/>
                          </a:solidFill>
                        </a:rPr>
                        <a:t>1</a:t>
                      </a:r>
                      <a:endParaRPr>
                        <a:solidFill>
                          <a:schemeClr val="accent2"/>
                        </a:solidFill>
                      </a:endParaRPr>
                    </a:p>
                  </a:txBody>
                  <a:tcPr marL="91425" marR="91425" marT="91425" marB="91425">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
                          <a:solidFill>
                            <a:schemeClr val="accent2"/>
                          </a:solidFill>
                        </a:rPr>
                        <a:t>$1000</a:t>
                      </a:r>
                      <a:endParaRPr>
                        <a:solidFill>
                          <a:schemeClr val="accent2"/>
                        </a:solidFill>
                      </a:endParaRPr>
                    </a:p>
                  </a:txBody>
                  <a:tcPr marL="91425" marR="91425" marT="91425" marB="91425">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None/>
                      </a:pPr>
                      <a:r>
                        <a:rPr lang="en">
                          <a:solidFill>
                            <a:schemeClr val="accent2"/>
                          </a:solidFill>
                        </a:rPr>
                        <a:t>2</a:t>
                      </a:r>
                      <a:endParaRPr>
                        <a:solidFill>
                          <a:schemeClr val="accent2"/>
                        </a:solidFill>
                      </a:endParaRPr>
                    </a:p>
                  </a:txBody>
                  <a:tcPr marL="91425" marR="91425" marT="91425" marB="91425"/>
                </a:tc>
                <a:tc>
                  <a:txBody>
                    <a:bodyPr/>
                    <a:lstStyle/>
                    <a:p>
                      <a:pPr marL="0" lvl="0" indent="0" algn="ctr" rtl="0">
                        <a:spcBef>
                          <a:spcPts val="0"/>
                        </a:spcBef>
                        <a:spcAft>
                          <a:spcPts val="0"/>
                        </a:spcAft>
                        <a:buNone/>
                      </a:pPr>
                      <a:r>
                        <a:rPr lang="en">
                          <a:solidFill>
                            <a:schemeClr val="accent2"/>
                          </a:solidFill>
                        </a:rPr>
                        <a:t>$500</a:t>
                      </a:r>
                      <a:endParaRPr>
                        <a:solidFill>
                          <a:schemeClr val="accent2"/>
                        </a:solidFill>
                      </a:endParaRPr>
                    </a:p>
                  </a:txBody>
                  <a:tcPr marL="91425" marR="91425" marT="91425" marB="91425"/>
                </a:tc>
                <a:extLst>
                  <a:ext uri="{0D108BD9-81ED-4DB2-BD59-A6C34878D82A}">
                    <a16:rowId xmlns:a16="http://schemas.microsoft.com/office/drawing/2014/main" val="10002"/>
                  </a:ext>
                </a:extLst>
              </a:tr>
            </a:tbl>
          </a:graphicData>
        </a:graphic>
      </p:graphicFrame>
      <p:cxnSp>
        <p:nvCxnSpPr>
          <p:cNvPr id="130" name="Google Shape;130;p23"/>
          <p:cNvCxnSpPr/>
          <p:nvPr/>
        </p:nvCxnSpPr>
        <p:spPr>
          <a:xfrm>
            <a:off x="892750" y="1968125"/>
            <a:ext cx="0" cy="2475300"/>
          </a:xfrm>
          <a:prstGeom prst="straightConnector1">
            <a:avLst/>
          </a:prstGeom>
          <a:noFill/>
          <a:ln w="38100" cap="flat" cmpd="sng">
            <a:solidFill>
              <a:schemeClr val="accent2"/>
            </a:solidFill>
            <a:prstDash val="solid"/>
            <a:round/>
            <a:headEnd type="none" w="med" len="med"/>
            <a:tailEnd type="triangle" w="med" len="med"/>
          </a:ln>
        </p:spPr>
      </p:cxnSp>
      <p:sp>
        <p:nvSpPr>
          <p:cNvPr id="131" name="Google Shape;131;p23"/>
          <p:cNvSpPr txBox="1"/>
          <p:nvPr/>
        </p:nvSpPr>
        <p:spPr>
          <a:xfrm>
            <a:off x="311700" y="1361075"/>
            <a:ext cx="3786900" cy="26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Send $100 From Account 1 to Account 2</a:t>
            </a:r>
            <a:endParaRPr>
              <a:solidFill>
                <a:schemeClr val="accent2"/>
              </a:solidFill>
            </a:endParaRPr>
          </a:p>
        </p:txBody>
      </p:sp>
      <p:sp>
        <p:nvSpPr>
          <p:cNvPr id="132" name="Google Shape;132;p23"/>
          <p:cNvSpPr txBox="1"/>
          <p:nvPr/>
        </p:nvSpPr>
        <p:spPr>
          <a:xfrm>
            <a:off x="1105800" y="1968125"/>
            <a:ext cx="7927800" cy="4158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FFFF"/>
                </a:solidFill>
              </a:rPr>
              <a:t>SELECT</a:t>
            </a:r>
            <a:r>
              <a:rPr lang="en">
                <a:solidFill>
                  <a:schemeClr val="accent2"/>
                </a:solidFill>
              </a:rPr>
              <a:t> BALANCE </a:t>
            </a:r>
            <a:r>
              <a:rPr lang="en" b="1">
                <a:solidFill>
                  <a:srgbClr val="00FFFF"/>
                </a:solidFill>
              </a:rPr>
              <a:t>FROM</a:t>
            </a:r>
            <a:r>
              <a:rPr lang="en">
                <a:solidFill>
                  <a:schemeClr val="accent2"/>
                </a:solidFill>
              </a:rPr>
              <a:t> ACCOUNT </a:t>
            </a:r>
            <a:r>
              <a:rPr lang="en" b="1">
                <a:solidFill>
                  <a:srgbClr val="00FFFF"/>
                </a:solidFill>
              </a:rPr>
              <a:t>WHERE</a:t>
            </a:r>
            <a:r>
              <a:rPr lang="en">
                <a:solidFill>
                  <a:schemeClr val="accent2"/>
                </a:solidFill>
              </a:rPr>
              <a:t> ID = 1</a:t>
            </a:r>
            <a:endParaRPr>
              <a:solidFill>
                <a:schemeClr val="accent2"/>
              </a:solidFill>
            </a:endParaRPr>
          </a:p>
        </p:txBody>
      </p:sp>
      <p:sp>
        <p:nvSpPr>
          <p:cNvPr id="133" name="Google Shape;133;p23"/>
          <p:cNvSpPr txBox="1"/>
          <p:nvPr/>
        </p:nvSpPr>
        <p:spPr>
          <a:xfrm>
            <a:off x="2932200" y="2983575"/>
            <a:ext cx="5945100" cy="4158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FFFF"/>
                </a:solidFill>
              </a:rPr>
              <a:t>UPDATE</a:t>
            </a:r>
            <a:r>
              <a:rPr lang="en">
                <a:solidFill>
                  <a:schemeClr val="accent2"/>
                </a:solidFill>
              </a:rPr>
              <a:t> ACCOUNT </a:t>
            </a:r>
            <a:r>
              <a:rPr lang="en" b="1">
                <a:solidFill>
                  <a:srgbClr val="00FFFF"/>
                </a:solidFill>
              </a:rPr>
              <a:t>SET</a:t>
            </a:r>
            <a:r>
              <a:rPr lang="en">
                <a:solidFill>
                  <a:schemeClr val="accent2"/>
                </a:solidFill>
              </a:rPr>
              <a:t> BALANCE = BALANCE - 100 </a:t>
            </a:r>
            <a:r>
              <a:rPr lang="en" b="1">
                <a:solidFill>
                  <a:srgbClr val="00FFFF"/>
                </a:solidFill>
              </a:rPr>
              <a:t>WHERE</a:t>
            </a:r>
            <a:r>
              <a:rPr lang="en">
                <a:solidFill>
                  <a:schemeClr val="accent2"/>
                </a:solidFill>
              </a:rPr>
              <a:t> ID = 1</a:t>
            </a:r>
            <a:endParaRPr>
              <a:solidFill>
                <a:schemeClr val="accent2"/>
              </a:solidFill>
            </a:endParaRPr>
          </a:p>
        </p:txBody>
      </p:sp>
      <p:sp>
        <p:nvSpPr>
          <p:cNvPr id="134" name="Google Shape;134;p23"/>
          <p:cNvSpPr txBox="1"/>
          <p:nvPr/>
        </p:nvSpPr>
        <p:spPr>
          <a:xfrm>
            <a:off x="1105800" y="2495900"/>
            <a:ext cx="1755000" cy="4158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accent2"/>
                </a:solidFill>
              </a:rPr>
              <a:t>BALANCE &gt; 100</a:t>
            </a:r>
            <a:endParaRPr b="1">
              <a:solidFill>
                <a:schemeClr val="accent2"/>
              </a:solidFill>
            </a:endParaRPr>
          </a:p>
        </p:txBody>
      </p:sp>
      <p:sp>
        <p:nvSpPr>
          <p:cNvPr id="135" name="Google Shape;135;p23"/>
          <p:cNvSpPr txBox="1"/>
          <p:nvPr/>
        </p:nvSpPr>
        <p:spPr>
          <a:xfrm>
            <a:off x="311700" y="1634150"/>
            <a:ext cx="1118700" cy="32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BEGIN TX1</a:t>
            </a:r>
            <a:endParaRPr>
              <a:solidFill>
                <a:schemeClr val="accent2"/>
              </a:solidFill>
            </a:endParaRPr>
          </a:p>
        </p:txBody>
      </p:sp>
      <p:sp>
        <p:nvSpPr>
          <p:cNvPr id="136" name="Google Shape;136;p23"/>
          <p:cNvSpPr/>
          <p:nvPr/>
        </p:nvSpPr>
        <p:spPr>
          <a:xfrm>
            <a:off x="7270525" y="664500"/>
            <a:ext cx="1755000" cy="3246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$900</a:t>
            </a:r>
            <a:endParaRPr>
              <a:solidFill>
                <a:schemeClr val="lt1"/>
              </a:solidFill>
            </a:endParaRPr>
          </a:p>
        </p:txBody>
      </p:sp>
      <p:pic>
        <p:nvPicPr>
          <p:cNvPr id="137" name="Google Shape;137;p23"/>
          <p:cNvPicPr preferRelativeResize="0"/>
          <p:nvPr/>
        </p:nvPicPr>
        <p:blipFill>
          <a:blip r:embed="rId3">
            <a:alphaModFix/>
          </a:blip>
          <a:stretch>
            <a:fillRect/>
          </a:stretch>
        </p:blipFill>
        <p:spPr>
          <a:xfrm>
            <a:off x="0" y="-26238"/>
            <a:ext cx="9144000" cy="51959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5"/>
                                        </p:tgtEl>
                                        <p:attrNameLst>
                                          <p:attrName>style.visibility</p:attrName>
                                        </p:attrNameLst>
                                      </p:cBhvr>
                                      <p:to>
                                        <p:strVal val="visible"/>
                                      </p:to>
                                    </p:set>
                                    <p:animEffect transition="in" filter="fade">
                                      <p:cBhvr>
                                        <p:cTn id="7" dur="1000"/>
                                        <p:tgtEl>
                                          <p:spTgt spid="1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fade">
                                      <p:cBhvr>
                                        <p:cTn id="12" dur="1000"/>
                                        <p:tgtEl>
                                          <p:spTgt spid="1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4"/>
                                        </p:tgtEl>
                                        <p:attrNameLst>
                                          <p:attrName>style.visibility</p:attrName>
                                        </p:attrNameLst>
                                      </p:cBhvr>
                                      <p:to>
                                        <p:strVal val="visible"/>
                                      </p:to>
                                    </p:set>
                                    <p:animEffect transition="in" filter="fade">
                                      <p:cBhvr>
                                        <p:cTn id="17" dur="1000"/>
                                        <p:tgtEl>
                                          <p:spTgt spid="1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3"/>
                                        </p:tgtEl>
                                        <p:attrNameLst>
                                          <p:attrName>style.visibility</p:attrName>
                                        </p:attrNameLst>
                                      </p:cBhvr>
                                      <p:to>
                                        <p:strVal val="visible"/>
                                      </p:to>
                                    </p:set>
                                    <p:animEffect transition="in" filter="fade">
                                      <p:cBhvr>
                                        <p:cTn id="22" dur="1000"/>
                                        <p:tgtEl>
                                          <p:spTgt spid="133"/>
                                        </p:tgtEl>
                                      </p:cBhvr>
                                    </p:animEffect>
                                  </p:childTnLst>
                                </p:cTn>
                              </p:par>
                              <p:par>
                                <p:cTn id="23" presetID="10" presetClass="entr" presetSubtype="0" fill="hold" nodeType="withEffect">
                                  <p:stCondLst>
                                    <p:cond delay="0"/>
                                  </p:stCondLst>
                                  <p:childTnLst>
                                    <p:set>
                                      <p:cBhvr>
                                        <p:cTn id="24" dur="1" fill="hold">
                                          <p:stCondLst>
                                            <p:cond delay="0"/>
                                          </p:stCondLst>
                                        </p:cTn>
                                        <p:tgtEl>
                                          <p:spTgt spid="136"/>
                                        </p:tgtEl>
                                        <p:attrNameLst>
                                          <p:attrName>style.visibility</p:attrName>
                                        </p:attrNameLst>
                                      </p:cBhvr>
                                      <p:to>
                                        <p:strVal val="visible"/>
                                      </p:to>
                                    </p:set>
                                    <p:animEffect transition="in" filter="fade">
                                      <p:cBhvr>
                                        <p:cTn id="25" dur="1000"/>
                                        <p:tgtEl>
                                          <p:spTgt spid="13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311700" y="445025"/>
            <a:ext cx="34758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Atomicity</a:t>
            </a:r>
            <a:endParaRPr/>
          </a:p>
        </p:txBody>
      </p:sp>
      <p:graphicFrame>
        <p:nvGraphicFramePr>
          <p:cNvPr id="143" name="Google Shape;143;p24"/>
          <p:cNvGraphicFramePr/>
          <p:nvPr/>
        </p:nvGraphicFramePr>
        <p:xfrm>
          <a:off x="5801800" y="234388"/>
          <a:ext cx="3231725" cy="1188630"/>
        </p:xfrm>
        <a:graphic>
          <a:graphicData uri="http://schemas.openxmlformats.org/drawingml/2006/table">
            <a:tbl>
              <a:tblPr>
                <a:noFill/>
                <a:tableStyleId>{3FEAEE5D-144B-425B-956B-94D642D558B3}</a:tableStyleId>
              </a:tblPr>
              <a:tblGrid>
                <a:gridCol w="1468725">
                  <a:extLst>
                    <a:ext uri="{9D8B030D-6E8A-4147-A177-3AD203B41FA5}">
                      <a16:colId xmlns:a16="http://schemas.microsoft.com/office/drawing/2014/main" val="20000"/>
                    </a:ext>
                  </a:extLst>
                </a:gridCol>
                <a:gridCol w="17630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t>ACCOUNT_ID</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n"/>
                        <a:t>BALANCE</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CCCCCC"/>
                    </a:solidFill>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a:solidFill>
                            <a:schemeClr val="accent2"/>
                          </a:solidFill>
                        </a:rPr>
                        <a:t>1</a:t>
                      </a:r>
                      <a:endParaRPr>
                        <a:solidFill>
                          <a:schemeClr val="accent2"/>
                        </a:solidFill>
                      </a:endParaRPr>
                    </a:p>
                  </a:txBody>
                  <a:tcPr marL="91425" marR="91425" marT="91425" marB="91425">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
                          <a:solidFill>
                            <a:schemeClr val="accent4"/>
                          </a:solidFill>
                        </a:rPr>
                        <a:t>$900</a:t>
                      </a:r>
                      <a:endParaRPr>
                        <a:solidFill>
                          <a:schemeClr val="accent4"/>
                        </a:solidFill>
                      </a:endParaRPr>
                    </a:p>
                  </a:txBody>
                  <a:tcPr marL="91425" marR="91425" marT="91425" marB="91425">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None/>
                      </a:pPr>
                      <a:r>
                        <a:rPr lang="en" u="sng">
                          <a:solidFill>
                            <a:schemeClr val="accent2"/>
                          </a:solidFill>
                        </a:rPr>
                        <a:t>2</a:t>
                      </a:r>
                      <a:endParaRPr u="sng">
                        <a:solidFill>
                          <a:schemeClr val="accent2"/>
                        </a:solidFill>
                      </a:endParaRPr>
                    </a:p>
                  </a:txBody>
                  <a:tcPr marL="91425" marR="91425" marT="91425" marB="91425"/>
                </a:tc>
                <a:tc>
                  <a:txBody>
                    <a:bodyPr/>
                    <a:lstStyle/>
                    <a:p>
                      <a:pPr marL="0" lvl="0" indent="0" algn="ctr" rtl="0">
                        <a:spcBef>
                          <a:spcPts val="0"/>
                        </a:spcBef>
                        <a:spcAft>
                          <a:spcPts val="0"/>
                        </a:spcAft>
                        <a:buNone/>
                      </a:pPr>
                      <a:r>
                        <a:rPr lang="en">
                          <a:solidFill>
                            <a:schemeClr val="accent2"/>
                          </a:solidFill>
                        </a:rPr>
                        <a:t>$500</a:t>
                      </a:r>
                      <a:endParaRPr>
                        <a:solidFill>
                          <a:schemeClr val="accent2"/>
                        </a:solidFill>
                      </a:endParaRPr>
                    </a:p>
                  </a:txBody>
                  <a:tcPr marL="91425" marR="91425" marT="91425" marB="91425"/>
                </a:tc>
                <a:extLst>
                  <a:ext uri="{0D108BD9-81ED-4DB2-BD59-A6C34878D82A}">
                    <a16:rowId xmlns:a16="http://schemas.microsoft.com/office/drawing/2014/main" val="10002"/>
                  </a:ext>
                </a:extLst>
              </a:tr>
            </a:tbl>
          </a:graphicData>
        </a:graphic>
      </p:graphicFrame>
      <p:sp>
        <p:nvSpPr>
          <p:cNvPr id="144" name="Google Shape;144;p24"/>
          <p:cNvSpPr txBox="1">
            <a:spLocks noGrp="1"/>
          </p:cNvSpPr>
          <p:nvPr>
            <p:ph type="body" idx="1"/>
          </p:nvPr>
        </p:nvSpPr>
        <p:spPr>
          <a:xfrm>
            <a:off x="401350" y="1508075"/>
            <a:ext cx="8520600" cy="3003900"/>
          </a:xfrm>
          <a:prstGeom prst="rect">
            <a:avLst/>
          </a:prstGeom>
          <a:ln w="9525" cap="flat" cmpd="sng">
            <a:solidFill>
              <a:schemeClr val="accent3"/>
            </a:solidFill>
            <a:prstDash val="solid"/>
            <a:round/>
            <a:headEnd type="none" w="sm" len="sm"/>
            <a:tailEnd type="none" w="sm" len="sm"/>
          </a:ln>
        </p:spPr>
        <p:txBody>
          <a:bodyPr spcFirstLastPara="1" wrap="square" lIns="91425" tIns="91425" rIns="91425" bIns="91425" anchor="t" anchorCtr="0">
            <a:normAutofit fontScale="77500" lnSpcReduction="20000"/>
          </a:bodyPr>
          <a:lstStyle/>
          <a:p>
            <a:pPr marL="457200" marR="0" lvl="0" indent="-346710" algn="l" rtl="0">
              <a:lnSpc>
                <a:spcPct val="150000"/>
              </a:lnSpc>
              <a:spcBef>
                <a:spcPts val="1200"/>
              </a:spcBef>
              <a:spcAft>
                <a:spcPts val="0"/>
              </a:spcAft>
              <a:buSzPct val="100000"/>
              <a:buChar char="●"/>
            </a:pPr>
            <a:r>
              <a:rPr lang="en" sz="2400" dirty="0"/>
              <a:t>After we restarted the machine the first account has been debited but the other account has not been credited. </a:t>
            </a:r>
            <a:endParaRPr sz="2400" dirty="0"/>
          </a:p>
          <a:p>
            <a:pPr marL="457200" marR="0" lvl="0" indent="-346710" algn="l" rtl="0">
              <a:lnSpc>
                <a:spcPct val="150000"/>
              </a:lnSpc>
              <a:spcBef>
                <a:spcPts val="0"/>
              </a:spcBef>
              <a:spcAft>
                <a:spcPts val="0"/>
              </a:spcAft>
              <a:buSzPct val="100000"/>
              <a:buChar char="●"/>
            </a:pPr>
            <a:r>
              <a:rPr lang="en" sz="2400" dirty="0"/>
              <a:t>This is really bad as we just lost data, and the information is inconsistent</a:t>
            </a:r>
            <a:endParaRPr sz="2400" dirty="0"/>
          </a:p>
          <a:p>
            <a:pPr marL="457200" marR="0" lvl="0" indent="-346710" algn="l" rtl="0">
              <a:lnSpc>
                <a:spcPct val="150000"/>
              </a:lnSpc>
              <a:spcBef>
                <a:spcPts val="0"/>
              </a:spcBef>
              <a:spcAft>
                <a:spcPts val="0"/>
              </a:spcAft>
              <a:buSzPct val="100000"/>
              <a:buChar char="●"/>
            </a:pPr>
            <a:r>
              <a:rPr lang="en" sz="2400" dirty="0"/>
              <a:t>An atomic transaction is a transaction that will rollback all queries if one or more queries failed.</a:t>
            </a:r>
            <a:endParaRPr sz="2400" dirty="0"/>
          </a:p>
          <a:p>
            <a:pPr marL="457200" marR="0" lvl="0" indent="-346710" algn="l" rtl="0">
              <a:lnSpc>
                <a:spcPct val="150000"/>
              </a:lnSpc>
              <a:spcBef>
                <a:spcPts val="0"/>
              </a:spcBef>
              <a:spcAft>
                <a:spcPts val="0"/>
              </a:spcAft>
              <a:buSzPct val="100000"/>
              <a:buChar char="●"/>
            </a:pPr>
            <a:r>
              <a:rPr lang="en" sz="2400" dirty="0"/>
              <a:t>The database should clean this up after restart.</a:t>
            </a:r>
            <a:endParaRPr sz="2400" dirty="0"/>
          </a:p>
          <a:p>
            <a:pPr marL="0" lvl="0" indent="0" algn="l" rtl="0">
              <a:lnSpc>
                <a:spcPct val="150000"/>
              </a:lnSpc>
              <a:spcBef>
                <a:spcPts val="1200"/>
              </a:spcBef>
              <a:spcAft>
                <a:spcPts val="1200"/>
              </a:spcAft>
              <a:buNone/>
            </a:pPr>
            <a:endParaRPr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4">
                                            <p:txEl>
                                              <p:pRg st="0" end="0"/>
                                            </p:txEl>
                                          </p:spTgt>
                                        </p:tgtEl>
                                        <p:attrNameLst>
                                          <p:attrName>style.visibility</p:attrName>
                                        </p:attrNameLst>
                                      </p:cBhvr>
                                      <p:to>
                                        <p:strVal val="visible"/>
                                      </p:to>
                                    </p:set>
                                    <p:animEffect transition="in" filter="fade">
                                      <p:cBhvr>
                                        <p:cTn id="7" dur="1000"/>
                                        <p:tgtEl>
                                          <p:spTgt spid="1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4">
                                            <p:txEl>
                                              <p:pRg st="1" end="1"/>
                                            </p:txEl>
                                          </p:spTgt>
                                        </p:tgtEl>
                                        <p:attrNameLst>
                                          <p:attrName>style.visibility</p:attrName>
                                        </p:attrNameLst>
                                      </p:cBhvr>
                                      <p:to>
                                        <p:strVal val="visible"/>
                                      </p:to>
                                    </p:set>
                                    <p:animEffect transition="in" filter="fade">
                                      <p:cBhvr>
                                        <p:cTn id="12" dur="1000"/>
                                        <p:tgtEl>
                                          <p:spTgt spid="1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4">
                                            <p:txEl>
                                              <p:pRg st="2" end="2"/>
                                            </p:txEl>
                                          </p:spTgt>
                                        </p:tgtEl>
                                        <p:attrNameLst>
                                          <p:attrName>style.visibility</p:attrName>
                                        </p:attrNameLst>
                                      </p:cBhvr>
                                      <p:to>
                                        <p:strVal val="visible"/>
                                      </p:to>
                                    </p:set>
                                    <p:animEffect transition="in" filter="fade">
                                      <p:cBhvr>
                                        <p:cTn id="17" dur="1000"/>
                                        <p:tgtEl>
                                          <p:spTgt spid="1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4">
                                            <p:txEl>
                                              <p:pRg st="3" end="3"/>
                                            </p:txEl>
                                          </p:spTgt>
                                        </p:tgtEl>
                                        <p:attrNameLst>
                                          <p:attrName>style.visibility</p:attrName>
                                        </p:attrNameLst>
                                      </p:cBhvr>
                                      <p:to>
                                        <p:strVal val="visible"/>
                                      </p:to>
                                    </p:set>
                                    <p:animEffect transition="in" filter="fade">
                                      <p:cBhvr>
                                        <p:cTn id="22" dur="1000"/>
                                        <p:tgtEl>
                                          <p:spTgt spid="1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4">
                                            <p:txEl>
                                              <p:pRg st="4" end="4"/>
                                            </p:txEl>
                                          </p:spTgt>
                                        </p:tgtEl>
                                        <p:attrNameLst>
                                          <p:attrName>style.visibility</p:attrName>
                                        </p:attrNameLst>
                                      </p:cBhvr>
                                      <p:to>
                                        <p:strVal val="visible"/>
                                      </p:to>
                                    </p:set>
                                    <p:animEffect transition="in" filter="fade">
                                      <p:cBhvr>
                                        <p:cTn id="27" dur="1000"/>
                                        <p:tgtEl>
                                          <p:spTgt spid="14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dirty="0"/>
              <a:t>Summary</a:t>
            </a:r>
            <a:endParaRPr dirty="0"/>
          </a:p>
          <a:p>
            <a:pPr marL="0" lvl="0" indent="0" algn="ctr" rtl="0">
              <a:spcBef>
                <a:spcPts val="0"/>
              </a:spcBef>
              <a:spcAft>
                <a:spcPts val="0"/>
              </a:spcAft>
              <a:buNone/>
            </a:pPr>
            <a:r>
              <a:rPr lang="en" dirty="0"/>
              <a:t>Atomicity</a:t>
            </a:r>
            <a:endParaRPr dirty="0"/>
          </a:p>
        </p:txBody>
      </p:sp>
      <p:pic>
        <p:nvPicPr>
          <p:cNvPr id="150" name="Google Shape;150;p25"/>
          <p:cNvPicPr preferRelativeResize="0"/>
          <p:nvPr/>
        </p:nvPicPr>
        <p:blipFill>
          <a:blip r:embed="rId3">
            <a:alphaModFix/>
          </a:blip>
          <a:stretch>
            <a:fillRect/>
          </a:stretch>
        </p:blipFill>
        <p:spPr>
          <a:xfrm>
            <a:off x="2975500" y="304800"/>
            <a:ext cx="3280894" cy="1846050"/>
          </a:xfrm>
          <a:prstGeom prst="rect">
            <a:avLst/>
          </a:prstGeom>
          <a:noFill/>
          <a:ln>
            <a:noFill/>
          </a:ln>
        </p:spPr>
      </p:pic>
      <p:sp>
        <p:nvSpPr>
          <p:cNvPr id="4" name="Google Shape;110;p20">
            <a:extLst>
              <a:ext uri="{FF2B5EF4-FFF2-40B4-BE49-F238E27FC236}">
                <a16:creationId xmlns:a16="http://schemas.microsoft.com/office/drawing/2014/main" id="{96098138-37C6-D275-D677-2DB18581D791}"/>
              </a:ext>
            </a:extLst>
          </p:cNvPr>
          <p:cNvSpPr txBox="1">
            <a:spLocks/>
          </p:cNvSpPr>
          <p:nvPr/>
        </p:nvSpPr>
        <p:spPr>
          <a:xfrm>
            <a:off x="0" y="3418418"/>
            <a:ext cx="9144000" cy="1420282"/>
          </a:xfrm>
          <a:prstGeom prst="rect">
            <a:avLst/>
          </a:prstGeom>
          <a:noFill/>
          <a:ln>
            <a:noFill/>
          </a:ln>
        </p:spPr>
        <p:txBody>
          <a:bodyPr spcFirstLastPara="1" wrap="square" lIns="91425" tIns="91425" rIns="91425" bIns="91425" anchor="ctr" anchorCtr="0">
            <a:normAutofit fontScale="450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l"/>
            <a:r>
              <a:rPr lang="en-US" sz="2800" dirty="0"/>
              <a:t>The atomicity is the idea of the transaction being one unit of work and that cannot be split.</a:t>
            </a:r>
          </a:p>
          <a:p>
            <a:pPr algn="l"/>
            <a:br>
              <a:rPr lang="en-US" sz="2800" dirty="0"/>
            </a:br>
            <a:r>
              <a:rPr lang="en-US" sz="2800" dirty="0"/>
              <a:t>So if you have a transaction with 100 queries, all these hundred ways should succeed. If any of these 100 query fail, all the 100 or anything that is successful in the query should be rolled back.</a:t>
            </a:r>
          </a:p>
          <a:p>
            <a:pPr algn="l"/>
            <a:br>
              <a:rPr lang="en-US" sz="2800" dirty="0"/>
            </a:br>
            <a:r>
              <a:rPr lang="en-US" sz="2800" dirty="0"/>
              <a:t>And not only that, but you should even in the case of a crash in the database. So that’s not an actual explicit failure by the user. That should also roll back the changes.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Isolation</a:t>
            </a:r>
            <a:endParaRPr/>
          </a:p>
        </p:txBody>
      </p:sp>
      <p:pic>
        <p:nvPicPr>
          <p:cNvPr id="156" name="Google Shape;156;p26"/>
          <p:cNvPicPr preferRelativeResize="0"/>
          <p:nvPr/>
        </p:nvPicPr>
        <p:blipFill>
          <a:blip r:embed="rId3">
            <a:alphaModFix/>
          </a:blip>
          <a:stretch>
            <a:fillRect/>
          </a:stretch>
        </p:blipFill>
        <p:spPr>
          <a:xfrm>
            <a:off x="3024325" y="768475"/>
            <a:ext cx="3204849" cy="1803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Isolation</a:t>
            </a:r>
            <a:endParaRPr/>
          </a:p>
        </p:txBody>
      </p:sp>
      <p:sp>
        <p:nvSpPr>
          <p:cNvPr id="162" name="Google Shape;162;p27"/>
          <p:cNvSpPr txBox="1">
            <a:spLocks noGrp="1"/>
          </p:cNvSpPr>
          <p:nvPr>
            <p:ph type="body" idx="1"/>
          </p:nvPr>
        </p:nvSpPr>
        <p:spPr>
          <a:xfrm>
            <a:off x="311700" y="1152475"/>
            <a:ext cx="8520600" cy="35892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rmAutofit/>
          </a:bodyPr>
          <a:lstStyle/>
          <a:p>
            <a:pPr marL="457200" marR="0" lvl="0" indent="-381000" algn="l" rtl="0">
              <a:lnSpc>
                <a:spcPct val="150000"/>
              </a:lnSpc>
              <a:spcBef>
                <a:spcPts val="1200"/>
              </a:spcBef>
              <a:spcAft>
                <a:spcPts val="0"/>
              </a:spcAft>
              <a:buSzPts val="2400"/>
              <a:buChar char="●"/>
            </a:pPr>
            <a:r>
              <a:rPr lang="en" sz="2400" dirty="0"/>
              <a:t>Can my inflight transaction see changes made by other transactions?</a:t>
            </a:r>
            <a:endParaRPr sz="2400" dirty="0"/>
          </a:p>
          <a:p>
            <a:pPr marL="457200" marR="0" lvl="0" indent="-381000" algn="l" rtl="0">
              <a:lnSpc>
                <a:spcPct val="150000"/>
              </a:lnSpc>
              <a:spcBef>
                <a:spcPts val="0"/>
              </a:spcBef>
              <a:spcAft>
                <a:spcPts val="0"/>
              </a:spcAft>
              <a:buSzPts val="2400"/>
              <a:buChar char="●"/>
            </a:pPr>
            <a:r>
              <a:rPr lang="en" sz="2400" dirty="0"/>
              <a:t>Read phenomena</a:t>
            </a:r>
            <a:endParaRPr sz="2400" dirty="0"/>
          </a:p>
          <a:p>
            <a:pPr marL="457200" marR="0" lvl="0" indent="-381000" algn="l" rtl="0">
              <a:lnSpc>
                <a:spcPct val="150000"/>
              </a:lnSpc>
              <a:spcBef>
                <a:spcPts val="0"/>
              </a:spcBef>
              <a:spcAft>
                <a:spcPts val="0"/>
              </a:spcAft>
              <a:buSzPts val="2400"/>
              <a:buChar char="●"/>
            </a:pPr>
            <a:r>
              <a:rPr lang="en" sz="2400" dirty="0"/>
              <a:t>Isolation Levels</a:t>
            </a:r>
            <a:endParaRPr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2">
                                            <p:txEl>
                                              <p:pRg st="0" end="0"/>
                                            </p:txEl>
                                          </p:spTgt>
                                        </p:tgtEl>
                                        <p:attrNameLst>
                                          <p:attrName>style.visibility</p:attrName>
                                        </p:attrNameLst>
                                      </p:cBhvr>
                                      <p:to>
                                        <p:strVal val="visible"/>
                                      </p:to>
                                    </p:set>
                                    <p:animEffect transition="in" filter="fade">
                                      <p:cBhvr>
                                        <p:cTn id="7" dur="1000"/>
                                        <p:tgtEl>
                                          <p:spTgt spid="1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2">
                                            <p:txEl>
                                              <p:pRg st="1" end="1"/>
                                            </p:txEl>
                                          </p:spTgt>
                                        </p:tgtEl>
                                        <p:attrNameLst>
                                          <p:attrName>style.visibility</p:attrName>
                                        </p:attrNameLst>
                                      </p:cBhvr>
                                      <p:to>
                                        <p:strVal val="visible"/>
                                      </p:to>
                                    </p:set>
                                    <p:animEffect transition="in" filter="fade">
                                      <p:cBhvr>
                                        <p:cTn id="12" dur="1000"/>
                                        <p:tgtEl>
                                          <p:spTgt spid="1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2">
                                            <p:txEl>
                                              <p:pRg st="2" end="2"/>
                                            </p:txEl>
                                          </p:spTgt>
                                        </p:tgtEl>
                                        <p:attrNameLst>
                                          <p:attrName>style.visibility</p:attrName>
                                        </p:attrNameLst>
                                      </p:cBhvr>
                                      <p:to>
                                        <p:strVal val="visible"/>
                                      </p:to>
                                    </p:set>
                                    <p:animEffect transition="in" filter="fade">
                                      <p:cBhvr>
                                        <p:cTn id="17" dur="1000"/>
                                        <p:tgtEl>
                                          <p:spTgt spid="1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Isolation - Read phenomena</a:t>
            </a:r>
            <a:endParaRPr/>
          </a:p>
        </p:txBody>
      </p:sp>
      <p:sp>
        <p:nvSpPr>
          <p:cNvPr id="168" name="Google Shape;168;p28"/>
          <p:cNvSpPr txBox="1">
            <a:spLocks noGrp="1"/>
          </p:cNvSpPr>
          <p:nvPr>
            <p:ph type="body" idx="1"/>
          </p:nvPr>
        </p:nvSpPr>
        <p:spPr>
          <a:xfrm>
            <a:off x="311700" y="1152475"/>
            <a:ext cx="8520600" cy="35892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rmAutofit/>
          </a:bodyPr>
          <a:lstStyle/>
          <a:p>
            <a:pPr marL="457200" marR="0" lvl="0" indent="-381000" algn="l" rtl="0">
              <a:lnSpc>
                <a:spcPct val="150000"/>
              </a:lnSpc>
              <a:spcBef>
                <a:spcPts val="1200"/>
              </a:spcBef>
              <a:spcAft>
                <a:spcPts val="0"/>
              </a:spcAft>
              <a:buSzPts val="2400"/>
              <a:buChar char="●"/>
            </a:pPr>
            <a:r>
              <a:rPr lang="en" sz="2400" dirty="0"/>
              <a:t>Dirty reads</a:t>
            </a:r>
            <a:endParaRPr sz="2400" dirty="0"/>
          </a:p>
          <a:p>
            <a:pPr marL="457200" marR="0" lvl="0" indent="-381000" algn="l" rtl="0">
              <a:lnSpc>
                <a:spcPct val="150000"/>
              </a:lnSpc>
              <a:spcBef>
                <a:spcPts val="0"/>
              </a:spcBef>
              <a:spcAft>
                <a:spcPts val="0"/>
              </a:spcAft>
              <a:buSzPts val="2400"/>
              <a:buChar char="●"/>
            </a:pPr>
            <a:r>
              <a:rPr lang="en" sz="2400" dirty="0"/>
              <a:t>Non-repeatable reads </a:t>
            </a:r>
            <a:endParaRPr sz="2400" dirty="0"/>
          </a:p>
          <a:p>
            <a:pPr marL="457200" marR="0" lvl="0" indent="-381000" algn="l" rtl="0">
              <a:lnSpc>
                <a:spcPct val="150000"/>
              </a:lnSpc>
              <a:spcBef>
                <a:spcPts val="0"/>
              </a:spcBef>
              <a:spcAft>
                <a:spcPts val="0"/>
              </a:spcAft>
              <a:buSzPts val="2400"/>
              <a:buChar char="●"/>
            </a:pPr>
            <a:r>
              <a:rPr lang="en" sz="2400" dirty="0"/>
              <a:t>Phantom reads</a:t>
            </a:r>
            <a:endParaRPr sz="2400" dirty="0"/>
          </a:p>
          <a:p>
            <a:pPr marL="457200" marR="0" lvl="0" indent="-381000" algn="l" rtl="0">
              <a:lnSpc>
                <a:spcPct val="150000"/>
              </a:lnSpc>
              <a:spcBef>
                <a:spcPts val="0"/>
              </a:spcBef>
              <a:spcAft>
                <a:spcPts val="0"/>
              </a:spcAft>
              <a:buSzPts val="2400"/>
              <a:buChar char="●"/>
            </a:pPr>
            <a:r>
              <a:rPr lang="en" sz="2400" dirty="0"/>
              <a:t>Lost updates</a:t>
            </a:r>
            <a:endParaRPr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animEffect transition="in" filter="fade">
                                      <p:cBhvr>
                                        <p:cTn id="7" dur="1000"/>
                                        <p:tgtEl>
                                          <p:spTgt spid="1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8">
                                            <p:txEl>
                                              <p:pRg st="1" end="1"/>
                                            </p:txEl>
                                          </p:spTgt>
                                        </p:tgtEl>
                                        <p:attrNameLst>
                                          <p:attrName>style.visibility</p:attrName>
                                        </p:attrNameLst>
                                      </p:cBhvr>
                                      <p:to>
                                        <p:strVal val="visible"/>
                                      </p:to>
                                    </p:set>
                                    <p:animEffect transition="in" filter="fade">
                                      <p:cBhvr>
                                        <p:cTn id="12" dur="1000"/>
                                        <p:tgtEl>
                                          <p:spTgt spid="1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8">
                                            <p:txEl>
                                              <p:pRg st="2" end="2"/>
                                            </p:txEl>
                                          </p:spTgt>
                                        </p:tgtEl>
                                        <p:attrNameLst>
                                          <p:attrName>style.visibility</p:attrName>
                                        </p:attrNameLst>
                                      </p:cBhvr>
                                      <p:to>
                                        <p:strVal val="visible"/>
                                      </p:to>
                                    </p:set>
                                    <p:animEffect transition="in" filter="fade">
                                      <p:cBhvr>
                                        <p:cTn id="17" dur="1000"/>
                                        <p:tgtEl>
                                          <p:spTgt spid="16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8">
                                            <p:txEl>
                                              <p:pRg st="3" end="3"/>
                                            </p:txEl>
                                          </p:spTgt>
                                        </p:tgtEl>
                                        <p:attrNameLst>
                                          <p:attrName>style.visibility</p:attrName>
                                        </p:attrNameLst>
                                      </p:cBhvr>
                                      <p:to>
                                        <p:strVal val="visible"/>
                                      </p:to>
                                    </p:set>
                                    <p:animEffect transition="in" filter="fade">
                                      <p:cBhvr>
                                        <p:cTn id="22" dur="1000"/>
                                        <p:tgtEl>
                                          <p:spTgt spid="1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cxnSp>
        <p:nvCxnSpPr>
          <p:cNvPr id="173" name="Google Shape;173;p29"/>
          <p:cNvCxnSpPr/>
          <p:nvPr/>
        </p:nvCxnSpPr>
        <p:spPr>
          <a:xfrm>
            <a:off x="892750" y="1968125"/>
            <a:ext cx="0" cy="2475300"/>
          </a:xfrm>
          <a:prstGeom prst="straightConnector1">
            <a:avLst/>
          </a:prstGeom>
          <a:noFill/>
          <a:ln w="38100" cap="flat" cmpd="sng">
            <a:solidFill>
              <a:schemeClr val="accent2"/>
            </a:solidFill>
            <a:prstDash val="solid"/>
            <a:round/>
            <a:headEnd type="none" w="med" len="med"/>
            <a:tailEnd type="triangle" w="med" len="med"/>
          </a:ln>
        </p:spPr>
      </p:cxnSp>
      <p:sp>
        <p:nvSpPr>
          <p:cNvPr id="174" name="Google Shape;174;p29"/>
          <p:cNvSpPr txBox="1"/>
          <p:nvPr/>
        </p:nvSpPr>
        <p:spPr>
          <a:xfrm>
            <a:off x="311700" y="1634150"/>
            <a:ext cx="1118700" cy="32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BEGIN TX1</a:t>
            </a:r>
            <a:endParaRPr>
              <a:solidFill>
                <a:schemeClr val="accent2"/>
              </a:solidFill>
            </a:endParaRPr>
          </a:p>
        </p:txBody>
      </p:sp>
      <p:sp>
        <p:nvSpPr>
          <p:cNvPr id="175" name="Google Shape;175;p29"/>
          <p:cNvSpPr txBox="1"/>
          <p:nvPr/>
        </p:nvSpPr>
        <p:spPr>
          <a:xfrm>
            <a:off x="380500" y="4452800"/>
            <a:ext cx="1323900" cy="32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COMMIT TX1</a:t>
            </a:r>
            <a:endParaRPr>
              <a:solidFill>
                <a:schemeClr val="accent2"/>
              </a:solidFill>
            </a:endParaRPr>
          </a:p>
        </p:txBody>
      </p:sp>
      <p:cxnSp>
        <p:nvCxnSpPr>
          <p:cNvPr id="176" name="Google Shape;176;p29"/>
          <p:cNvCxnSpPr/>
          <p:nvPr/>
        </p:nvCxnSpPr>
        <p:spPr>
          <a:xfrm>
            <a:off x="5571875" y="1968125"/>
            <a:ext cx="0" cy="2475300"/>
          </a:xfrm>
          <a:prstGeom prst="straightConnector1">
            <a:avLst/>
          </a:prstGeom>
          <a:noFill/>
          <a:ln w="38100" cap="flat" cmpd="sng">
            <a:solidFill>
              <a:schemeClr val="accent2"/>
            </a:solidFill>
            <a:prstDash val="solid"/>
            <a:round/>
            <a:headEnd type="none" w="med" len="med"/>
            <a:tailEnd type="triangle" w="med" len="med"/>
          </a:ln>
        </p:spPr>
      </p:cxnSp>
      <p:sp>
        <p:nvSpPr>
          <p:cNvPr id="177" name="Google Shape;177;p29"/>
          <p:cNvSpPr txBox="1"/>
          <p:nvPr/>
        </p:nvSpPr>
        <p:spPr>
          <a:xfrm>
            <a:off x="5102850" y="1634150"/>
            <a:ext cx="1118700" cy="32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BEGIN TX2</a:t>
            </a:r>
            <a:endParaRPr>
              <a:solidFill>
                <a:schemeClr val="accent2"/>
              </a:solidFill>
            </a:endParaRPr>
          </a:p>
        </p:txBody>
      </p:sp>
      <p:graphicFrame>
        <p:nvGraphicFramePr>
          <p:cNvPr id="178" name="Google Shape;178;p29"/>
          <p:cNvGraphicFramePr/>
          <p:nvPr/>
        </p:nvGraphicFramePr>
        <p:xfrm>
          <a:off x="5571875" y="449338"/>
          <a:ext cx="3390050" cy="1188630"/>
        </p:xfrm>
        <a:graphic>
          <a:graphicData uri="http://schemas.openxmlformats.org/drawingml/2006/table">
            <a:tbl>
              <a:tblPr>
                <a:noFill/>
                <a:tableStyleId>{3FEAEE5D-144B-425B-956B-94D642D558B3}</a:tableStyleId>
              </a:tblPr>
              <a:tblGrid>
                <a:gridCol w="1549900">
                  <a:extLst>
                    <a:ext uri="{9D8B030D-6E8A-4147-A177-3AD203B41FA5}">
                      <a16:colId xmlns:a16="http://schemas.microsoft.com/office/drawing/2014/main" val="20000"/>
                    </a:ext>
                  </a:extLst>
                </a:gridCol>
                <a:gridCol w="920075">
                  <a:extLst>
                    <a:ext uri="{9D8B030D-6E8A-4147-A177-3AD203B41FA5}">
                      <a16:colId xmlns:a16="http://schemas.microsoft.com/office/drawing/2014/main" val="20001"/>
                    </a:ext>
                  </a:extLst>
                </a:gridCol>
                <a:gridCol w="920075">
                  <a:extLst>
                    <a:ext uri="{9D8B030D-6E8A-4147-A177-3AD203B41FA5}">
                      <a16:colId xmlns:a16="http://schemas.microsoft.com/office/drawing/2014/main" val="20002"/>
                    </a:ext>
                  </a:extLst>
                </a:gridCol>
              </a:tblGrid>
              <a:tr h="336375">
                <a:tc>
                  <a:txBody>
                    <a:bodyPr/>
                    <a:lstStyle/>
                    <a:p>
                      <a:pPr marL="0" lvl="0" indent="0" algn="ctr" rtl="0">
                        <a:spcBef>
                          <a:spcPts val="0"/>
                        </a:spcBef>
                        <a:spcAft>
                          <a:spcPts val="0"/>
                        </a:spcAft>
                        <a:buNone/>
                      </a:pPr>
                      <a:r>
                        <a:rPr lang="en">
                          <a:solidFill>
                            <a:schemeClr val="dk2"/>
                          </a:solidFill>
                        </a:rPr>
                        <a:t>PID</a:t>
                      </a:r>
                      <a:endParaRPr>
                        <a:solidFill>
                          <a:schemeClr val="dk2"/>
                        </a:solidFill>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B7B7B7"/>
                    </a:solidFill>
                  </a:tcPr>
                </a:tc>
                <a:tc>
                  <a:txBody>
                    <a:bodyPr/>
                    <a:lstStyle/>
                    <a:p>
                      <a:pPr marL="0" lvl="0" indent="0" algn="l" rtl="0">
                        <a:spcBef>
                          <a:spcPts val="0"/>
                        </a:spcBef>
                        <a:spcAft>
                          <a:spcPts val="0"/>
                        </a:spcAft>
                        <a:buNone/>
                      </a:pPr>
                      <a:r>
                        <a:rPr lang="en">
                          <a:solidFill>
                            <a:schemeClr val="dk2"/>
                          </a:solidFill>
                        </a:rPr>
                        <a:t>QNT</a:t>
                      </a:r>
                      <a:endParaRPr>
                        <a:solidFill>
                          <a:schemeClr val="dk2"/>
                        </a:solidFill>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B7B7B7"/>
                    </a:solidFill>
                  </a:tcPr>
                </a:tc>
                <a:tc>
                  <a:txBody>
                    <a:bodyPr/>
                    <a:lstStyle/>
                    <a:p>
                      <a:pPr marL="0" lvl="0" indent="0" algn="l" rtl="0">
                        <a:spcBef>
                          <a:spcPts val="0"/>
                        </a:spcBef>
                        <a:spcAft>
                          <a:spcPts val="0"/>
                        </a:spcAft>
                        <a:buNone/>
                      </a:pPr>
                      <a:r>
                        <a:rPr lang="en">
                          <a:solidFill>
                            <a:schemeClr val="dk2"/>
                          </a:solidFill>
                        </a:rPr>
                        <a:t>PRICE</a:t>
                      </a:r>
                      <a:endParaRPr>
                        <a:solidFill>
                          <a:schemeClr val="dk2"/>
                        </a:solidFill>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B7B7B7"/>
                    </a:solidFill>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a:solidFill>
                            <a:schemeClr val="accent2"/>
                          </a:solidFill>
                        </a:rPr>
                        <a:t>Product 1</a:t>
                      </a:r>
                      <a:endParaRPr>
                        <a:solidFill>
                          <a:schemeClr val="accent2"/>
                        </a:solidFill>
                      </a:endParaRPr>
                    </a:p>
                  </a:txBody>
                  <a:tcPr marL="91425" marR="91425" marT="91425" marB="91425">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
                          <a:solidFill>
                            <a:schemeClr val="accent2"/>
                          </a:solidFill>
                        </a:rPr>
                        <a:t>10</a:t>
                      </a:r>
                      <a:endParaRPr>
                        <a:solidFill>
                          <a:schemeClr val="accent2"/>
                        </a:solidFill>
                      </a:endParaRPr>
                    </a:p>
                  </a:txBody>
                  <a:tcPr marL="91425" marR="91425" marT="91425" marB="91425">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
                          <a:solidFill>
                            <a:schemeClr val="accent2"/>
                          </a:solidFill>
                        </a:rPr>
                        <a:t>$5</a:t>
                      </a:r>
                      <a:endParaRPr>
                        <a:solidFill>
                          <a:schemeClr val="accent2"/>
                        </a:solidFill>
                      </a:endParaRPr>
                    </a:p>
                  </a:txBody>
                  <a:tcPr marL="91425" marR="91425" marT="91425" marB="91425">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None/>
                      </a:pPr>
                      <a:r>
                        <a:rPr lang="en">
                          <a:solidFill>
                            <a:schemeClr val="accent2"/>
                          </a:solidFill>
                        </a:rPr>
                        <a:t>Product 2</a:t>
                      </a:r>
                      <a:endParaRPr>
                        <a:solidFill>
                          <a:schemeClr val="accent2"/>
                        </a:solidFill>
                      </a:endParaRPr>
                    </a:p>
                  </a:txBody>
                  <a:tcPr marL="91425" marR="91425" marT="91425" marB="91425"/>
                </a:tc>
                <a:tc>
                  <a:txBody>
                    <a:bodyPr/>
                    <a:lstStyle/>
                    <a:p>
                      <a:pPr marL="0" lvl="0" indent="0" algn="ctr" rtl="0">
                        <a:spcBef>
                          <a:spcPts val="0"/>
                        </a:spcBef>
                        <a:spcAft>
                          <a:spcPts val="0"/>
                        </a:spcAft>
                        <a:buNone/>
                      </a:pPr>
                      <a:r>
                        <a:rPr lang="en">
                          <a:solidFill>
                            <a:schemeClr val="accent2"/>
                          </a:solidFill>
                        </a:rPr>
                        <a:t>20</a:t>
                      </a:r>
                      <a:endParaRPr>
                        <a:solidFill>
                          <a:schemeClr val="accent2"/>
                        </a:solidFill>
                      </a:endParaRPr>
                    </a:p>
                  </a:txBody>
                  <a:tcPr marL="91425" marR="91425" marT="91425" marB="91425"/>
                </a:tc>
                <a:tc>
                  <a:txBody>
                    <a:bodyPr/>
                    <a:lstStyle/>
                    <a:p>
                      <a:pPr marL="0" lvl="0" indent="0" algn="ctr" rtl="0">
                        <a:spcBef>
                          <a:spcPts val="0"/>
                        </a:spcBef>
                        <a:spcAft>
                          <a:spcPts val="0"/>
                        </a:spcAft>
                        <a:buNone/>
                      </a:pPr>
                      <a:r>
                        <a:rPr lang="en">
                          <a:solidFill>
                            <a:schemeClr val="accent2"/>
                          </a:solidFill>
                        </a:rPr>
                        <a:t>$4</a:t>
                      </a:r>
                      <a:endParaRPr>
                        <a:solidFill>
                          <a:schemeClr val="accent2"/>
                        </a:solidFill>
                      </a:endParaRPr>
                    </a:p>
                  </a:txBody>
                  <a:tcPr marL="91425" marR="91425" marT="91425" marB="91425"/>
                </a:tc>
                <a:extLst>
                  <a:ext uri="{0D108BD9-81ED-4DB2-BD59-A6C34878D82A}">
                    <a16:rowId xmlns:a16="http://schemas.microsoft.com/office/drawing/2014/main" val="10002"/>
                  </a:ext>
                </a:extLst>
              </a:tr>
            </a:tbl>
          </a:graphicData>
        </a:graphic>
      </p:graphicFrame>
      <p:sp>
        <p:nvSpPr>
          <p:cNvPr id="179" name="Google Shape;179;p29"/>
          <p:cNvSpPr txBox="1"/>
          <p:nvPr/>
        </p:nvSpPr>
        <p:spPr>
          <a:xfrm>
            <a:off x="6890555" y="84800"/>
            <a:ext cx="907200" cy="32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accent2"/>
                </a:solidFill>
              </a:rPr>
              <a:t>SALES</a:t>
            </a:r>
            <a:endParaRPr b="1">
              <a:solidFill>
                <a:schemeClr val="accent2"/>
              </a:solidFill>
            </a:endParaRPr>
          </a:p>
        </p:txBody>
      </p:sp>
      <p:sp>
        <p:nvSpPr>
          <p:cNvPr id="180" name="Google Shape;180;p29"/>
          <p:cNvSpPr txBox="1"/>
          <p:nvPr/>
        </p:nvSpPr>
        <p:spPr>
          <a:xfrm>
            <a:off x="1029600" y="2044325"/>
            <a:ext cx="4084200" cy="4158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FFFF"/>
                </a:solidFill>
              </a:rPr>
              <a:t>SELECT</a:t>
            </a:r>
            <a:r>
              <a:rPr lang="en">
                <a:solidFill>
                  <a:schemeClr val="accent2"/>
                </a:solidFill>
              </a:rPr>
              <a:t> PID, QNT*PRICE </a:t>
            </a:r>
            <a:r>
              <a:rPr lang="en" b="1">
                <a:solidFill>
                  <a:srgbClr val="00FFFF"/>
                </a:solidFill>
              </a:rPr>
              <a:t>FROM</a:t>
            </a:r>
            <a:r>
              <a:rPr lang="en">
                <a:solidFill>
                  <a:schemeClr val="accent2"/>
                </a:solidFill>
              </a:rPr>
              <a:t> SALES</a:t>
            </a:r>
            <a:endParaRPr>
              <a:solidFill>
                <a:schemeClr val="accent2"/>
              </a:solidFill>
            </a:endParaRPr>
          </a:p>
        </p:txBody>
      </p:sp>
      <p:sp>
        <p:nvSpPr>
          <p:cNvPr id="181" name="Google Shape;181;p29"/>
          <p:cNvSpPr txBox="1"/>
          <p:nvPr/>
        </p:nvSpPr>
        <p:spPr>
          <a:xfrm>
            <a:off x="5821250" y="2667375"/>
            <a:ext cx="3143400" cy="6159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rgbClr val="00FFFF"/>
                </a:solidFill>
              </a:rPr>
              <a:t>UPDATE</a:t>
            </a:r>
            <a:r>
              <a:rPr lang="en" b="1">
                <a:solidFill>
                  <a:srgbClr val="0000FF"/>
                </a:solidFill>
              </a:rPr>
              <a:t> </a:t>
            </a:r>
            <a:r>
              <a:rPr lang="en">
                <a:solidFill>
                  <a:schemeClr val="dk1"/>
                </a:solidFill>
              </a:rPr>
              <a:t>SALES</a:t>
            </a:r>
            <a:r>
              <a:rPr lang="en" b="1">
                <a:solidFill>
                  <a:srgbClr val="0000FF"/>
                </a:solidFill>
              </a:rPr>
              <a:t> </a:t>
            </a:r>
            <a:r>
              <a:rPr lang="en" b="1">
                <a:solidFill>
                  <a:srgbClr val="00FFFF"/>
                </a:solidFill>
              </a:rPr>
              <a:t>SET</a:t>
            </a:r>
            <a:r>
              <a:rPr lang="en" b="1">
                <a:solidFill>
                  <a:srgbClr val="0000FF"/>
                </a:solidFill>
              </a:rPr>
              <a:t> </a:t>
            </a:r>
            <a:r>
              <a:rPr lang="en">
                <a:solidFill>
                  <a:schemeClr val="accent2"/>
                </a:solidFill>
              </a:rPr>
              <a:t>QNT = QNT+5</a:t>
            </a:r>
            <a:r>
              <a:rPr lang="en" b="1">
                <a:solidFill>
                  <a:schemeClr val="accent2"/>
                </a:solidFill>
              </a:rPr>
              <a:t> </a:t>
            </a:r>
            <a:endParaRPr b="1">
              <a:solidFill>
                <a:schemeClr val="accent2"/>
              </a:solidFill>
            </a:endParaRPr>
          </a:p>
          <a:p>
            <a:pPr marL="0" lvl="0" indent="0" algn="l" rtl="0">
              <a:spcBef>
                <a:spcPts val="0"/>
              </a:spcBef>
              <a:spcAft>
                <a:spcPts val="0"/>
              </a:spcAft>
              <a:buNone/>
            </a:pPr>
            <a:r>
              <a:rPr lang="en" b="1">
                <a:solidFill>
                  <a:srgbClr val="00FFFF"/>
                </a:solidFill>
              </a:rPr>
              <a:t>WHERE</a:t>
            </a:r>
            <a:r>
              <a:rPr lang="en" b="1">
                <a:solidFill>
                  <a:srgbClr val="0000FF"/>
                </a:solidFill>
              </a:rPr>
              <a:t> </a:t>
            </a:r>
            <a:r>
              <a:rPr lang="en">
                <a:solidFill>
                  <a:schemeClr val="accent2"/>
                </a:solidFill>
              </a:rPr>
              <a:t>PID =1 </a:t>
            </a:r>
            <a:endParaRPr>
              <a:solidFill>
                <a:schemeClr val="accent2"/>
              </a:solidFill>
            </a:endParaRPr>
          </a:p>
        </p:txBody>
      </p:sp>
      <p:sp>
        <p:nvSpPr>
          <p:cNvPr id="182" name="Google Shape;182;p29"/>
          <p:cNvSpPr txBox="1"/>
          <p:nvPr/>
        </p:nvSpPr>
        <p:spPr>
          <a:xfrm>
            <a:off x="1018550" y="3395750"/>
            <a:ext cx="4084200" cy="4158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FFFF"/>
                </a:solidFill>
              </a:rPr>
              <a:t>SELECT</a:t>
            </a:r>
            <a:r>
              <a:rPr lang="en">
                <a:solidFill>
                  <a:schemeClr val="accent2"/>
                </a:solidFill>
              </a:rPr>
              <a:t> </a:t>
            </a:r>
            <a:r>
              <a:rPr lang="en" b="1">
                <a:solidFill>
                  <a:schemeClr val="accent2"/>
                </a:solidFill>
              </a:rPr>
              <a:t>SUM</a:t>
            </a:r>
            <a:r>
              <a:rPr lang="en">
                <a:solidFill>
                  <a:schemeClr val="accent2"/>
                </a:solidFill>
              </a:rPr>
              <a:t>(QNT*PRICE) </a:t>
            </a:r>
            <a:r>
              <a:rPr lang="en" b="1">
                <a:solidFill>
                  <a:srgbClr val="00FFFF"/>
                </a:solidFill>
              </a:rPr>
              <a:t>FROM</a:t>
            </a:r>
            <a:r>
              <a:rPr lang="en">
                <a:solidFill>
                  <a:schemeClr val="accent2"/>
                </a:solidFill>
              </a:rPr>
              <a:t> SALES</a:t>
            </a:r>
            <a:endParaRPr>
              <a:solidFill>
                <a:schemeClr val="accent2"/>
              </a:solidFill>
            </a:endParaRPr>
          </a:p>
        </p:txBody>
      </p:sp>
      <p:sp>
        <p:nvSpPr>
          <p:cNvPr id="183" name="Google Shape;183;p29"/>
          <p:cNvSpPr txBox="1"/>
          <p:nvPr/>
        </p:nvSpPr>
        <p:spPr>
          <a:xfrm>
            <a:off x="2274800" y="2571750"/>
            <a:ext cx="1254900" cy="41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Product 1, 50</a:t>
            </a:r>
            <a:endParaRPr>
              <a:solidFill>
                <a:schemeClr val="accent2"/>
              </a:solidFill>
            </a:endParaRPr>
          </a:p>
          <a:p>
            <a:pPr marL="0" lvl="0" indent="0" algn="l" rtl="0">
              <a:spcBef>
                <a:spcPts val="0"/>
              </a:spcBef>
              <a:spcAft>
                <a:spcPts val="0"/>
              </a:spcAft>
              <a:buNone/>
            </a:pPr>
            <a:r>
              <a:rPr lang="en">
                <a:solidFill>
                  <a:schemeClr val="accent2"/>
                </a:solidFill>
              </a:rPr>
              <a:t>Product 2, 80</a:t>
            </a:r>
            <a:endParaRPr>
              <a:solidFill>
                <a:schemeClr val="accent2"/>
              </a:solidFill>
            </a:endParaRPr>
          </a:p>
        </p:txBody>
      </p:sp>
      <p:sp>
        <p:nvSpPr>
          <p:cNvPr id="184" name="Google Shape;184;p29"/>
          <p:cNvSpPr txBox="1"/>
          <p:nvPr/>
        </p:nvSpPr>
        <p:spPr>
          <a:xfrm>
            <a:off x="7177250" y="879455"/>
            <a:ext cx="795600" cy="324600"/>
          </a:xfrm>
          <a:prstGeom prst="rect">
            <a:avLst/>
          </a:prstGeom>
          <a:solidFill>
            <a:srgbClr val="741B47"/>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accent2"/>
                </a:solidFill>
              </a:rPr>
              <a:t>15</a:t>
            </a:r>
            <a:endParaRPr b="1">
              <a:solidFill>
                <a:schemeClr val="accent2"/>
              </a:solidFill>
            </a:endParaRPr>
          </a:p>
        </p:txBody>
      </p:sp>
      <p:sp>
        <p:nvSpPr>
          <p:cNvPr id="185" name="Google Shape;185;p29"/>
          <p:cNvSpPr txBox="1"/>
          <p:nvPr/>
        </p:nvSpPr>
        <p:spPr>
          <a:xfrm>
            <a:off x="1754825" y="3889575"/>
            <a:ext cx="3453600" cy="41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We get $155 when it should be $130</a:t>
            </a:r>
            <a:endParaRPr>
              <a:solidFill>
                <a:schemeClr val="accent2"/>
              </a:solidFill>
            </a:endParaRPr>
          </a:p>
          <a:p>
            <a:pPr marL="0" lvl="0" indent="0" algn="l" rtl="0">
              <a:spcBef>
                <a:spcPts val="0"/>
              </a:spcBef>
              <a:spcAft>
                <a:spcPts val="0"/>
              </a:spcAft>
              <a:buNone/>
            </a:pPr>
            <a:r>
              <a:rPr lang="en">
                <a:solidFill>
                  <a:schemeClr val="accent2"/>
                </a:solidFill>
              </a:rPr>
              <a:t>We read a “dirty” value that has not been committed </a:t>
            </a:r>
            <a:endParaRPr>
              <a:solidFill>
                <a:schemeClr val="accent2"/>
              </a:solidFill>
            </a:endParaRPr>
          </a:p>
        </p:txBody>
      </p:sp>
      <p:sp>
        <p:nvSpPr>
          <p:cNvPr id="186" name="Google Shape;186;p29"/>
          <p:cNvSpPr txBox="1">
            <a:spLocks noGrp="1"/>
          </p:cNvSpPr>
          <p:nvPr>
            <p:ph type="title"/>
          </p:nvPr>
        </p:nvSpPr>
        <p:spPr>
          <a:xfrm>
            <a:off x="311700" y="445025"/>
            <a:ext cx="2192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Dirty Reads</a:t>
            </a:r>
            <a:endParaRPr/>
          </a:p>
        </p:txBody>
      </p:sp>
      <p:sp>
        <p:nvSpPr>
          <p:cNvPr id="187" name="Google Shape;187;p29"/>
          <p:cNvSpPr txBox="1"/>
          <p:nvPr/>
        </p:nvSpPr>
        <p:spPr>
          <a:xfrm>
            <a:off x="5000250" y="4452800"/>
            <a:ext cx="1614300" cy="32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ROLLBACK TX2</a:t>
            </a:r>
            <a:endParaRPr>
              <a:solidFill>
                <a:schemeClr val="accent2"/>
              </a:solidFill>
            </a:endParaRPr>
          </a:p>
        </p:txBody>
      </p:sp>
      <p:sp>
        <p:nvSpPr>
          <p:cNvPr id="188" name="Google Shape;188;p29"/>
          <p:cNvSpPr txBox="1"/>
          <p:nvPr/>
        </p:nvSpPr>
        <p:spPr>
          <a:xfrm>
            <a:off x="7177250" y="879442"/>
            <a:ext cx="795600" cy="3246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rPr>
              <a:t>10</a:t>
            </a:r>
            <a:endParaRPr>
              <a:solidFill>
                <a:schemeClr val="dk2"/>
              </a:solidFill>
            </a:endParaRPr>
          </a:p>
        </p:txBody>
      </p:sp>
      <p:sp>
        <p:nvSpPr>
          <p:cNvPr id="2" name="TextBox 1">
            <a:extLst>
              <a:ext uri="{FF2B5EF4-FFF2-40B4-BE49-F238E27FC236}">
                <a16:creationId xmlns:a16="http://schemas.microsoft.com/office/drawing/2014/main" id="{4675D3B6-0816-D189-81A5-95D05A8FEDC5}"/>
              </a:ext>
            </a:extLst>
          </p:cNvPr>
          <p:cNvSpPr txBox="1"/>
          <p:nvPr/>
        </p:nvSpPr>
        <p:spPr>
          <a:xfrm>
            <a:off x="4118458" y="1268735"/>
            <a:ext cx="761747" cy="307777"/>
          </a:xfrm>
          <a:prstGeom prst="rect">
            <a:avLst/>
          </a:prstGeom>
          <a:noFill/>
        </p:spPr>
        <p:txBody>
          <a:bodyPr wrap="none" rtlCol="0">
            <a:spAutoFit/>
          </a:bodyPr>
          <a:lstStyle/>
          <a:p>
            <a:r>
              <a:rPr lang="en-US" dirty="0">
                <a:solidFill>
                  <a:schemeClr val="tx1"/>
                </a:solidFill>
              </a:rPr>
              <a:t>parallel</a:t>
            </a:r>
            <a:endParaRPr lang="en-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fade">
                                      <p:cBhvr>
                                        <p:cTn id="7" dur="1000"/>
                                        <p:tgtEl>
                                          <p:spTgt spid="174"/>
                                        </p:tgtEl>
                                      </p:cBhvr>
                                    </p:animEffect>
                                  </p:childTnLst>
                                </p:cTn>
                              </p:par>
                              <p:par>
                                <p:cTn id="8" presetID="10" presetClass="entr" presetSubtype="0" fill="hold" nodeType="withEffect">
                                  <p:stCondLst>
                                    <p:cond delay="0"/>
                                  </p:stCondLst>
                                  <p:childTnLst>
                                    <p:set>
                                      <p:cBhvr>
                                        <p:cTn id="9" dur="1" fill="hold">
                                          <p:stCondLst>
                                            <p:cond delay="0"/>
                                          </p:stCondLst>
                                        </p:cTn>
                                        <p:tgtEl>
                                          <p:spTgt spid="173"/>
                                        </p:tgtEl>
                                        <p:attrNameLst>
                                          <p:attrName>style.visibility</p:attrName>
                                        </p:attrNameLst>
                                      </p:cBhvr>
                                      <p:to>
                                        <p:strVal val="visible"/>
                                      </p:to>
                                    </p:set>
                                    <p:animEffect transition="in" filter="fade">
                                      <p:cBhvr>
                                        <p:cTn id="10" dur="1000"/>
                                        <p:tgtEl>
                                          <p:spTgt spid="17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0"/>
                                        </p:tgtEl>
                                        <p:attrNameLst>
                                          <p:attrName>style.visibility</p:attrName>
                                        </p:attrNameLst>
                                      </p:cBhvr>
                                      <p:to>
                                        <p:strVal val="visible"/>
                                      </p:to>
                                    </p:set>
                                    <p:animEffect transition="in" filter="fade">
                                      <p:cBhvr>
                                        <p:cTn id="15" dur="1000"/>
                                        <p:tgtEl>
                                          <p:spTgt spid="18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83"/>
                                        </p:tgtEl>
                                        <p:attrNameLst>
                                          <p:attrName>style.visibility</p:attrName>
                                        </p:attrNameLst>
                                      </p:cBhvr>
                                      <p:to>
                                        <p:strVal val="visible"/>
                                      </p:to>
                                    </p:set>
                                    <p:animEffect transition="in" filter="fade">
                                      <p:cBhvr>
                                        <p:cTn id="20" dur="1000"/>
                                        <p:tgtEl>
                                          <p:spTgt spid="18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7"/>
                                        </p:tgtEl>
                                        <p:attrNameLst>
                                          <p:attrName>style.visibility</p:attrName>
                                        </p:attrNameLst>
                                      </p:cBhvr>
                                      <p:to>
                                        <p:strVal val="visible"/>
                                      </p:to>
                                    </p:set>
                                    <p:animEffect transition="in" filter="fade">
                                      <p:cBhvr>
                                        <p:cTn id="25" dur="1000"/>
                                        <p:tgtEl>
                                          <p:spTgt spid="177"/>
                                        </p:tgtEl>
                                      </p:cBhvr>
                                    </p:animEffect>
                                  </p:childTnLst>
                                </p:cTn>
                              </p:par>
                              <p:par>
                                <p:cTn id="26" presetID="10" presetClass="entr" presetSubtype="0" fill="hold" nodeType="withEffect">
                                  <p:stCondLst>
                                    <p:cond delay="0"/>
                                  </p:stCondLst>
                                  <p:childTnLst>
                                    <p:set>
                                      <p:cBhvr>
                                        <p:cTn id="27" dur="1" fill="hold">
                                          <p:stCondLst>
                                            <p:cond delay="0"/>
                                          </p:stCondLst>
                                        </p:cTn>
                                        <p:tgtEl>
                                          <p:spTgt spid="176"/>
                                        </p:tgtEl>
                                        <p:attrNameLst>
                                          <p:attrName>style.visibility</p:attrName>
                                        </p:attrNameLst>
                                      </p:cBhvr>
                                      <p:to>
                                        <p:strVal val="visible"/>
                                      </p:to>
                                    </p:set>
                                    <p:animEffect transition="in" filter="fade">
                                      <p:cBhvr>
                                        <p:cTn id="28" dur="1000"/>
                                        <p:tgtEl>
                                          <p:spTgt spid="17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81"/>
                                        </p:tgtEl>
                                        <p:attrNameLst>
                                          <p:attrName>style.visibility</p:attrName>
                                        </p:attrNameLst>
                                      </p:cBhvr>
                                      <p:to>
                                        <p:strVal val="visible"/>
                                      </p:to>
                                    </p:set>
                                    <p:animEffect transition="in" filter="fade">
                                      <p:cBhvr>
                                        <p:cTn id="33" dur="1000"/>
                                        <p:tgtEl>
                                          <p:spTgt spid="181"/>
                                        </p:tgtEl>
                                      </p:cBhvr>
                                    </p:animEffect>
                                  </p:childTnLst>
                                </p:cTn>
                              </p:par>
                              <p:par>
                                <p:cTn id="34" presetID="10" presetClass="entr" presetSubtype="0" fill="hold" nodeType="withEffect">
                                  <p:stCondLst>
                                    <p:cond delay="0"/>
                                  </p:stCondLst>
                                  <p:childTnLst>
                                    <p:set>
                                      <p:cBhvr>
                                        <p:cTn id="35" dur="1" fill="hold">
                                          <p:stCondLst>
                                            <p:cond delay="0"/>
                                          </p:stCondLst>
                                        </p:cTn>
                                        <p:tgtEl>
                                          <p:spTgt spid="184"/>
                                        </p:tgtEl>
                                        <p:attrNameLst>
                                          <p:attrName>style.visibility</p:attrName>
                                        </p:attrNameLst>
                                      </p:cBhvr>
                                      <p:to>
                                        <p:strVal val="visible"/>
                                      </p:to>
                                    </p:set>
                                    <p:animEffect transition="in" filter="fade">
                                      <p:cBhvr>
                                        <p:cTn id="36" dur="1000"/>
                                        <p:tgtEl>
                                          <p:spTgt spid="18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82"/>
                                        </p:tgtEl>
                                        <p:attrNameLst>
                                          <p:attrName>style.visibility</p:attrName>
                                        </p:attrNameLst>
                                      </p:cBhvr>
                                      <p:to>
                                        <p:strVal val="visible"/>
                                      </p:to>
                                    </p:set>
                                    <p:animEffect transition="in" filter="fade">
                                      <p:cBhvr>
                                        <p:cTn id="41" dur="1000"/>
                                        <p:tgtEl>
                                          <p:spTgt spid="18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85"/>
                                        </p:tgtEl>
                                        <p:attrNameLst>
                                          <p:attrName>style.visibility</p:attrName>
                                        </p:attrNameLst>
                                      </p:cBhvr>
                                      <p:to>
                                        <p:strVal val="visible"/>
                                      </p:to>
                                    </p:set>
                                    <p:animEffect transition="in" filter="fade">
                                      <p:cBhvr>
                                        <p:cTn id="46" dur="1000"/>
                                        <p:tgtEl>
                                          <p:spTgt spid="18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75"/>
                                        </p:tgtEl>
                                        <p:attrNameLst>
                                          <p:attrName>style.visibility</p:attrName>
                                        </p:attrNameLst>
                                      </p:cBhvr>
                                      <p:to>
                                        <p:strVal val="visible"/>
                                      </p:to>
                                    </p:set>
                                    <p:animEffect transition="in" filter="fade">
                                      <p:cBhvr>
                                        <p:cTn id="51" dur="1000"/>
                                        <p:tgtEl>
                                          <p:spTgt spid="17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87"/>
                                        </p:tgtEl>
                                        <p:attrNameLst>
                                          <p:attrName>style.visibility</p:attrName>
                                        </p:attrNameLst>
                                      </p:cBhvr>
                                      <p:to>
                                        <p:strVal val="visible"/>
                                      </p:to>
                                    </p:set>
                                    <p:animEffect transition="in" filter="fade">
                                      <p:cBhvr>
                                        <p:cTn id="56" dur="1000"/>
                                        <p:tgtEl>
                                          <p:spTgt spid="187"/>
                                        </p:tgtEl>
                                      </p:cBhvr>
                                    </p:animEffect>
                                  </p:childTnLst>
                                </p:cTn>
                              </p:par>
                              <p:par>
                                <p:cTn id="57" presetID="10" presetClass="entr" presetSubtype="0" fill="hold" nodeType="withEffect">
                                  <p:stCondLst>
                                    <p:cond delay="0"/>
                                  </p:stCondLst>
                                  <p:childTnLst>
                                    <p:set>
                                      <p:cBhvr>
                                        <p:cTn id="58" dur="1" fill="hold">
                                          <p:stCondLst>
                                            <p:cond delay="0"/>
                                          </p:stCondLst>
                                        </p:cTn>
                                        <p:tgtEl>
                                          <p:spTgt spid="188"/>
                                        </p:tgtEl>
                                        <p:attrNameLst>
                                          <p:attrName>style.visibility</p:attrName>
                                        </p:attrNameLst>
                                      </p:cBhvr>
                                      <p:to>
                                        <p:strVal val="visible"/>
                                      </p:to>
                                    </p:set>
                                    <p:animEffect transition="in" filter="fade">
                                      <p:cBhvr>
                                        <p:cTn id="59" dur="10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cxnSp>
        <p:nvCxnSpPr>
          <p:cNvPr id="193" name="Google Shape;193;p30"/>
          <p:cNvCxnSpPr/>
          <p:nvPr/>
        </p:nvCxnSpPr>
        <p:spPr>
          <a:xfrm flipH="1">
            <a:off x="874150" y="1968125"/>
            <a:ext cx="18600" cy="2547900"/>
          </a:xfrm>
          <a:prstGeom prst="straightConnector1">
            <a:avLst/>
          </a:prstGeom>
          <a:noFill/>
          <a:ln w="38100" cap="flat" cmpd="sng">
            <a:solidFill>
              <a:schemeClr val="accent2"/>
            </a:solidFill>
            <a:prstDash val="solid"/>
            <a:round/>
            <a:headEnd type="none" w="med" len="med"/>
            <a:tailEnd type="triangle" w="med" len="med"/>
          </a:ln>
        </p:spPr>
      </p:cxnSp>
      <p:sp>
        <p:nvSpPr>
          <p:cNvPr id="194" name="Google Shape;194;p30"/>
          <p:cNvSpPr txBox="1"/>
          <p:nvPr/>
        </p:nvSpPr>
        <p:spPr>
          <a:xfrm>
            <a:off x="311700" y="1634150"/>
            <a:ext cx="1118700" cy="32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BEGIN TX1</a:t>
            </a:r>
            <a:endParaRPr>
              <a:solidFill>
                <a:schemeClr val="accent2"/>
              </a:solidFill>
            </a:endParaRPr>
          </a:p>
        </p:txBody>
      </p:sp>
      <p:sp>
        <p:nvSpPr>
          <p:cNvPr id="195" name="Google Shape;195;p30"/>
          <p:cNvSpPr txBox="1"/>
          <p:nvPr/>
        </p:nvSpPr>
        <p:spPr>
          <a:xfrm>
            <a:off x="369300" y="4676900"/>
            <a:ext cx="1323900" cy="32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COMMIT TX1</a:t>
            </a:r>
            <a:endParaRPr>
              <a:solidFill>
                <a:schemeClr val="accent2"/>
              </a:solidFill>
            </a:endParaRPr>
          </a:p>
        </p:txBody>
      </p:sp>
      <p:cxnSp>
        <p:nvCxnSpPr>
          <p:cNvPr id="196" name="Google Shape;196;p30"/>
          <p:cNvCxnSpPr/>
          <p:nvPr/>
        </p:nvCxnSpPr>
        <p:spPr>
          <a:xfrm flipH="1">
            <a:off x="5558075" y="1968125"/>
            <a:ext cx="13800" cy="1629000"/>
          </a:xfrm>
          <a:prstGeom prst="straightConnector1">
            <a:avLst/>
          </a:prstGeom>
          <a:noFill/>
          <a:ln w="38100" cap="flat" cmpd="sng">
            <a:solidFill>
              <a:schemeClr val="accent2"/>
            </a:solidFill>
            <a:prstDash val="solid"/>
            <a:round/>
            <a:headEnd type="none" w="med" len="med"/>
            <a:tailEnd type="triangle" w="med" len="med"/>
          </a:ln>
        </p:spPr>
      </p:cxnSp>
      <p:sp>
        <p:nvSpPr>
          <p:cNvPr id="197" name="Google Shape;197;p30"/>
          <p:cNvSpPr txBox="1"/>
          <p:nvPr/>
        </p:nvSpPr>
        <p:spPr>
          <a:xfrm>
            <a:off x="5102850" y="1634150"/>
            <a:ext cx="1118700" cy="32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BEGIN TX2</a:t>
            </a:r>
            <a:endParaRPr>
              <a:solidFill>
                <a:schemeClr val="accent2"/>
              </a:solidFill>
            </a:endParaRPr>
          </a:p>
        </p:txBody>
      </p:sp>
      <p:sp>
        <p:nvSpPr>
          <p:cNvPr id="198" name="Google Shape;198;p30"/>
          <p:cNvSpPr txBox="1"/>
          <p:nvPr/>
        </p:nvSpPr>
        <p:spPr>
          <a:xfrm>
            <a:off x="5113800" y="3606500"/>
            <a:ext cx="1323900" cy="32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COMMIT TX2</a:t>
            </a:r>
            <a:endParaRPr>
              <a:solidFill>
                <a:schemeClr val="accent2"/>
              </a:solidFill>
            </a:endParaRPr>
          </a:p>
        </p:txBody>
      </p:sp>
      <p:graphicFrame>
        <p:nvGraphicFramePr>
          <p:cNvPr id="199" name="Google Shape;199;p30"/>
          <p:cNvGraphicFramePr/>
          <p:nvPr/>
        </p:nvGraphicFramePr>
        <p:xfrm>
          <a:off x="5571875" y="449338"/>
          <a:ext cx="3390050" cy="1188630"/>
        </p:xfrm>
        <a:graphic>
          <a:graphicData uri="http://schemas.openxmlformats.org/drawingml/2006/table">
            <a:tbl>
              <a:tblPr>
                <a:noFill/>
                <a:tableStyleId>{3FEAEE5D-144B-425B-956B-94D642D558B3}</a:tableStyleId>
              </a:tblPr>
              <a:tblGrid>
                <a:gridCol w="1549900">
                  <a:extLst>
                    <a:ext uri="{9D8B030D-6E8A-4147-A177-3AD203B41FA5}">
                      <a16:colId xmlns:a16="http://schemas.microsoft.com/office/drawing/2014/main" val="20000"/>
                    </a:ext>
                  </a:extLst>
                </a:gridCol>
                <a:gridCol w="920075">
                  <a:extLst>
                    <a:ext uri="{9D8B030D-6E8A-4147-A177-3AD203B41FA5}">
                      <a16:colId xmlns:a16="http://schemas.microsoft.com/office/drawing/2014/main" val="20001"/>
                    </a:ext>
                  </a:extLst>
                </a:gridCol>
                <a:gridCol w="920075">
                  <a:extLst>
                    <a:ext uri="{9D8B030D-6E8A-4147-A177-3AD203B41FA5}">
                      <a16:colId xmlns:a16="http://schemas.microsoft.com/office/drawing/2014/main" val="20002"/>
                    </a:ext>
                  </a:extLst>
                </a:gridCol>
              </a:tblGrid>
              <a:tr h="336375">
                <a:tc>
                  <a:txBody>
                    <a:bodyPr/>
                    <a:lstStyle/>
                    <a:p>
                      <a:pPr marL="0" lvl="0" indent="0" algn="ctr" rtl="0">
                        <a:spcBef>
                          <a:spcPts val="0"/>
                        </a:spcBef>
                        <a:spcAft>
                          <a:spcPts val="0"/>
                        </a:spcAft>
                        <a:buNone/>
                      </a:pPr>
                      <a:r>
                        <a:rPr lang="en">
                          <a:solidFill>
                            <a:schemeClr val="dk2"/>
                          </a:solidFill>
                        </a:rPr>
                        <a:t>PID</a:t>
                      </a:r>
                      <a:endParaRPr>
                        <a:solidFill>
                          <a:schemeClr val="dk2"/>
                        </a:solidFill>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B7B7B7"/>
                    </a:solidFill>
                  </a:tcPr>
                </a:tc>
                <a:tc>
                  <a:txBody>
                    <a:bodyPr/>
                    <a:lstStyle/>
                    <a:p>
                      <a:pPr marL="0" lvl="0" indent="0" algn="l" rtl="0">
                        <a:spcBef>
                          <a:spcPts val="0"/>
                        </a:spcBef>
                        <a:spcAft>
                          <a:spcPts val="0"/>
                        </a:spcAft>
                        <a:buNone/>
                      </a:pPr>
                      <a:r>
                        <a:rPr lang="en">
                          <a:solidFill>
                            <a:schemeClr val="dk2"/>
                          </a:solidFill>
                        </a:rPr>
                        <a:t>QNT</a:t>
                      </a:r>
                      <a:endParaRPr>
                        <a:solidFill>
                          <a:schemeClr val="dk2"/>
                        </a:solidFill>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B7B7B7"/>
                    </a:solidFill>
                  </a:tcPr>
                </a:tc>
                <a:tc>
                  <a:txBody>
                    <a:bodyPr/>
                    <a:lstStyle/>
                    <a:p>
                      <a:pPr marL="0" lvl="0" indent="0" algn="l" rtl="0">
                        <a:spcBef>
                          <a:spcPts val="0"/>
                        </a:spcBef>
                        <a:spcAft>
                          <a:spcPts val="0"/>
                        </a:spcAft>
                        <a:buNone/>
                      </a:pPr>
                      <a:r>
                        <a:rPr lang="en">
                          <a:solidFill>
                            <a:schemeClr val="dk2"/>
                          </a:solidFill>
                        </a:rPr>
                        <a:t>PRICE</a:t>
                      </a:r>
                      <a:endParaRPr>
                        <a:solidFill>
                          <a:schemeClr val="dk2"/>
                        </a:solidFill>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B7B7B7"/>
                    </a:solidFill>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a:solidFill>
                            <a:schemeClr val="accent2"/>
                          </a:solidFill>
                        </a:rPr>
                        <a:t>Product 1</a:t>
                      </a:r>
                      <a:endParaRPr>
                        <a:solidFill>
                          <a:schemeClr val="accent2"/>
                        </a:solidFill>
                      </a:endParaRPr>
                    </a:p>
                  </a:txBody>
                  <a:tcPr marL="91425" marR="91425" marT="91425" marB="91425">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
                          <a:solidFill>
                            <a:schemeClr val="accent2"/>
                          </a:solidFill>
                        </a:rPr>
                        <a:t>10</a:t>
                      </a:r>
                      <a:endParaRPr>
                        <a:solidFill>
                          <a:schemeClr val="accent2"/>
                        </a:solidFill>
                      </a:endParaRPr>
                    </a:p>
                  </a:txBody>
                  <a:tcPr marL="91425" marR="91425" marT="91425" marB="91425">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
                          <a:solidFill>
                            <a:schemeClr val="accent2"/>
                          </a:solidFill>
                        </a:rPr>
                        <a:t>$5</a:t>
                      </a:r>
                      <a:endParaRPr>
                        <a:solidFill>
                          <a:schemeClr val="accent2"/>
                        </a:solidFill>
                      </a:endParaRPr>
                    </a:p>
                  </a:txBody>
                  <a:tcPr marL="91425" marR="91425" marT="91425" marB="91425">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None/>
                      </a:pPr>
                      <a:r>
                        <a:rPr lang="en">
                          <a:solidFill>
                            <a:schemeClr val="accent2"/>
                          </a:solidFill>
                        </a:rPr>
                        <a:t>Product 2</a:t>
                      </a:r>
                      <a:endParaRPr>
                        <a:solidFill>
                          <a:schemeClr val="accent2"/>
                        </a:solidFill>
                      </a:endParaRPr>
                    </a:p>
                  </a:txBody>
                  <a:tcPr marL="91425" marR="91425" marT="91425" marB="91425"/>
                </a:tc>
                <a:tc>
                  <a:txBody>
                    <a:bodyPr/>
                    <a:lstStyle/>
                    <a:p>
                      <a:pPr marL="0" lvl="0" indent="0" algn="ctr" rtl="0">
                        <a:spcBef>
                          <a:spcPts val="0"/>
                        </a:spcBef>
                        <a:spcAft>
                          <a:spcPts val="0"/>
                        </a:spcAft>
                        <a:buNone/>
                      </a:pPr>
                      <a:r>
                        <a:rPr lang="en">
                          <a:solidFill>
                            <a:schemeClr val="accent2"/>
                          </a:solidFill>
                        </a:rPr>
                        <a:t>20</a:t>
                      </a:r>
                      <a:endParaRPr>
                        <a:solidFill>
                          <a:schemeClr val="accent2"/>
                        </a:solidFill>
                      </a:endParaRPr>
                    </a:p>
                  </a:txBody>
                  <a:tcPr marL="91425" marR="91425" marT="91425" marB="91425"/>
                </a:tc>
                <a:tc>
                  <a:txBody>
                    <a:bodyPr/>
                    <a:lstStyle/>
                    <a:p>
                      <a:pPr marL="0" lvl="0" indent="0" algn="ctr" rtl="0">
                        <a:spcBef>
                          <a:spcPts val="0"/>
                        </a:spcBef>
                        <a:spcAft>
                          <a:spcPts val="0"/>
                        </a:spcAft>
                        <a:buNone/>
                      </a:pPr>
                      <a:r>
                        <a:rPr lang="en">
                          <a:solidFill>
                            <a:schemeClr val="accent2"/>
                          </a:solidFill>
                        </a:rPr>
                        <a:t>$4</a:t>
                      </a:r>
                      <a:endParaRPr>
                        <a:solidFill>
                          <a:schemeClr val="accent2"/>
                        </a:solidFill>
                      </a:endParaRPr>
                    </a:p>
                  </a:txBody>
                  <a:tcPr marL="91425" marR="91425" marT="91425" marB="91425"/>
                </a:tc>
                <a:extLst>
                  <a:ext uri="{0D108BD9-81ED-4DB2-BD59-A6C34878D82A}">
                    <a16:rowId xmlns:a16="http://schemas.microsoft.com/office/drawing/2014/main" val="10002"/>
                  </a:ext>
                </a:extLst>
              </a:tr>
            </a:tbl>
          </a:graphicData>
        </a:graphic>
      </p:graphicFrame>
      <p:sp>
        <p:nvSpPr>
          <p:cNvPr id="200" name="Google Shape;200;p30"/>
          <p:cNvSpPr txBox="1"/>
          <p:nvPr/>
        </p:nvSpPr>
        <p:spPr>
          <a:xfrm>
            <a:off x="6890555" y="84800"/>
            <a:ext cx="907200" cy="32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accent2"/>
                </a:solidFill>
              </a:rPr>
              <a:t>SALES</a:t>
            </a:r>
            <a:endParaRPr b="1">
              <a:solidFill>
                <a:schemeClr val="accent2"/>
              </a:solidFill>
            </a:endParaRPr>
          </a:p>
        </p:txBody>
      </p:sp>
      <p:sp>
        <p:nvSpPr>
          <p:cNvPr id="201" name="Google Shape;201;p30"/>
          <p:cNvSpPr txBox="1"/>
          <p:nvPr/>
        </p:nvSpPr>
        <p:spPr>
          <a:xfrm>
            <a:off x="1029600" y="2044325"/>
            <a:ext cx="4084200" cy="4158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FFFF"/>
                </a:solidFill>
              </a:rPr>
              <a:t>SELECT</a:t>
            </a:r>
            <a:r>
              <a:rPr lang="en">
                <a:solidFill>
                  <a:schemeClr val="accent2"/>
                </a:solidFill>
              </a:rPr>
              <a:t> PID, QNT*PRICE </a:t>
            </a:r>
            <a:r>
              <a:rPr lang="en" b="1">
                <a:solidFill>
                  <a:srgbClr val="00FFFF"/>
                </a:solidFill>
              </a:rPr>
              <a:t>FROM</a:t>
            </a:r>
            <a:r>
              <a:rPr lang="en">
                <a:solidFill>
                  <a:schemeClr val="accent2"/>
                </a:solidFill>
              </a:rPr>
              <a:t> SALES</a:t>
            </a:r>
            <a:endParaRPr>
              <a:solidFill>
                <a:schemeClr val="accent2"/>
              </a:solidFill>
            </a:endParaRPr>
          </a:p>
        </p:txBody>
      </p:sp>
      <p:sp>
        <p:nvSpPr>
          <p:cNvPr id="202" name="Google Shape;202;p30"/>
          <p:cNvSpPr txBox="1"/>
          <p:nvPr/>
        </p:nvSpPr>
        <p:spPr>
          <a:xfrm>
            <a:off x="5818525" y="2526925"/>
            <a:ext cx="3143400" cy="6159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rgbClr val="00FFFF"/>
                </a:solidFill>
              </a:rPr>
              <a:t>UPDATE</a:t>
            </a:r>
            <a:r>
              <a:rPr lang="en" b="1">
                <a:solidFill>
                  <a:schemeClr val="accent2"/>
                </a:solidFill>
              </a:rPr>
              <a:t> </a:t>
            </a:r>
            <a:r>
              <a:rPr lang="en">
                <a:solidFill>
                  <a:schemeClr val="accent2"/>
                </a:solidFill>
              </a:rPr>
              <a:t>SALES</a:t>
            </a:r>
            <a:r>
              <a:rPr lang="en" b="1">
                <a:solidFill>
                  <a:schemeClr val="accent2"/>
                </a:solidFill>
              </a:rPr>
              <a:t> </a:t>
            </a:r>
            <a:r>
              <a:rPr lang="en" b="1">
                <a:solidFill>
                  <a:srgbClr val="00FFFF"/>
                </a:solidFill>
              </a:rPr>
              <a:t>SET</a:t>
            </a:r>
            <a:r>
              <a:rPr lang="en" b="1">
                <a:solidFill>
                  <a:schemeClr val="accent2"/>
                </a:solidFill>
              </a:rPr>
              <a:t> </a:t>
            </a:r>
            <a:r>
              <a:rPr lang="en">
                <a:solidFill>
                  <a:schemeClr val="accent2"/>
                </a:solidFill>
              </a:rPr>
              <a:t>QNT = QNT+5</a:t>
            </a:r>
            <a:r>
              <a:rPr lang="en" b="1">
                <a:solidFill>
                  <a:schemeClr val="accent2"/>
                </a:solidFill>
              </a:rPr>
              <a:t> </a:t>
            </a:r>
            <a:endParaRPr b="1">
              <a:solidFill>
                <a:schemeClr val="accent2"/>
              </a:solidFill>
            </a:endParaRPr>
          </a:p>
          <a:p>
            <a:pPr marL="0" lvl="0" indent="0" algn="l" rtl="0">
              <a:spcBef>
                <a:spcPts val="0"/>
              </a:spcBef>
              <a:spcAft>
                <a:spcPts val="0"/>
              </a:spcAft>
              <a:buNone/>
            </a:pPr>
            <a:r>
              <a:rPr lang="en" b="1">
                <a:solidFill>
                  <a:srgbClr val="00FFFF"/>
                </a:solidFill>
              </a:rPr>
              <a:t>WHERE</a:t>
            </a:r>
            <a:r>
              <a:rPr lang="en" b="1">
                <a:solidFill>
                  <a:schemeClr val="accent2"/>
                </a:solidFill>
              </a:rPr>
              <a:t> </a:t>
            </a:r>
            <a:r>
              <a:rPr lang="en">
                <a:solidFill>
                  <a:schemeClr val="accent2"/>
                </a:solidFill>
              </a:rPr>
              <a:t>PID =1 </a:t>
            </a:r>
            <a:endParaRPr>
              <a:solidFill>
                <a:schemeClr val="accent2"/>
              </a:solidFill>
            </a:endParaRPr>
          </a:p>
        </p:txBody>
      </p:sp>
      <p:sp>
        <p:nvSpPr>
          <p:cNvPr id="203" name="Google Shape;203;p30"/>
          <p:cNvSpPr txBox="1"/>
          <p:nvPr/>
        </p:nvSpPr>
        <p:spPr>
          <a:xfrm>
            <a:off x="1029600" y="3931100"/>
            <a:ext cx="4084200" cy="4158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FFFF"/>
                </a:solidFill>
              </a:rPr>
              <a:t>SELECT</a:t>
            </a:r>
            <a:r>
              <a:rPr lang="en">
                <a:solidFill>
                  <a:schemeClr val="accent2"/>
                </a:solidFill>
              </a:rPr>
              <a:t> </a:t>
            </a:r>
            <a:r>
              <a:rPr lang="en" b="1">
                <a:solidFill>
                  <a:schemeClr val="accent2"/>
                </a:solidFill>
              </a:rPr>
              <a:t>SUM</a:t>
            </a:r>
            <a:r>
              <a:rPr lang="en">
                <a:solidFill>
                  <a:schemeClr val="accent2"/>
                </a:solidFill>
              </a:rPr>
              <a:t>(QNT*PRICE) </a:t>
            </a:r>
            <a:r>
              <a:rPr lang="en" b="1">
                <a:solidFill>
                  <a:srgbClr val="00FFFF"/>
                </a:solidFill>
              </a:rPr>
              <a:t>FROM</a:t>
            </a:r>
            <a:r>
              <a:rPr lang="en">
                <a:solidFill>
                  <a:schemeClr val="accent2"/>
                </a:solidFill>
              </a:rPr>
              <a:t> SALES</a:t>
            </a:r>
            <a:endParaRPr>
              <a:solidFill>
                <a:schemeClr val="accent2"/>
              </a:solidFill>
            </a:endParaRPr>
          </a:p>
        </p:txBody>
      </p:sp>
      <p:sp>
        <p:nvSpPr>
          <p:cNvPr id="204" name="Google Shape;204;p30"/>
          <p:cNvSpPr txBox="1"/>
          <p:nvPr/>
        </p:nvSpPr>
        <p:spPr>
          <a:xfrm>
            <a:off x="2274800" y="2571750"/>
            <a:ext cx="1254900" cy="41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Product 1, 50</a:t>
            </a:r>
            <a:endParaRPr>
              <a:solidFill>
                <a:schemeClr val="accent2"/>
              </a:solidFill>
            </a:endParaRPr>
          </a:p>
          <a:p>
            <a:pPr marL="0" lvl="0" indent="0" algn="l" rtl="0">
              <a:spcBef>
                <a:spcPts val="0"/>
              </a:spcBef>
              <a:spcAft>
                <a:spcPts val="0"/>
              </a:spcAft>
              <a:buNone/>
            </a:pPr>
            <a:r>
              <a:rPr lang="en">
                <a:solidFill>
                  <a:schemeClr val="accent2"/>
                </a:solidFill>
              </a:rPr>
              <a:t>Product 2, 80</a:t>
            </a:r>
            <a:endParaRPr>
              <a:solidFill>
                <a:schemeClr val="accent2"/>
              </a:solidFill>
            </a:endParaRPr>
          </a:p>
        </p:txBody>
      </p:sp>
      <p:sp>
        <p:nvSpPr>
          <p:cNvPr id="205" name="Google Shape;205;p30"/>
          <p:cNvSpPr txBox="1"/>
          <p:nvPr/>
        </p:nvSpPr>
        <p:spPr>
          <a:xfrm>
            <a:off x="7177250" y="879450"/>
            <a:ext cx="795600" cy="324600"/>
          </a:xfrm>
          <a:prstGeom prst="rect">
            <a:avLst/>
          </a:prstGeom>
          <a:solidFill>
            <a:srgbClr val="741B47"/>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accent2"/>
                </a:solidFill>
              </a:rPr>
              <a:t>15</a:t>
            </a:r>
            <a:endParaRPr b="1">
              <a:solidFill>
                <a:schemeClr val="accent2"/>
              </a:solidFill>
            </a:endParaRPr>
          </a:p>
        </p:txBody>
      </p:sp>
      <p:sp>
        <p:nvSpPr>
          <p:cNvPr id="206" name="Google Shape;206;p30"/>
          <p:cNvSpPr txBox="1"/>
          <p:nvPr/>
        </p:nvSpPr>
        <p:spPr>
          <a:xfrm>
            <a:off x="1569450" y="4346900"/>
            <a:ext cx="3533400" cy="41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We get $155 when it should be $130</a:t>
            </a:r>
            <a:endParaRPr>
              <a:solidFill>
                <a:schemeClr val="accent2"/>
              </a:solidFill>
            </a:endParaRPr>
          </a:p>
          <a:p>
            <a:pPr marL="0" lvl="0" indent="0" algn="l" rtl="0">
              <a:spcBef>
                <a:spcPts val="0"/>
              </a:spcBef>
              <a:spcAft>
                <a:spcPts val="0"/>
              </a:spcAft>
              <a:buNone/>
            </a:pPr>
            <a:r>
              <a:rPr lang="en">
                <a:solidFill>
                  <a:schemeClr val="accent2"/>
                </a:solidFill>
              </a:rPr>
              <a:t>We did read a committed value, but it gave us inconsistent results</a:t>
            </a:r>
            <a:endParaRPr>
              <a:solidFill>
                <a:schemeClr val="accent2"/>
              </a:solidFill>
            </a:endParaRPr>
          </a:p>
        </p:txBody>
      </p:sp>
      <p:sp>
        <p:nvSpPr>
          <p:cNvPr id="207" name="Google Shape;207;p30"/>
          <p:cNvSpPr txBox="1"/>
          <p:nvPr/>
        </p:nvSpPr>
        <p:spPr>
          <a:xfrm>
            <a:off x="7150700" y="882456"/>
            <a:ext cx="848700" cy="3246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lt1"/>
                </a:solidFill>
              </a:rPr>
              <a:t>15</a:t>
            </a:r>
            <a:endParaRPr b="1">
              <a:solidFill>
                <a:schemeClr val="lt1"/>
              </a:solidFill>
            </a:endParaRPr>
          </a:p>
        </p:txBody>
      </p:sp>
      <p:sp>
        <p:nvSpPr>
          <p:cNvPr id="208" name="Google Shape;208;p30"/>
          <p:cNvSpPr txBox="1">
            <a:spLocks noGrp="1"/>
          </p:cNvSpPr>
          <p:nvPr>
            <p:ph type="title"/>
          </p:nvPr>
        </p:nvSpPr>
        <p:spPr>
          <a:xfrm>
            <a:off x="311700" y="445025"/>
            <a:ext cx="3487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accent2"/>
                </a:solidFill>
              </a:rPr>
              <a:t>Non-repeatable read</a:t>
            </a:r>
            <a:endParaRPr>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fade">
                                      <p:cBhvr>
                                        <p:cTn id="7" dur="1000"/>
                                        <p:tgtEl>
                                          <p:spTgt spid="194"/>
                                        </p:tgtEl>
                                      </p:cBhvr>
                                    </p:animEffect>
                                  </p:childTnLst>
                                </p:cTn>
                              </p:par>
                              <p:par>
                                <p:cTn id="8" presetID="10" presetClass="entr" presetSubtype="0" fill="hold" nodeType="withEffect">
                                  <p:stCondLst>
                                    <p:cond delay="0"/>
                                  </p:stCondLst>
                                  <p:childTnLst>
                                    <p:set>
                                      <p:cBhvr>
                                        <p:cTn id="9" dur="1" fill="hold">
                                          <p:stCondLst>
                                            <p:cond delay="0"/>
                                          </p:stCondLst>
                                        </p:cTn>
                                        <p:tgtEl>
                                          <p:spTgt spid="193"/>
                                        </p:tgtEl>
                                        <p:attrNameLst>
                                          <p:attrName>style.visibility</p:attrName>
                                        </p:attrNameLst>
                                      </p:cBhvr>
                                      <p:to>
                                        <p:strVal val="visible"/>
                                      </p:to>
                                    </p:set>
                                    <p:animEffect transition="in" filter="fade">
                                      <p:cBhvr>
                                        <p:cTn id="10" dur="1000"/>
                                        <p:tgtEl>
                                          <p:spTgt spid="19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1"/>
                                        </p:tgtEl>
                                        <p:attrNameLst>
                                          <p:attrName>style.visibility</p:attrName>
                                        </p:attrNameLst>
                                      </p:cBhvr>
                                      <p:to>
                                        <p:strVal val="visible"/>
                                      </p:to>
                                    </p:set>
                                    <p:animEffect transition="in" filter="fade">
                                      <p:cBhvr>
                                        <p:cTn id="15" dur="1000"/>
                                        <p:tgtEl>
                                          <p:spTgt spid="20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4"/>
                                        </p:tgtEl>
                                        <p:attrNameLst>
                                          <p:attrName>style.visibility</p:attrName>
                                        </p:attrNameLst>
                                      </p:cBhvr>
                                      <p:to>
                                        <p:strVal val="visible"/>
                                      </p:to>
                                    </p:set>
                                    <p:animEffect transition="in" filter="fade">
                                      <p:cBhvr>
                                        <p:cTn id="20" dur="1000"/>
                                        <p:tgtEl>
                                          <p:spTgt spid="20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97"/>
                                        </p:tgtEl>
                                        <p:attrNameLst>
                                          <p:attrName>style.visibility</p:attrName>
                                        </p:attrNameLst>
                                      </p:cBhvr>
                                      <p:to>
                                        <p:strVal val="visible"/>
                                      </p:to>
                                    </p:set>
                                    <p:animEffect transition="in" filter="fade">
                                      <p:cBhvr>
                                        <p:cTn id="25" dur="1000"/>
                                        <p:tgtEl>
                                          <p:spTgt spid="197"/>
                                        </p:tgtEl>
                                      </p:cBhvr>
                                    </p:animEffect>
                                  </p:childTnLst>
                                </p:cTn>
                              </p:par>
                              <p:par>
                                <p:cTn id="26" presetID="10" presetClass="entr" presetSubtype="0" fill="hold" nodeType="withEffect">
                                  <p:stCondLst>
                                    <p:cond delay="0"/>
                                  </p:stCondLst>
                                  <p:childTnLst>
                                    <p:set>
                                      <p:cBhvr>
                                        <p:cTn id="27" dur="1" fill="hold">
                                          <p:stCondLst>
                                            <p:cond delay="0"/>
                                          </p:stCondLst>
                                        </p:cTn>
                                        <p:tgtEl>
                                          <p:spTgt spid="196"/>
                                        </p:tgtEl>
                                        <p:attrNameLst>
                                          <p:attrName>style.visibility</p:attrName>
                                        </p:attrNameLst>
                                      </p:cBhvr>
                                      <p:to>
                                        <p:strVal val="visible"/>
                                      </p:to>
                                    </p:set>
                                    <p:animEffect transition="in" filter="fade">
                                      <p:cBhvr>
                                        <p:cTn id="28" dur="1000"/>
                                        <p:tgtEl>
                                          <p:spTgt spid="19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02"/>
                                        </p:tgtEl>
                                        <p:attrNameLst>
                                          <p:attrName>style.visibility</p:attrName>
                                        </p:attrNameLst>
                                      </p:cBhvr>
                                      <p:to>
                                        <p:strVal val="visible"/>
                                      </p:to>
                                    </p:set>
                                    <p:animEffect transition="in" filter="fade">
                                      <p:cBhvr>
                                        <p:cTn id="33" dur="1000"/>
                                        <p:tgtEl>
                                          <p:spTgt spid="20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05"/>
                                        </p:tgtEl>
                                        <p:attrNameLst>
                                          <p:attrName>style.visibility</p:attrName>
                                        </p:attrNameLst>
                                      </p:cBhvr>
                                      <p:to>
                                        <p:strVal val="visible"/>
                                      </p:to>
                                    </p:set>
                                    <p:animEffect transition="in" filter="fade">
                                      <p:cBhvr>
                                        <p:cTn id="38" dur="1000"/>
                                        <p:tgtEl>
                                          <p:spTgt spid="20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98"/>
                                        </p:tgtEl>
                                        <p:attrNameLst>
                                          <p:attrName>style.visibility</p:attrName>
                                        </p:attrNameLst>
                                      </p:cBhvr>
                                      <p:to>
                                        <p:strVal val="visible"/>
                                      </p:to>
                                    </p:set>
                                    <p:animEffect transition="in" filter="fade">
                                      <p:cBhvr>
                                        <p:cTn id="43" dur="1000"/>
                                        <p:tgtEl>
                                          <p:spTgt spid="198"/>
                                        </p:tgtEl>
                                      </p:cBhvr>
                                    </p:animEffect>
                                  </p:childTnLst>
                                </p:cTn>
                              </p:par>
                              <p:par>
                                <p:cTn id="44" presetID="10" presetClass="entr" presetSubtype="0" fill="hold" nodeType="withEffect">
                                  <p:stCondLst>
                                    <p:cond delay="0"/>
                                  </p:stCondLst>
                                  <p:childTnLst>
                                    <p:set>
                                      <p:cBhvr>
                                        <p:cTn id="45" dur="1" fill="hold">
                                          <p:stCondLst>
                                            <p:cond delay="0"/>
                                          </p:stCondLst>
                                        </p:cTn>
                                        <p:tgtEl>
                                          <p:spTgt spid="207"/>
                                        </p:tgtEl>
                                        <p:attrNameLst>
                                          <p:attrName>style.visibility</p:attrName>
                                        </p:attrNameLst>
                                      </p:cBhvr>
                                      <p:to>
                                        <p:strVal val="visible"/>
                                      </p:to>
                                    </p:set>
                                    <p:animEffect transition="in" filter="fade">
                                      <p:cBhvr>
                                        <p:cTn id="46" dur="1000"/>
                                        <p:tgtEl>
                                          <p:spTgt spid="20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03"/>
                                        </p:tgtEl>
                                        <p:attrNameLst>
                                          <p:attrName>style.visibility</p:attrName>
                                        </p:attrNameLst>
                                      </p:cBhvr>
                                      <p:to>
                                        <p:strVal val="visible"/>
                                      </p:to>
                                    </p:set>
                                    <p:animEffect transition="in" filter="fade">
                                      <p:cBhvr>
                                        <p:cTn id="51" dur="1000"/>
                                        <p:tgtEl>
                                          <p:spTgt spid="203"/>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06"/>
                                        </p:tgtEl>
                                        <p:attrNameLst>
                                          <p:attrName>style.visibility</p:attrName>
                                        </p:attrNameLst>
                                      </p:cBhvr>
                                      <p:to>
                                        <p:strVal val="visible"/>
                                      </p:to>
                                    </p:set>
                                    <p:animEffect transition="in" filter="fade">
                                      <p:cBhvr>
                                        <p:cTn id="56" dur="1000"/>
                                        <p:tgtEl>
                                          <p:spTgt spid="206"/>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95"/>
                                        </p:tgtEl>
                                        <p:attrNameLst>
                                          <p:attrName>style.visibility</p:attrName>
                                        </p:attrNameLst>
                                      </p:cBhvr>
                                      <p:to>
                                        <p:strVal val="visible"/>
                                      </p:to>
                                    </p:set>
                                    <p:animEffect transition="in" filter="fade">
                                      <p:cBhvr>
                                        <p:cTn id="61" dur="10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cxnSp>
        <p:nvCxnSpPr>
          <p:cNvPr id="213" name="Google Shape;213;p31"/>
          <p:cNvCxnSpPr/>
          <p:nvPr/>
        </p:nvCxnSpPr>
        <p:spPr>
          <a:xfrm flipH="1">
            <a:off x="874150" y="1968125"/>
            <a:ext cx="18600" cy="2547900"/>
          </a:xfrm>
          <a:prstGeom prst="straightConnector1">
            <a:avLst/>
          </a:prstGeom>
          <a:noFill/>
          <a:ln w="38100" cap="flat" cmpd="sng">
            <a:solidFill>
              <a:schemeClr val="accent2"/>
            </a:solidFill>
            <a:prstDash val="solid"/>
            <a:round/>
            <a:headEnd type="none" w="med" len="med"/>
            <a:tailEnd type="triangle" w="med" len="med"/>
          </a:ln>
        </p:spPr>
      </p:cxnSp>
      <p:sp>
        <p:nvSpPr>
          <p:cNvPr id="214" name="Google Shape;214;p31"/>
          <p:cNvSpPr txBox="1"/>
          <p:nvPr/>
        </p:nvSpPr>
        <p:spPr>
          <a:xfrm>
            <a:off x="311700" y="1634150"/>
            <a:ext cx="1118700" cy="32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BEGIN TX1</a:t>
            </a:r>
            <a:endParaRPr>
              <a:solidFill>
                <a:schemeClr val="accent2"/>
              </a:solidFill>
            </a:endParaRPr>
          </a:p>
        </p:txBody>
      </p:sp>
      <p:sp>
        <p:nvSpPr>
          <p:cNvPr id="215" name="Google Shape;215;p31"/>
          <p:cNvSpPr txBox="1"/>
          <p:nvPr/>
        </p:nvSpPr>
        <p:spPr>
          <a:xfrm>
            <a:off x="369300" y="4676900"/>
            <a:ext cx="1323900" cy="32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COMMIT TX1</a:t>
            </a:r>
            <a:endParaRPr>
              <a:solidFill>
                <a:schemeClr val="accent2"/>
              </a:solidFill>
            </a:endParaRPr>
          </a:p>
        </p:txBody>
      </p:sp>
      <p:cxnSp>
        <p:nvCxnSpPr>
          <p:cNvPr id="216" name="Google Shape;216;p31"/>
          <p:cNvCxnSpPr/>
          <p:nvPr/>
        </p:nvCxnSpPr>
        <p:spPr>
          <a:xfrm flipH="1">
            <a:off x="5558025" y="2386850"/>
            <a:ext cx="22500" cy="1210200"/>
          </a:xfrm>
          <a:prstGeom prst="straightConnector1">
            <a:avLst/>
          </a:prstGeom>
          <a:noFill/>
          <a:ln w="38100" cap="flat" cmpd="sng">
            <a:solidFill>
              <a:schemeClr val="accent2"/>
            </a:solidFill>
            <a:prstDash val="solid"/>
            <a:round/>
            <a:headEnd type="none" w="med" len="med"/>
            <a:tailEnd type="triangle" w="med" len="med"/>
          </a:ln>
        </p:spPr>
      </p:cxnSp>
      <p:sp>
        <p:nvSpPr>
          <p:cNvPr id="217" name="Google Shape;217;p31"/>
          <p:cNvSpPr txBox="1"/>
          <p:nvPr/>
        </p:nvSpPr>
        <p:spPr>
          <a:xfrm>
            <a:off x="5216400" y="2052800"/>
            <a:ext cx="1118700" cy="32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BEGIN TX2</a:t>
            </a:r>
            <a:endParaRPr>
              <a:solidFill>
                <a:schemeClr val="accent2"/>
              </a:solidFill>
            </a:endParaRPr>
          </a:p>
        </p:txBody>
      </p:sp>
      <p:sp>
        <p:nvSpPr>
          <p:cNvPr id="218" name="Google Shape;218;p31"/>
          <p:cNvSpPr txBox="1"/>
          <p:nvPr/>
        </p:nvSpPr>
        <p:spPr>
          <a:xfrm>
            <a:off x="5113800" y="3606500"/>
            <a:ext cx="1323900" cy="32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COMMIT TX2</a:t>
            </a:r>
            <a:endParaRPr>
              <a:solidFill>
                <a:schemeClr val="accent2"/>
              </a:solidFill>
            </a:endParaRPr>
          </a:p>
        </p:txBody>
      </p:sp>
      <p:graphicFrame>
        <p:nvGraphicFramePr>
          <p:cNvPr id="219" name="Google Shape;219;p31"/>
          <p:cNvGraphicFramePr/>
          <p:nvPr/>
        </p:nvGraphicFramePr>
        <p:xfrm>
          <a:off x="5571875" y="449338"/>
          <a:ext cx="3390050" cy="1188630"/>
        </p:xfrm>
        <a:graphic>
          <a:graphicData uri="http://schemas.openxmlformats.org/drawingml/2006/table">
            <a:tbl>
              <a:tblPr>
                <a:noFill/>
                <a:tableStyleId>{3FEAEE5D-144B-425B-956B-94D642D558B3}</a:tableStyleId>
              </a:tblPr>
              <a:tblGrid>
                <a:gridCol w="1549900">
                  <a:extLst>
                    <a:ext uri="{9D8B030D-6E8A-4147-A177-3AD203B41FA5}">
                      <a16:colId xmlns:a16="http://schemas.microsoft.com/office/drawing/2014/main" val="20000"/>
                    </a:ext>
                  </a:extLst>
                </a:gridCol>
                <a:gridCol w="920075">
                  <a:extLst>
                    <a:ext uri="{9D8B030D-6E8A-4147-A177-3AD203B41FA5}">
                      <a16:colId xmlns:a16="http://schemas.microsoft.com/office/drawing/2014/main" val="20001"/>
                    </a:ext>
                  </a:extLst>
                </a:gridCol>
                <a:gridCol w="920075">
                  <a:extLst>
                    <a:ext uri="{9D8B030D-6E8A-4147-A177-3AD203B41FA5}">
                      <a16:colId xmlns:a16="http://schemas.microsoft.com/office/drawing/2014/main" val="20002"/>
                    </a:ext>
                  </a:extLst>
                </a:gridCol>
              </a:tblGrid>
              <a:tr h="336375">
                <a:tc>
                  <a:txBody>
                    <a:bodyPr/>
                    <a:lstStyle/>
                    <a:p>
                      <a:pPr marL="0" lvl="0" indent="0" algn="ctr" rtl="0">
                        <a:spcBef>
                          <a:spcPts val="0"/>
                        </a:spcBef>
                        <a:spcAft>
                          <a:spcPts val="0"/>
                        </a:spcAft>
                        <a:buNone/>
                      </a:pPr>
                      <a:r>
                        <a:rPr lang="en">
                          <a:solidFill>
                            <a:schemeClr val="dk2"/>
                          </a:solidFill>
                        </a:rPr>
                        <a:t>PID</a:t>
                      </a:r>
                      <a:endParaRPr>
                        <a:solidFill>
                          <a:schemeClr val="dk2"/>
                        </a:solidFill>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B7B7B7"/>
                    </a:solidFill>
                  </a:tcPr>
                </a:tc>
                <a:tc>
                  <a:txBody>
                    <a:bodyPr/>
                    <a:lstStyle/>
                    <a:p>
                      <a:pPr marL="0" lvl="0" indent="0" algn="l" rtl="0">
                        <a:spcBef>
                          <a:spcPts val="0"/>
                        </a:spcBef>
                        <a:spcAft>
                          <a:spcPts val="0"/>
                        </a:spcAft>
                        <a:buNone/>
                      </a:pPr>
                      <a:r>
                        <a:rPr lang="en">
                          <a:solidFill>
                            <a:schemeClr val="dk2"/>
                          </a:solidFill>
                        </a:rPr>
                        <a:t>QNT</a:t>
                      </a:r>
                      <a:endParaRPr>
                        <a:solidFill>
                          <a:schemeClr val="dk2"/>
                        </a:solidFill>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B7B7B7"/>
                    </a:solidFill>
                  </a:tcPr>
                </a:tc>
                <a:tc>
                  <a:txBody>
                    <a:bodyPr/>
                    <a:lstStyle/>
                    <a:p>
                      <a:pPr marL="0" lvl="0" indent="0" algn="l" rtl="0">
                        <a:spcBef>
                          <a:spcPts val="0"/>
                        </a:spcBef>
                        <a:spcAft>
                          <a:spcPts val="0"/>
                        </a:spcAft>
                        <a:buNone/>
                      </a:pPr>
                      <a:r>
                        <a:rPr lang="en">
                          <a:solidFill>
                            <a:schemeClr val="dk2"/>
                          </a:solidFill>
                        </a:rPr>
                        <a:t>PRICE</a:t>
                      </a:r>
                      <a:endParaRPr>
                        <a:solidFill>
                          <a:schemeClr val="dk2"/>
                        </a:solidFill>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B7B7B7"/>
                    </a:solidFill>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a:solidFill>
                            <a:schemeClr val="accent2"/>
                          </a:solidFill>
                        </a:rPr>
                        <a:t>Product 1</a:t>
                      </a:r>
                      <a:endParaRPr>
                        <a:solidFill>
                          <a:schemeClr val="accent2"/>
                        </a:solidFill>
                      </a:endParaRPr>
                    </a:p>
                  </a:txBody>
                  <a:tcPr marL="91425" marR="91425" marT="91425" marB="91425">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
                          <a:solidFill>
                            <a:schemeClr val="accent2"/>
                          </a:solidFill>
                        </a:rPr>
                        <a:t>10</a:t>
                      </a:r>
                      <a:endParaRPr>
                        <a:solidFill>
                          <a:schemeClr val="accent2"/>
                        </a:solidFill>
                      </a:endParaRPr>
                    </a:p>
                  </a:txBody>
                  <a:tcPr marL="91425" marR="91425" marT="91425" marB="91425">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
                          <a:solidFill>
                            <a:schemeClr val="accent2"/>
                          </a:solidFill>
                        </a:rPr>
                        <a:t>$5</a:t>
                      </a:r>
                      <a:endParaRPr>
                        <a:solidFill>
                          <a:schemeClr val="accent2"/>
                        </a:solidFill>
                      </a:endParaRPr>
                    </a:p>
                  </a:txBody>
                  <a:tcPr marL="91425" marR="91425" marT="91425" marB="91425">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None/>
                      </a:pPr>
                      <a:r>
                        <a:rPr lang="en">
                          <a:solidFill>
                            <a:schemeClr val="accent2"/>
                          </a:solidFill>
                        </a:rPr>
                        <a:t>Product 2</a:t>
                      </a:r>
                      <a:endParaRPr>
                        <a:solidFill>
                          <a:schemeClr val="accent2"/>
                        </a:solidFill>
                      </a:endParaRPr>
                    </a:p>
                  </a:txBody>
                  <a:tcPr marL="91425" marR="91425" marT="91425" marB="91425"/>
                </a:tc>
                <a:tc>
                  <a:txBody>
                    <a:bodyPr/>
                    <a:lstStyle/>
                    <a:p>
                      <a:pPr marL="0" lvl="0" indent="0" algn="ctr" rtl="0">
                        <a:spcBef>
                          <a:spcPts val="0"/>
                        </a:spcBef>
                        <a:spcAft>
                          <a:spcPts val="0"/>
                        </a:spcAft>
                        <a:buNone/>
                      </a:pPr>
                      <a:r>
                        <a:rPr lang="en">
                          <a:solidFill>
                            <a:schemeClr val="accent2"/>
                          </a:solidFill>
                        </a:rPr>
                        <a:t>20</a:t>
                      </a:r>
                      <a:endParaRPr>
                        <a:solidFill>
                          <a:schemeClr val="accent2"/>
                        </a:solidFill>
                      </a:endParaRPr>
                    </a:p>
                  </a:txBody>
                  <a:tcPr marL="91425" marR="91425" marT="91425" marB="91425"/>
                </a:tc>
                <a:tc>
                  <a:txBody>
                    <a:bodyPr/>
                    <a:lstStyle/>
                    <a:p>
                      <a:pPr marL="0" lvl="0" indent="0" algn="ctr" rtl="0">
                        <a:spcBef>
                          <a:spcPts val="0"/>
                        </a:spcBef>
                        <a:spcAft>
                          <a:spcPts val="0"/>
                        </a:spcAft>
                        <a:buNone/>
                      </a:pPr>
                      <a:r>
                        <a:rPr lang="en">
                          <a:solidFill>
                            <a:schemeClr val="accent2"/>
                          </a:solidFill>
                        </a:rPr>
                        <a:t>$4</a:t>
                      </a:r>
                      <a:endParaRPr>
                        <a:solidFill>
                          <a:schemeClr val="accent2"/>
                        </a:solidFill>
                      </a:endParaRPr>
                    </a:p>
                  </a:txBody>
                  <a:tcPr marL="91425" marR="91425" marT="91425" marB="91425"/>
                </a:tc>
                <a:extLst>
                  <a:ext uri="{0D108BD9-81ED-4DB2-BD59-A6C34878D82A}">
                    <a16:rowId xmlns:a16="http://schemas.microsoft.com/office/drawing/2014/main" val="10002"/>
                  </a:ext>
                </a:extLst>
              </a:tr>
            </a:tbl>
          </a:graphicData>
        </a:graphic>
      </p:graphicFrame>
      <p:sp>
        <p:nvSpPr>
          <p:cNvPr id="220" name="Google Shape;220;p31"/>
          <p:cNvSpPr txBox="1"/>
          <p:nvPr/>
        </p:nvSpPr>
        <p:spPr>
          <a:xfrm>
            <a:off x="6890555" y="84800"/>
            <a:ext cx="907200" cy="32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accent2"/>
                </a:solidFill>
              </a:rPr>
              <a:t>SALES</a:t>
            </a:r>
            <a:endParaRPr b="1">
              <a:solidFill>
                <a:schemeClr val="accent2"/>
              </a:solidFill>
            </a:endParaRPr>
          </a:p>
        </p:txBody>
      </p:sp>
      <p:sp>
        <p:nvSpPr>
          <p:cNvPr id="221" name="Google Shape;221;p31"/>
          <p:cNvSpPr txBox="1"/>
          <p:nvPr/>
        </p:nvSpPr>
        <p:spPr>
          <a:xfrm>
            <a:off x="1029600" y="2044325"/>
            <a:ext cx="4084200" cy="4158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FFFF"/>
                </a:solidFill>
              </a:rPr>
              <a:t>SELECT</a:t>
            </a:r>
            <a:r>
              <a:rPr lang="en">
                <a:solidFill>
                  <a:schemeClr val="accent2"/>
                </a:solidFill>
              </a:rPr>
              <a:t> PID, QNT*PRICE </a:t>
            </a:r>
            <a:r>
              <a:rPr lang="en" b="1">
                <a:solidFill>
                  <a:srgbClr val="00FFFF"/>
                </a:solidFill>
              </a:rPr>
              <a:t>FROM</a:t>
            </a:r>
            <a:r>
              <a:rPr lang="en">
                <a:solidFill>
                  <a:schemeClr val="accent2"/>
                </a:solidFill>
              </a:rPr>
              <a:t> SALES</a:t>
            </a:r>
            <a:endParaRPr>
              <a:solidFill>
                <a:schemeClr val="accent2"/>
              </a:solidFill>
            </a:endParaRPr>
          </a:p>
        </p:txBody>
      </p:sp>
      <p:sp>
        <p:nvSpPr>
          <p:cNvPr id="222" name="Google Shape;222;p31"/>
          <p:cNvSpPr txBox="1"/>
          <p:nvPr/>
        </p:nvSpPr>
        <p:spPr>
          <a:xfrm>
            <a:off x="5818525" y="2526925"/>
            <a:ext cx="3143400" cy="6159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rgbClr val="00FFFF"/>
                </a:solidFill>
              </a:rPr>
              <a:t>INSERT INTO</a:t>
            </a:r>
            <a:r>
              <a:rPr lang="en" b="1">
                <a:solidFill>
                  <a:schemeClr val="accent2"/>
                </a:solidFill>
              </a:rPr>
              <a:t> </a:t>
            </a:r>
            <a:r>
              <a:rPr lang="en">
                <a:solidFill>
                  <a:schemeClr val="accent2"/>
                </a:solidFill>
              </a:rPr>
              <a:t>SALES</a:t>
            </a:r>
            <a:r>
              <a:rPr lang="en" b="1">
                <a:solidFill>
                  <a:schemeClr val="accent2"/>
                </a:solidFill>
              </a:rPr>
              <a:t> </a:t>
            </a:r>
            <a:endParaRPr b="1">
              <a:solidFill>
                <a:schemeClr val="accent2"/>
              </a:solidFill>
            </a:endParaRPr>
          </a:p>
          <a:p>
            <a:pPr marL="0" lvl="0" indent="0" algn="l" rtl="0">
              <a:lnSpc>
                <a:spcPct val="115000"/>
              </a:lnSpc>
              <a:spcBef>
                <a:spcPts val="0"/>
              </a:spcBef>
              <a:spcAft>
                <a:spcPts val="0"/>
              </a:spcAft>
              <a:buNone/>
            </a:pPr>
            <a:r>
              <a:rPr lang="en" b="1">
                <a:solidFill>
                  <a:srgbClr val="00FFFF"/>
                </a:solidFill>
              </a:rPr>
              <a:t>VALUES</a:t>
            </a:r>
            <a:r>
              <a:rPr lang="en" b="1">
                <a:solidFill>
                  <a:schemeClr val="accent2"/>
                </a:solidFill>
              </a:rPr>
              <a:t> </a:t>
            </a:r>
            <a:r>
              <a:rPr lang="en">
                <a:solidFill>
                  <a:schemeClr val="accent2"/>
                </a:solidFill>
              </a:rPr>
              <a:t>(‘Product 3’, 10, 1)</a:t>
            </a:r>
            <a:endParaRPr>
              <a:solidFill>
                <a:schemeClr val="accent2"/>
              </a:solidFill>
            </a:endParaRPr>
          </a:p>
        </p:txBody>
      </p:sp>
      <p:sp>
        <p:nvSpPr>
          <p:cNvPr id="223" name="Google Shape;223;p31"/>
          <p:cNvSpPr txBox="1"/>
          <p:nvPr/>
        </p:nvSpPr>
        <p:spPr>
          <a:xfrm>
            <a:off x="1029600" y="3931100"/>
            <a:ext cx="4084200" cy="4158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FFFF"/>
                </a:solidFill>
              </a:rPr>
              <a:t>SELECT</a:t>
            </a:r>
            <a:r>
              <a:rPr lang="en">
                <a:solidFill>
                  <a:schemeClr val="accent2"/>
                </a:solidFill>
              </a:rPr>
              <a:t> </a:t>
            </a:r>
            <a:r>
              <a:rPr lang="en" b="1">
                <a:solidFill>
                  <a:schemeClr val="accent2"/>
                </a:solidFill>
              </a:rPr>
              <a:t>SUM</a:t>
            </a:r>
            <a:r>
              <a:rPr lang="en">
                <a:solidFill>
                  <a:schemeClr val="accent2"/>
                </a:solidFill>
              </a:rPr>
              <a:t>(QNT*PRICE) </a:t>
            </a:r>
            <a:r>
              <a:rPr lang="en" b="1">
                <a:solidFill>
                  <a:srgbClr val="00FFFF"/>
                </a:solidFill>
              </a:rPr>
              <a:t>FROM</a:t>
            </a:r>
            <a:r>
              <a:rPr lang="en">
                <a:solidFill>
                  <a:schemeClr val="accent2"/>
                </a:solidFill>
              </a:rPr>
              <a:t> SALES</a:t>
            </a:r>
            <a:endParaRPr>
              <a:solidFill>
                <a:schemeClr val="accent2"/>
              </a:solidFill>
            </a:endParaRPr>
          </a:p>
        </p:txBody>
      </p:sp>
      <p:sp>
        <p:nvSpPr>
          <p:cNvPr id="224" name="Google Shape;224;p31"/>
          <p:cNvSpPr txBox="1"/>
          <p:nvPr/>
        </p:nvSpPr>
        <p:spPr>
          <a:xfrm>
            <a:off x="2274800" y="2571750"/>
            <a:ext cx="1254900" cy="41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Product 1, 50</a:t>
            </a:r>
            <a:endParaRPr>
              <a:solidFill>
                <a:schemeClr val="accent2"/>
              </a:solidFill>
            </a:endParaRPr>
          </a:p>
          <a:p>
            <a:pPr marL="0" lvl="0" indent="0" algn="l" rtl="0">
              <a:spcBef>
                <a:spcPts val="0"/>
              </a:spcBef>
              <a:spcAft>
                <a:spcPts val="0"/>
              </a:spcAft>
              <a:buNone/>
            </a:pPr>
            <a:r>
              <a:rPr lang="en">
                <a:solidFill>
                  <a:schemeClr val="accent2"/>
                </a:solidFill>
              </a:rPr>
              <a:t>Product 2, 80</a:t>
            </a:r>
            <a:endParaRPr>
              <a:solidFill>
                <a:schemeClr val="accent2"/>
              </a:solidFill>
            </a:endParaRPr>
          </a:p>
        </p:txBody>
      </p:sp>
      <p:sp>
        <p:nvSpPr>
          <p:cNvPr id="225" name="Google Shape;225;p31"/>
          <p:cNvSpPr txBox="1"/>
          <p:nvPr/>
        </p:nvSpPr>
        <p:spPr>
          <a:xfrm>
            <a:off x="1595025" y="4349750"/>
            <a:ext cx="4545300" cy="73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We get $140 when it should be $130</a:t>
            </a:r>
            <a:endParaRPr>
              <a:solidFill>
                <a:schemeClr val="accent2"/>
              </a:solidFill>
            </a:endParaRPr>
          </a:p>
          <a:p>
            <a:pPr marL="0" lvl="0" indent="0" algn="l" rtl="0">
              <a:spcBef>
                <a:spcPts val="0"/>
              </a:spcBef>
              <a:spcAft>
                <a:spcPts val="0"/>
              </a:spcAft>
              <a:buNone/>
            </a:pPr>
            <a:r>
              <a:rPr lang="en">
                <a:solidFill>
                  <a:schemeClr val="accent2"/>
                </a:solidFill>
              </a:rPr>
              <a:t>We read a committed value that showed up in our range query</a:t>
            </a:r>
            <a:endParaRPr>
              <a:solidFill>
                <a:schemeClr val="accent2"/>
              </a:solidFill>
            </a:endParaRPr>
          </a:p>
        </p:txBody>
      </p:sp>
      <p:sp>
        <p:nvSpPr>
          <p:cNvPr id="226" name="Google Shape;226;p31"/>
          <p:cNvSpPr txBox="1">
            <a:spLocks noGrp="1"/>
          </p:cNvSpPr>
          <p:nvPr>
            <p:ph type="title"/>
          </p:nvPr>
        </p:nvSpPr>
        <p:spPr>
          <a:xfrm>
            <a:off x="311700" y="445025"/>
            <a:ext cx="3487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accent2"/>
                </a:solidFill>
              </a:rPr>
              <a:t>Phantom read</a:t>
            </a:r>
            <a:endParaRPr>
              <a:solidFill>
                <a:schemeClr val="accent2"/>
              </a:solidFill>
            </a:endParaRPr>
          </a:p>
        </p:txBody>
      </p:sp>
      <p:graphicFrame>
        <p:nvGraphicFramePr>
          <p:cNvPr id="227" name="Google Shape;227;p31"/>
          <p:cNvGraphicFramePr/>
          <p:nvPr/>
        </p:nvGraphicFramePr>
        <p:xfrm>
          <a:off x="5583056" y="1671790"/>
          <a:ext cx="3390075" cy="396210"/>
        </p:xfrm>
        <a:graphic>
          <a:graphicData uri="http://schemas.openxmlformats.org/drawingml/2006/table">
            <a:tbl>
              <a:tblPr>
                <a:noFill/>
                <a:tableStyleId>{3FEAEE5D-144B-425B-956B-94D642D558B3}</a:tableStyleId>
              </a:tblPr>
              <a:tblGrid>
                <a:gridCol w="1549925">
                  <a:extLst>
                    <a:ext uri="{9D8B030D-6E8A-4147-A177-3AD203B41FA5}">
                      <a16:colId xmlns:a16="http://schemas.microsoft.com/office/drawing/2014/main" val="20000"/>
                    </a:ext>
                  </a:extLst>
                </a:gridCol>
                <a:gridCol w="920075">
                  <a:extLst>
                    <a:ext uri="{9D8B030D-6E8A-4147-A177-3AD203B41FA5}">
                      <a16:colId xmlns:a16="http://schemas.microsoft.com/office/drawing/2014/main" val="20001"/>
                    </a:ext>
                  </a:extLst>
                </a:gridCol>
                <a:gridCol w="920075">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a:solidFill>
                            <a:schemeClr val="accent2"/>
                          </a:solidFill>
                        </a:rPr>
                        <a:t>Product 3</a:t>
                      </a:r>
                      <a:endParaRPr>
                        <a:solidFill>
                          <a:schemeClr val="accent2"/>
                        </a:solidFill>
                      </a:endParaRPr>
                    </a:p>
                  </a:txBody>
                  <a:tcPr marL="91425" marR="91425" marT="91425" marB="91425">
                    <a:solidFill>
                      <a:srgbClr val="8E7CC3"/>
                    </a:solidFill>
                  </a:tcPr>
                </a:tc>
                <a:tc>
                  <a:txBody>
                    <a:bodyPr/>
                    <a:lstStyle/>
                    <a:p>
                      <a:pPr marL="0" lvl="0" indent="0" algn="ctr" rtl="0">
                        <a:spcBef>
                          <a:spcPts val="0"/>
                        </a:spcBef>
                        <a:spcAft>
                          <a:spcPts val="0"/>
                        </a:spcAft>
                        <a:buNone/>
                      </a:pPr>
                      <a:r>
                        <a:rPr lang="en">
                          <a:solidFill>
                            <a:schemeClr val="accent2"/>
                          </a:solidFill>
                        </a:rPr>
                        <a:t>10</a:t>
                      </a:r>
                      <a:endParaRPr>
                        <a:solidFill>
                          <a:schemeClr val="accent2"/>
                        </a:solidFill>
                      </a:endParaRPr>
                    </a:p>
                  </a:txBody>
                  <a:tcPr marL="91425" marR="91425" marT="91425" marB="91425">
                    <a:solidFill>
                      <a:srgbClr val="8E7CC3"/>
                    </a:solidFill>
                  </a:tcPr>
                </a:tc>
                <a:tc>
                  <a:txBody>
                    <a:bodyPr/>
                    <a:lstStyle/>
                    <a:p>
                      <a:pPr marL="0" lvl="0" indent="0" algn="ctr" rtl="0">
                        <a:spcBef>
                          <a:spcPts val="0"/>
                        </a:spcBef>
                        <a:spcAft>
                          <a:spcPts val="0"/>
                        </a:spcAft>
                        <a:buNone/>
                      </a:pPr>
                      <a:r>
                        <a:rPr lang="en">
                          <a:solidFill>
                            <a:schemeClr val="accent2"/>
                          </a:solidFill>
                        </a:rPr>
                        <a:t>1</a:t>
                      </a:r>
                      <a:endParaRPr>
                        <a:solidFill>
                          <a:schemeClr val="accent2"/>
                        </a:solidFill>
                      </a:endParaRPr>
                    </a:p>
                  </a:txBody>
                  <a:tcPr marL="91425" marR="91425" marT="91425" marB="91425">
                    <a:solidFill>
                      <a:srgbClr val="8E7CC3"/>
                    </a:solidFill>
                  </a:tcPr>
                </a:tc>
                <a:extLst>
                  <a:ext uri="{0D108BD9-81ED-4DB2-BD59-A6C34878D82A}">
                    <a16:rowId xmlns:a16="http://schemas.microsoft.com/office/drawing/2014/main" val="10000"/>
                  </a:ext>
                </a:extLst>
              </a:tr>
            </a:tbl>
          </a:graphicData>
        </a:graphic>
      </p:graphicFrame>
      <p:graphicFrame>
        <p:nvGraphicFramePr>
          <p:cNvPr id="228" name="Google Shape;228;p31"/>
          <p:cNvGraphicFramePr/>
          <p:nvPr/>
        </p:nvGraphicFramePr>
        <p:xfrm>
          <a:off x="5583043" y="1674090"/>
          <a:ext cx="3390075" cy="396210"/>
        </p:xfrm>
        <a:graphic>
          <a:graphicData uri="http://schemas.openxmlformats.org/drawingml/2006/table">
            <a:tbl>
              <a:tblPr>
                <a:noFill/>
                <a:tableStyleId>{3FEAEE5D-144B-425B-956B-94D642D558B3}</a:tableStyleId>
              </a:tblPr>
              <a:tblGrid>
                <a:gridCol w="1549925">
                  <a:extLst>
                    <a:ext uri="{9D8B030D-6E8A-4147-A177-3AD203B41FA5}">
                      <a16:colId xmlns:a16="http://schemas.microsoft.com/office/drawing/2014/main" val="20000"/>
                    </a:ext>
                  </a:extLst>
                </a:gridCol>
                <a:gridCol w="920075">
                  <a:extLst>
                    <a:ext uri="{9D8B030D-6E8A-4147-A177-3AD203B41FA5}">
                      <a16:colId xmlns:a16="http://schemas.microsoft.com/office/drawing/2014/main" val="20001"/>
                    </a:ext>
                  </a:extLst>
                </a:gridCol>
                <a:gridCol w="920075">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a:solidFill>
                            <a:schemeClr val="lt1"/>
                          </a:solidFill>
                        </a:rPr>
                        <a:t>Product 3</a:t>
                      </a:r>
                      <a:endParaRPr>
                        <a:solidFill>
                          <a:schemeClr val="lt1"/>
                        </a:solidFill>
                      </a:endParaRPr>
                    </a:p>
                  </a:txBody>
                  <a:tcPr marL="91425" marR="91425" marT="91425" marB="91425">
                    <a:solidFill>
                      <a:srgbClr val="FFFFFF"/>
                    </a:solidFill>
                  </a:tcPr>
                </a:tc>
                <a:tc>
                  <a:txBody>
                    <a:bodyPr/>
                    <a:lstStyle/>
                    <a:p>
                      <a:pPr marL="0" lvl="0" indent="0" algn="ctr" rtl="0">
                        <a:spcBef>
                          <a:spcPts val="0"/>
                        </a:spcBef>
                        <a:spcAft>
                          <a:spcPts val="0"/>
                        </a:spcAft>
                        <a:buNone/>
                      </a:pPr>
                      <a:r>
                        <a:rPr lang="en">
                          <a:solidFill>
                            <a:schemeClr val="lt1"/>
                          </a:solidFill>
                        </a:rPr>
                        <a:t>10</a:t>
                      </a:r>
                      <a:endParaRPr>
                        <a:solidFill>
                          <a:schemeClr val="lt1"/>
                        </a:solidFill>
                      </a:endParaRPr>
                    </a:p>
                  </a:txBody>
                  <a:tcPr marL="91425" marR="91425" marT="91425" marB="91425">
                    <a:solidFill>
                      <a:srgbClr val="FFFFFF"/>
                    </a:solidFill>
                  </a:tcPr>
                </a:tc>
                <a:tc>
                  <a:txBody>
                    <a:bodyPr/>
                    <a:lstStyle/>
                    <a:p>
                      <a:pPr marL="0" lvl="0" indent="0" algn="ctr" rtl="0">
                        <a:spcBef>
                          <a:spcPts val="0"/>
                        </a:spcBef>
                        <a:spcAft>
                          <a:spcPts val="0"/>
                        </a:spcAft>
                        <a:buNone/>
                      </a:pPr>
                      <a:r>
                        <a:rPr lang="en">
                          <a:solidFill>
                            <a:schemeClr val="lt1"/>
                          </a:solidFill>
                        </a:rPr>
                        <a:t>$1</a:t>
                      </a:r>
                      <a:endParaRPr>
                        <a:solidFill>
                          <a:schemeClr val="lt1"/>
                        </a:solidFill>
                      </a:endParaRPr>
                    </a:p>
                  </a:txBody>
                  <a:tcPr marL="91425" marR="91425" marT="91425" marB="91425">
                    <a:solidFill>
                      <a:srgbClr val="FFFFFF"/>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4"/>
                                        </p:tgtEl>
                                        <p:attrNameLst>
                                          <p:attrName>style.visibility</p:attrName>
                                        </p:attrNameLst>
                                      </p:cBhvr>
                                      <p:to>
                                        <p:strVal val="visible"/>
                                      </p:to>
                                    </p:set>
                                    <p:animEffect transition="in" filter="fade">
                                      <p:cBhvr>
                                        <p:cTn id="7" dur="1000"/>
                                        <p:tgtEl>
                                          <p:spTgt spid="214"/>
                                        </p:tgtEl>
                                      </p:cBhvr>
                                    </p:animEffect>
                                  </p:childTnLst>
                                </p:cTn>
                              </p:par>
                              <p:par>
                                <p:cTn id="8" presetID="10" presetClass="entr" presetSubtype="0" fill="hold" nodeType="withEffect">
                                  <p:stCondLst>
                                    <p:cond delay="0"/>
                                  </p:stCondLst>
                                  <p:childTnLst>
                                    <p:set>
                                      <p:cBhvr>
                                        <p:cTn id="9" dur="1" fill="hold">
                                          <p:stCondLst>
                                            <p:cond delay="0"/>
                                          </p:stCondLst>
                                        </p:cTn>
                                        <p:tgtEl>
                                          <p:spTgt spid="213"/>
                                        </p:tgtEl>
                                        <p:attrNameLst>
                                          <p:attrName>style.visibility</p:attrName>
                                        </p:attrNameLst>
                                      </p:cBhvr>
                                      <p:to>
                                        <p:strVal val="visible"/>
                                      </p:to>
                                    </p:set>
                                    <p:animEffect transition="in" filter="fade">
                                      <p:cBhvr>
                                        <p:cTn id="10" dur="1000"/>
                                        <p:tgtEl>
                                          <p:spTgt spid="2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1"/>
                                        </p:tgtEl>
                                        <p:attrNameLst>
                                          <p:attrName>style.visibility</p:attrName>
                                        </p:attrNameLst>
                                      </p:cBhvr>
                                      <p:to>
                                        <p:strVal val="visible"/>
                                      </p:to>
                                    </p:set>
                                    <p:animEffect transition="in" filter="fade">
                                      <p:cBhvr>
                                        <p:cTn id="15" dur="1000"/>
                                        <p:tgtEl>
                                          <p:spTgt spid="2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4"/>
                                        </p:tgtEl>
                                        <p:attrNameLst>
                                          <p:attrName>style.visibility</p:attrName>
                                        </p:attrNameLst>
                                      </p:cBhvr>
                                      <p:to>
                                        <p:strVal val="visible"/>
                                      </p:to>
                                    </p:set>
                                    <p:animEffect transition="in" filter="fade">
                                      <p:cBhvr>
                                        <p:cTn id="20" dur="1000"/>
                                        <p:tgtEl>
                                          <p:spTgt spid="22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17"/>
                                        </p:tgtEl>
                                        <p:attrNameLst>
                                          <p:attrName>style.visibility</p:attrName>
                                        </p:attrNameLst>
                                      </p:cBhvr>
                                      <p:to>
                                        <p:strVal val="visible"/>
                                      </p:to>
                                    </p:set>
                                    <p:animEffect transition="in" filter="fade">
                                      <p:cBhvr>
                                        <p:cTn id="25" dur="1000"/>
                                        <p:tgtEl>
                                          <p:spTgt spid="217"/>
                                        </p:tgtEl>
                                      </p:cBhvr>
                                    </p:animEffect>
                                  </p:childTnLst>
                                </p:cTn>
                              </p:par>
                              <p:par>
                                <p:cTn id="26" presetID="10" presetClass="entr" presetSubtype="0" fill="hold" nodeType="withEffect">
                                  <p:stCondLst>
                                    <p:cond delay="0"/>
                                  </p:stCondLst>
                                  <p:childTnLst>
                                    <p:set>
                                      <p:cBhvr>
                                        <p:cTn id="27" dur="1" fill="hold">
                                          <p:stCondLst>
                                            <p:cond delay="0"/>
                                          </p:stCondLst>
                                        </p:cTn>
                                        <p:tgtEl>
                                          <p:spTgt spid="216"/>
                                        </p:tgtEl>
                                        <p:attrNameLst>
                                          <p:attrName>style.visibility</p:attrName>
                                        </p:attrNameLst>
                                      </p:cBhvr>
                                      <p:to>
                                        <p:strVal val="visible"/>
                                      </p:to>
                                    </p:set>
                                    <p:animEffect transition="in" filter="fade">
                                      <p:cBhvr>
                                        <p:cTn id="28" dur="1000"/>
                                        <p:tgtEl>
                                          <p:spTgt spid="21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22"/>
                                        </p:tgtEl>
                                        <p:attrNameLst>
                                          <p:attrName>style.visibility</p:attrName>
                                        </p:attrNameLst>
                                      </p:cBhvr>
                                      <p:to>
                                        <p:strVal val="visible"/>
                                      </p:to>
                                    </p:set>
                                    <p:animEffect transition="in" filter="fade">
                                      <p:cBhvr>
                                        <p:cTn id="33" dur="1000"/>
                                        <p:tgtEl>
                                          <p:spTgt spid="222"/>
                                        </p:tgtEl>
                                      </p:cBhvr>
                                    </p:animEffect>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227"/>
                                        </p:tgtEl>
                                        <p:attrNameLst>
                                          <p:attrName>style.visibility</p:attrName>
                                        </p:attrNameLst>
                                      </p:cBhvr>
                                      <p:to>
                                        <p:strVal val="visible"/>
                                      </p:to>
                                    </p:set>
                                    <p:animEffect transition="in" filter="fade">
                                      <p:cBhvr>
                                        <p:cTn id="37" dur="1000"/>
                                        <p:tgtEl>
                                          <p:spTgt spid="2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8"/>
                                        </p:tgtEl>
                                        <p:attrNameLst>
                                          <p:attrName>style.visibility</p:attrName>
                                        </p:attrNameLst>
                                      </p:cBhvr>
                                      <p:to>
                                        <p:strVal val="visible"/>
                                      </p:to>
                                    </p:set>
                                    <p:animEffect transition="in" filter="fade">
                                      <p:cBhvr>
                                        <p:cTn id="42" dur="1000"/>
                                        <p:tgtEl>
                                          <p:spTgt spid="218"/>
                                        </p:tgtEl>
                                      </p:cBhvr>
                                    </p:animEffect>
                                  </p:childTnLst>
                                </p:cTn>
                              </p:par>
                            </p:childTnLst>
                          </p:cTn>
                        </p:par>
                        <p:par>
                          <p:cTn id="43" fill="hold">
                            <p:stCondLst>
                              <p:cond delay="1000"/>
                            </p:stCondLst>
                            <p:childTnLst>
                              <p:par>
                                <p:cTn id="44" presetID="10" presetClass="entr" presetSubtype="0" fill="hold" nodeType="afterEffect">
                                  <p:stCondLst>
                                    <p:cond delay="0"/>
                                  </p:stCondLst>
                                  <p:childTnLst>
                                    <p:set>
                                      <p:cBhvr>
                                        <p:cTn id="45" dur="1" fill="hold">
                                          <p:stCondLst>
                                            <p:cond delay="0"/>
                                          </p:stCondLst>
                                        </p:cTn>
                                        <p:tgtEl>
                                          <p:spTgt spid="228"/>
                                        </p:tgtEl>
                                        <p:attrNameLst>
                                          <p:attrName>style.visibility</p:attrName>
                                        </p:attrNameLst>
                                      </p:cBhvr>
                                      <p:to>
                                        <p:strVal val="visible"/>
                                      </p:to>
                                    </p:set>
                                    <p:animEffect transition="in" filter="fade">
                                      <p:cBhvr>
                                        <p:cTn id="46" dur="1000"/>
                                        <p:tgtEl>
                                          <p:spTgt spid="22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23"/>
                                        </p:tgtEl>
                                        <p:attrNameLst>
                                          <p:attrName>style.visibility</p:attrName>
                                        </p:attrNameLst>
                                      </p:cBhvr>
                                      <p:to>
                                        <p:strVal val="visible"/>
                                      </p:to>
                                    </p:set>
                                    <p:animEffect transition="in" filter="fade">
                                      <p:cBhvr>
                                        <p:cTn id="51" dur="1000"/>
                                        <p:tgtEl>
                                          <p:spTgt spid="223"/>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25"/>
                                        </p:tgtEl>
                                        <p:attrNameLst>
                                          <p:attrName>style.visibility</p:attrName>
                                        </p:attrNameLst>
                                      </p:cBhvr>
                                      <p:to>
                                        <p:strVal val="visible"/>
                                      </p:to>
                                    </p:set>
                                    <p:animEffect transition="in" filter="fade">
                                      <p:cBhvr>
                                        <p:cTn id="56" dur="1000"/>
                                        <p:tgtEl>
                                          <p:spTgt spid="22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15"/>
                                        </p:tgtEl>
                                        <p:attrNameLst>
                                          <p:attrName>style.visibility</p:attrName>
                                        </p:attrNameLst>
                                      </p:cBhvr>
                                      <p:to>
                                        <p:strVal val="visible"/>
                                      </p:to>
                                    </p:set>
                                    <p:animEffect transition="in" filter="fade">
                                      <p:cBhvr>
                                        <p:cTn id="61" dur="1000"/>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Agenda</a:t>
            </a:r>
            <a:endParaRPr/>
          </a:p>
        </p:txBody>
      </p:sp>
      <p:sp>
        <p:nvSpPr>
          <p:cNvPr id="63" name="Google Shape;63;p14"/>
          <p:cNvSpPr txBox="1">
            <a:spLocks noGrp="1"/>
          </p:cNvSpPr>
          <p:nvPr>
            <p:ph type="body" idx="1"/>
          </p:nvPr>
        </p:nvSpPr>
        <p:spPr>
          <a:xfrm>
            <a:off x="311700" y="1152475"/>
            <a:ext cx="8520600" cy="31578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rmAutofit fontScale="92500" lnSpcReduction="10000"/>
          </a:bodyPr>
          <a:lstStyle/>
          <a:p>
            <a:pPr marL="457200" lvl="0" indent="-381000" algn="l" rtl="0">
              <a:lnSpc>
                <a:spcPct val="150000"/>
              </a:lnSpc>
              <a:spcBef>
                <a:spcPts val="1200"/>
              </a:spcBef>
              <a:spcAft>
                <a:spcPts val="0"/>
              </a:spcAft>
              <a:buSzPts val="2400"/>
              <a:buChar char="●"/>
            </a:pPr>
            <a:r>
              <a:rPr lang="en" sz="2400"/>
              <a:t>What is a Transaction?</a:t>
            </a:r>
            <a:endParaRPr sz="2400"/>
          </a:p>
          <a:p>
            <a:pPr marL="457200" lvl="0" indent="-381000" algn="l" rtl="0">
              <a:lnSpc>
                <a:spcPct val="150000"/>
              </a:lnSpc>
              <a:spcBef>
                <a:spcPts val="0"/>
              </a:spcBef>
              <a:spcAft>
                <a:spcPts val="0"/>
              </a:spcAft>
              <a:buSzPts val="2400"/>
              <a:buChar char="●"/>
            </a:pPr>
            <a:r>
              <a:rPr lang="en" sz="2400"/>
              <a:t>Atomicity</a:t>
            </a:r>
            <a:endParaRPr sz="2400"/>
          </a:p>
          <a:p>
            <a:pPr marL="457200" lvl="0" indent="-381000" algn="l" rtl="0">
              <a:lnSpc>
                <a:spcPct val="150000"/>
              </a:lnSpc>
              <a:spcBef>
                <a:spcPts val="0"/>
              </a:spcBef>
              <a:spcAft>
                <a:spcPts val="0"/>
              </a:spcAft>
              <a:buSzPts val="2400"/>
              <a:buChar char="●"/>
            </a:pPr>
            <a:r>
              <a:rPr lang="en" sz="2400"/>
              <a:t>Isolation</a:t>
            </a:r>
            <a:endParaRPr sz="2400"/>
          </a:p>
          <a:p>
            <a:pPr marL="457200" lvl="0" indent="-381000" algn="l" rtl="0">
              <a:lnSpc>
                <a:spcPct val="150000"/>
              </a:lnSpc>
              <a:spcBef>
                <a:spcPts val="0"/>
              </a:spcBef>
              <a:spcAft>
                <a:spcPts val="0"/>
              </a:spcAft>
              <a:buSzPts val="2400"/>
              <a:buChar char="●"/>
            </a:pPr>
            <a:r>
              <a:rPr lang="en" sz="2400"/>
              <a:t>Consistency</a:t>
            </a:r>
            <a:endParaRPr sz="2400"/>
          </a:p>
          <a:p>
            <a:pPr marL="457200" lvl="0" indent="-381000" algn="l" rtl="0">
              <a:lnSpc>
                <a:spcPct val="150000"/>
              </a:lnSpc>
              <a:spcBef>
                <a:spcPts val="0"/>
              </a:spcBef>
              <a:spcAft>
                <a:spcPts val="0"/>
              </a:spcAft>
              <a:buSzPts val="2400"/>
              <a:buChar char="●"/>
            </a:pPr>
            <a:r>
              <a:rPr lang="en" sz="2400"/>
              <a:t>Durability</a:t>
            </a:r>
            <a:endParaRPr sz="2400"/>
          </a:p>
          <a:p>
            <a:pPr marL="457200" lvl="0" indent="-381000" algn="l" rtl="0">
              <a:lnSpc>
                <a:spcPct val="150000"/>
              </a:lnSpc>
              <a:spcBef>
                <a:spcPts val="0"/>
              </a:spcBef>
              <a:spcAft>
                <a:spcPts val="0"/>
              </a:spcAft>
              <a:buSzPts val="2400"/>
              <a:buChar char="●"/>
            </a:pPr>
            <a:r>
              <a:rPr lang="en" sz="2400"/>
              <a:t>Quiz</a:t>
            </a: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xEl>
                                              <p:pRg st="0" end="0"/>
                                            </p:txEl>
                                          </p:spTgt>
                                        </p:tgtEl>
                                        <p:attrNameLst>
                                          <p:attrName>style.visibility</p:attrName>
                                        </p:attrNameLst>
                                      </p:cBhvr>
                                      <p:to>
                                        <p:strVal val="visible"/>
                                      </p:to>
                                    </p:set>
                                    <p:animEffect transition="in" filter="fade">
                                      <p:cBhvr>
                                        <p:cTn id="7" dur="1000"/>
                                        <p:tgtEl>
                                          <p:spTgt spid="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
                                            <p:txEl>
                                              <p:pRg st="1" end="1"/>
                                            </p:txEl>
                                          </p:spTgt>
                                        </p:tgtEl>
                                        <p:attrNameLst>
                                          <p:attrName>style.visibility</p:attrName>
                                        </p:attrNameLst>
                                      </p:cBhvr>
                                      <p:to>
                                        <p:strVal val="visible"/>
                                      </p:to>
                                    </p:set>
                                    <p:animEffect transition="in" filter="fade">
                                      <p:cBhvr>
                                        <p:cTn id="12" dur="1000"/>
                                        <p:tgtEl>
                                          <p:spTgt spid="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3">
                                            <p:txEl>
                                              <p:pRg st="2" end="2"/>
                                            </p:txEl>
                                          </p:spTgt>
                                        </p:tgtEl>
                                        <p:attrNameLst>
                                          <p:attrName>style.visibility</p:attrName>
                                        </p:attrNameLst>
                                      </p:cBhvr>
                                      <p:to>
                                        <p:strVal val="visible"/>
                                      </p:to>
                                    </p:set>
                                    <p:animEffect transition="in" filter="fade">
                                      <p:cBhvr>
                                        <p:cTn id="17" dur="1000"/>
                                        <p:tgtEl>
                                          <p:spTgt spid="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3">
                                            <p:txEl>
                                              <p:pRg st="3" end="3"/>
                                            </p:txEl>
                                          </p:spTgt>
                                        </p:tgtEl>
                                        <p:attrNameLst>
                                          <p:attrName>style.visibility</p:attrName>
                                        </p:attrNameLst>
                                      </p:cBhvr>
                                      <p:to>
                                        <p:strVal val="visible"/>
                                      </p:to>
                                    </p:set>
                                    <p:animEffect transition="in" filter="fade">
                                      <p:cBhvr>
                                        <p:cTn id="22" dur="1000"/>
                                        <p:tgtEl>
                                          <p:spTgt spid="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3">
                                            <p:txEl>
                                              <p:pRg st="4" end="4"/>
                                            </p:txEl>
                                          </p:spTgt>
                                        </p:tgtEl>
                                        <p:attrNameLst>
                                          <p:attrName>style.visibility</p:attrName>
                                        </p:attrNameLst>
                                      </p:cBhvr>
                                      <p:to>
                                        <p:strVal val="visible"/>
                                      </p:to>
                                    </p:set>
                                    <p:animEffect transition="in" filter="fade">
                                      <p:cBhvr>
                                        <p:cTn id="27" dur="1000"/>
                                        <p:tgtEl>
                                          <p:spTgt spid="6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3">
                                            <p:txEl>
                                              <p:pRg st="5" end="5"/>
                                            </p:txEl>
                                          </p:spTgt>
                                        </p:tgtEl>
                                        <p:attrNameLst>
                                          <p:attrName>style.visibility</p:attrName>
                                        </p:attrNameLst>
                                      </p:cBhvr>
                                      <p:to>
                                        <p:strVal val="visible"/>
                                      </p:to>
                                    </p:set>
                                    <p:animEffect transition="in" filter="fade">
                                      <p:cBhvr>
                                        <p:cTn id="32" dur="1000"/>
                                        <p:tgtEl>
                                          <p:spTgt spid="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cxnSp>
        <p:nvCxnSpPr>
          <p:cNvPr id="233" name="Google Shape;233;p32"/>
          <p:cNvCxnSpPr/>
          <p:nvPr/>
        </p:nvCxnSpPr>
        <p:spPr>
          <a:xfrm>
            <a:off x="892750" y="1968125"/>
            <a:ext cx="0" cy="2475300"/>
          </a:xfrm>
          <a:prstGeom prst="straightConnector1">
            <a:avLst/>
          </a:prstGeom>
          <a:noFill/>
          <a:ln w="38100" cap="flat" cmpd="sng">
            <a:solidFill>
              <a:schemeClr val="accent2"/>
            </a:solidFill>
            <a:prstDash val="solid"/>
            <a:round/>
            <a:headEnd type="none" w="med" len="med"/>
            <a:tailEnd type="triangle" w="med" len="med"/>
          </a:ln>
        </p:spPr>
      </p:cxnSp>
      <p:sp>
        <p:nvSpPr>
          <p:cNvPr id="234" name="Google Shape;234;p32"/>
          <p:cNvSpPr txBox="1"/>
          <p:nvPr/>
        </p:nvSpPr>
        <p:spPr>
          <a:xfrm>
            <a:off x="311700" y="1634150"/>
            <a:ext cx="1118700" cy="32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BEGIN TX1</a:t>
            </a:r>
            <a:endParaRPr>
              <a:solidFill>
                <a:schemeClr val="accent2"/>
              </a:solidFill>
            </a:endParaRPr>
          </a:p>
        </p:txBody>
      </p:sp>
      <p:sp>
        <p:nvSpPr>
          <p:cNvPr id="235" name="Google Shape;235;p32"/>
          <p:cNvSpPr txBox="1"/>
          <p:nvPr/>
        </p:nvSpPr>
        <p:spPr>
          <a:xfrm>
            <a:off x="273950" y="4541575"/>
            <a:ext cx="1323900" cy="32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COMMIT TX1</a:t>
            </a:r>
            <a:endParaRPr>
              <a:solidFill>
                <a:schemeClr val="accent2"/>
              </a:solidFill>
            </a:endParaRPr>
          </a:p>
        </p:txBody>
      </p:sp>
      <p:cxnSp>
        <p:nvCxnSpPr>
          <p:cNvPr id="236" name="Google Shape;236;p32"/>
          <p:cNvCxnSpPr/>
          <p:nvPr/>
        </p:nvCxnSpPr>
        <p:spPr>
          <a:xfrm>
            <a:off x="5571875" y="1968125"/>
            <a:ext cx="9300" cy="1417200"/>
          </a:xfrm>
          <a:prstGeom prst="straightConnector1">
            <a:avLst/>
          </a:prstGeom>
          <a:noFill/>
          <a:ln w="38100" cap="flat" cmpd="sng">
            <a:solidFill>
              <a:schemeClr val="accent2"/>
            </a:solidFill>
            <a:prstDash val="solid"/>
            <a:round/>
            <a:headEnd type="none" w="med" len="med"/>
            <a:tailEnd type="triangle" w="med" len="med"/>
          </a:ln>
        </p:spPr>
      </p:cxnSp>
      <p:sp>
        <p:nvSpPr>
          <p:cNvPr id="237" name="Google Shape;237;p32"/>
          <p:cNvSpPr txBox="1"/>
          <p:nvPr/>
        </p:nvSpPr>
        <p:spPr>
          <a:xfrm>
            <a:off x="5102850" y="1634150"/>
            <a:ext cx="1118700" cy="32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BEGIN TX2</a:t>
            </a:r>
            <a:endParaRPr>
              <a:solidFill>
                <a:schemeClr val="accent2"/>
              </a:solidFill>
            </a:endParaRPr>
          </a:p>
        </p:txBody>
      </p:sp>
      <p:graphicFrame>
        <p:nvGraphicFramePr>
          <p:cNvPr id="238" name="Google Shape;238;p32"/>
          <p:cNvGraphicFramePr/>
          <p:nvPr/>
        </p:nvGraphicFramePr>
        <p:xfrm>
          <a:off x="5571875" y="449338"/>
          <a:ext cx="3390050" cy="1188630"/>
        </p:xfrm>
        <a:graphic>
          <a:graphicData uri="http://schemas.openxmlformats.org/drawingml/2006/table">
            <a:tbl>
              <a:tblPr>
                <a:noFill/>
                <a:tableStyleId>{3FEAEE5D-144B-425B-956B-94D642D558B3}</a:tableStyleId>
              </a:tblPr>
              <a:tblGrid>
                <a:gridCol w="1549900">
                  <a:extLst>
                    <a:ext uri="{9D8B030D-6E8A-4147-A177-3AD203B41FA5}">
                      <a16:colId xmlns:a16="http://schemas.microsoft.com/office/drawing/2014/main" val="20000"/>
                    </a:ext>
                  </a:extLst>
                </a:gridCol>
                <a:gridCol w="920075">
                  <a:extLst>
                    <a:ext uri="{9D8B030D-6E8A-4147-A177-3AD203B41FA5}">
                      <a16:colId xmlns:a16="http://schemas.microsoft.com/office/drawing/2014/main" val="20001"/>
                    </a:ext>
                  </a:extLst>
                </a:gridCol>
                <a:gridCol w="920075">
                  <a:extLst>
                    <a:ext uri="{9D8B030D-6E8A-4147-A177-3AD203B41FA5}">
                      <a16:colId xmlns:a16="http://schemas.microsoft.com/office/drawing/2014/main" val="20002"/>
                    </a:ext>
                  </a:extLst>
                </a:gridCol>
              </a:tblGrid>
              <a:tr h="336375">
                <a:tc>
                  <a:txBody>
                    <a:bodyPr/>
                    <a:lstStyle/>
                    <a:p>
                      <a:pPr marL="0" lvl="0" indent="0" algn="ctr" rtl="0">
                        <a:spcBef>
                          <a:spcPts val="0"/>
                        </a:spcBef>
                        <a:spcAft>
                          <a:spcPts val="0"/>
                        </a:spcAft>
                        <a:buNone/>
                      </a:pPr>
                      <a:r>
                        <a:rPr lang="en">
                          <a:solidFill>
                            <a:schemeClr val="dk2"/>
                          </a:solidFill>
                        </a:rPr>
                        <a:t>PID</a:t>
                      </a:r>
                      <a:endParaRPr>
                        <a:solidFill>
                          <a:schemeClr val="dk2"/>
                        </a:solidFill>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B7B7B7"/>
                    </a:solidFill>
                  </a:tcPr>
                </a:tc>
                <a:tc>
                  <a:txBody>
                    <a:bodyPr/>
                    <a:lstStyle/>
                    <a:p>
                      <a:pPr marL="0" lvl="0" indent="0" algn="l" rtl="0">
                        <a:spcBef>
                          <a:spcPts val="0"/>
                        </a:spcBef>
                        <a:spcAft>
                          <a:spcPts val="0"/>
                        </a:spcAft>
                        <a:buNone/>
                      </a:pPr>
                      <a:r>
                        <a:rPr lang="en">
                          <a:solidFill>
                            <a:schemeClr val="dk2"/>
                          </a:solidFill>
                        </a:rPr>
                        <a:t>QNT</a:t>
                      </a:r>
                      <a:endParaRPr>
                        <a:solidFill>
                          <a:schemeClr val="dk2"/>
                        </a:solidFill>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B7B7B7"/>
                    </a:solidFill>
                  </a:tcPr>
                </a:tc>
                <a:tc>
                  <a:txBody>
                    <a:bodyPr/>
                    <a:lstStyle/>
                    <a:p>
                      <a:pPr marL="0" lvl="0" indent="0" algn="l" rtl="0">
                        <a:spcBef>
                          <a:spcPts val="0"/>
                        </a:spcBef>
                        <a:spcAft>
                          <a:spcPts val="0"/>
                        </a:spcAft>
                        <a:buNone/>
                      </a:pPr>
                      <a:r>
                        <a:rPr lang="en">
                          <a:solidFill>
                            <a:schemeClr val="dk2"/>
                          </a:solidFill>
                        </a:rPr>
                        <a:t>PRICE</a:t>
                      </a:r>
                      <a:endParaRPr>
                        <a:solidFill>
                          <a:schemeClr val="dk2"/>
                        </a:solidFill>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B7B7B7"/>
                    </a:solidFill>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a:solidFill>
                            <a:schemeClr val="accent2"/>
                          </a:solidFill>
                        </a:rPr>
                        <a:t>Product 1</a:t>
                      </a:r>
                      <a:endParaRPr>
                        <a:solidFill>
                          <a:schemeClr val="accent2"/>
                        </a:solidFill>
                      </a:endParaRPr>
                    </a:p>
                  </a:txBody>
                  <a:tcPr marL="91425" marR="91425" marT="91425" marB="91425">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
                          <a:solidFill>
                            <a:schemeClr val="accent2"/>
                          </a:solidFill>
                        </a:rPr>
                        <a:t>10</a:t>
                      </a:r>
                      <a:endParaRPr>
                        <a:solidFill>
                          <a:schemeClr val="accent2"/>
                        </a:solidFill>
                      </a:endParaRPr>
                    </a:p>
                  </a:txBody>
                  <a:tcPr marL="91425" marR="91425" marT="91425" marB="91425">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
                          <a:solidFill>
                            <a:schemeClr val="accent2"/>
                          </a:solidFill>
                        </a:rPr>
                        <a:t>$5</a:t>
                      </a:r>
                      <a:endParaRPr>
                        <a:solidFill>
                          <a:schemeClr val="accent2"/>
                        </a:solidFill>
                      </a:endParaRPr>
                    </a:p>
                  </a:txBody>
                  <a:tcPr marL="91425" marR="91425" marT="91425" marB="91425">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None/>
                      </a:pPr>
                      <a:r>
                        <a:rPr lang="en">
                          <a:solidFill>
                            <a:schemeClr val="accent2"/>
                          </a:solidFill>
                        </a:rPr>
                        <a:t>Product 2</a:t>
                      </a:r>
                      <a:endParaRPr>
                        <a:solidFill>
                          <a:schemeClr val="accent2"/>
                        </a:solidFill>
                      </a:endParaRPr>
                    </a:p>
                  </a:txBody>
                  <a:tcPr marL="91425" marR="91425" marT="91425" marB="91425"/>
                </a:tc>
                <a:tc>
                  <a:txBody>
                    <a:bodyPr/>
                    <a:lstStyle/>
                    <a:p>
                      <a:pPr marL="0" lvl="0" indent="0" algn="ctr" rtl="0">
                        <a:spcBef>
                          <a:spcPts val="0"/>
                        </a:spcBef>
                        <a:spcAft>
                          <a:spcPts val="0"/>
                        </a:spcAft>
                        <a:buNone/>
                      </a:pPr>
                      <a:r>
                        <a:rPr lang="en">
                          <a:solidFill>
                            <a:schemeClr val="accent2"/>
                          </a:solidFill>
                        </a:rPr>
                        <a:t>20</a:t>
                      </a:r>
                      <a:endParaRPr>
                        <a:solidFill>
                          <a:schemeClr val="accent2"/>
                        </a:solidFill>
                      </a:endParaRPr>
                    </a:p>
                  </a:txBody>
                  <a:tcPr marL="91425" marR="91425" marT="91425" marB="91425"/>
                </a:tc>
                <a:tc>
                  <a:txBody>
                    <a:bodyPr/>
                    <a:lstStyle/>
                    <a:p>
                      <a:pPr marL="0" lvl="0" indent="0" algn="ctr" rtl="0">
                        <a:spcBef>
                          <a:spcPts val="0"/>
                        </a:spcBef>
                        <a:spcAft>
                          <a:spcPts val="0"/>
                        </a:spcAft>
                        <a:buNone/>
                      </a:pPr>
                      <a:r>
                        <a:rPr lang="en">
                          <a:solidFill>
                            <a:schemeClr val="accent2"/>
                          </a:solidFill>
                        </a:rPr>
                        <a:t>$4</a:t>
                      </a:r>
                      <a:endParaRPr>
                        <a:solidFill>
                          <a:schemeClr val="accent2"/>
                        </a:solidFill>
                      </a:endParaRPr>
                    </a:p>
                  </a:txBody>
                  <a:tcPr marL="91425" marR="91425" marT="91425" marB="91425"/>
                </a:tc>
                <a:extLst>
                  <a:ext uri="{0D108BD9-81ED-4DB2-BD59-A6C34878D82A}">
                    <a16:rowId xmlns:a16="http://schemas.microsoft.com/office/drawing/2014/main" val="10002"/>
                  </a:ext>
                </a:extLst>
              </a:tr>
            </a:tbl>
          </a:graphicData>
        </a:graphic>
      </p:graphicFrame>
      <p:sp>
        <p:nvSpPr>
          <p:cNvPr id="239" name="Google Shape;239;p32"/>
          <p:cNvSpPr txBox="1"/>
          <p:nvPr/>
        </p:nvSpPr>
        <p:spPr>
          <a:xfrm>
            <a:off x="6890555" y="84800"/>
            <a:ext cx="907200" cy="32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accent2"/>
                </a:solidFill>
              </a:rPr>
              <a:t>SALES</a:t>
            </a:r>
            <a:endParaRPr b="1">
              <a:solidFill>
                <a:schemeClr val="accent2"/>
              </a:solidFill>
            </a:endParaRPr>
          </a:p>
        </p:txBody>
      </p:sp>
      <p:sp>
        <p:nvSpPr>
          <p:cNvPr id="240" name="Google Shape;240;p32"/>
          <p:cNvSpPr txBox="1"/>
          <p:nvPr/>
        </p:nvSpPr>
        <p:spPr>
          <a:xfrm>
            <a:off x="1029600" y="2044325"/>
            <a:ext cx="3453600" cy="6753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rgbClr val="00FFFF"/>
                </a:solidFill>
              </a:rPr>
              <a:t>UPDATE</a:t>
            </a:r>
            <a:r>
              <a:rPr lang="en" b="1">
                <a:solidFill>
                  <a:srgbClr val="0000FF"/>
                </a:solidFill>
              </a:rPr>
              <a:t> </a:t>
            </a:r>
            <a:r>
              <a:rPr lang="en">
                <a:solidFill>
                  <a:schemeClr val="dk1"/>
                </a:solidFill>
              </a:rPr>
              <a:t>SALES</a:t>
            </a:r>
            <a:r>
              <a:rPr lang="en" b="1">
                <a:solidFill>
                  <a:srgbClr val="0000FF"/>
                </a:solidFill>
              </a:rPr>
              <a:t> </a:t>
            </a:r>
            <a:r>
              <a:rPr lang="en" b="1">
                <a:solidFill>
                  <a:srgbClr val="00FFFF"/>
                </a:solidFill>
              </a:rPr>
              <a:t>SET</a:t>
            </a:r>
            <a:r>
              <a:rPr lang="en" b="1">
                <a:solidFill>
                  <a:srgbClr val="0000FF"/>
                </a:solidFill>
              </a:rPr>
              <a:t> </a:t>
            </a:r>
            <a:r>
              <a:rPr lang="en">
                <a:solidFill>
                  <a:schemeClr val="accent2"/>
                </a:solidFill>
              </a:rPr>
              <a:t>QNT = QNT+10</a:t>
            </a:r>
            <a:r>
              <a:rPr lang="en" b="1">
                <a:solidFill>
                  <a:schemeClr val="accent2"/>
                </a:solidFill>
              </a:rPr>
              <a:t> </a:t>
            </a:r>
            <a:endParaRPr b="1">
              <a:solidFill>
                <a:schemeClr val="accent2"/>
              </a:solidFill>
            </a:endParaRPr>
          </a:p>
          <a:p>
            <a:pPr marL="0" lvl="0" indent="0" algn="l" rtl="0">
              <a:spcBef>
                <a:spcPts val="0"/>
              </a:spcBef>
              <a:spcAft>
                <a:spcPts val="0"/>
              </a:spcAft>
              <a:buNone/>
            </a:pPr>
            <a:r>
              <a:rPr lang="en" b="1">
                <a:solidFill>
                  <a:srgbClr val="00FFFF"/>
                </a:solidFill>
              </a:rPr>
              <a:t>WHERE</a:t>
            </a:r>
            <a:r>
              <a:rPr lang="en" b="1">
                <a:solidFill>
                  <a:srgbClr val="0000FF"/>
                </a:solidFill>
              </a:rPr>
              <a:t> </a:t>
            </a:r>
            <a:r>
              <a:rPr lang="en">
                <a:solidFill>
                  <a:schemeClr val="accent2"/>
                </a:solidFill>
              </a:rPr>
              <a:t>PID =1 </a:t>
            </a:r>
            <a:endParaRPr>
              <a:solidFill>
                <a:schemeClr val="accent2"/>
              </a:solidFill>
            </a:endParaRPr>
          </a:p>
          <a:p>
            <a:pPr marL="0" lvl="0" indent="0" algn="l" rtl="0">
              <a:spcBef>
                <a:spcPts val="0"/>
              </a:spcBef>
              <a:spcAft>
                <a:spcPts val="0"/>
              </a:spcAft>
              <a:buNone/>
            </a:pPr>
            <a:endParaRPr b="1">
              <a:solidFill>
                <a:srgbClr val="00FFFF"/>
              </a:solidFill>
            </a:endParaRPr>
          </a:p>
        </p:txBody>
      </p:sp>
      <p:sp>
        <p:nvSpPr>
          <p:cNvPr id="241" name="Google Shape;241;p32"/>
          <p:cNvSpPr txBox="1"/>
          <p:nvPr/>
        </p:nvSpPr>
        <p:spPr>
          <a:xfrm>
            <a:off x="5821250" y="2667375"/>
            <a:ext cx="3143400" cy="6159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rgbClr val="00FFFF"/>
                </a:solidFill>
              </a:rPr>
              <a:t>UPDATE</a:t>
            </a:r>
            <a:r>
              <a:rPr lang="en" b="1">
                <a:solidFill>
                  <a:srgbClr val="0000FF"/>
                </a:solidFill>
              </a:rPr>
              <a:t> </a:t>
            </a:r>
            <a:r>
              <a:rPr lang="en">
                <a:solidFill>
                  <a:schemeClr val="dk1"/>
                </a:solidFill>
              </a:rPr>
              <a:t>SALES</a:t>
            </a:r>
            <a:r>
              <a:rPr lang="en" b="1">
                <a:solidFill>
                  <a:srgbClr val="0000FF"/>
                </a:solidFill>
              </a:rPr>
              <a:t> </a:t>
            </a:r>
            <a:r>
              <a:rPr lang="en" b="1">
                <a:solidFill>
                  <a:srgbClr val="00FFFF"/>
                </a:solidFill>
              </a:rPr>
              <a:t>SET</a:t>
            </a:r>
            <a:r>
              <a:rPr lang="en" b="1">
                <a:solidFill>
                  <a:srgbClr val="0000FF"/>
                </a:solidFill>
              </a:rPr>
              <a:t> </a:t>
            </a:r>
            <a:r>
              <a:rPr lang="en">
                <a:solidFill>
                  <a:schemeClr val="accent2"/>
                </a:solidFill>
              </a:rPr>
              <a:t>QNT = QNT+5</a:t>
            </a:r>
            <a:r>
              <a:rPr lang="en" b="1">
                <a:solidFill>
                  <a:schemeClr val="accent2"/>
                </a:solidFill>
              </a:rPr>
              <a:t> </a:t>
            </a:r>
            <a:endParaRPr b="1">
              <a:solidFill>
                <a:schemeClr val="accent2"/>
              </a:solidFill>
            </a:endParaRPr>
          </a:p>
          <a:p>
            <a:pPr marL="0" lvl="0" indent="0" algn="l" rtl="0">
              <a:spcBef>
                <a:spcPts val="0"/>
              </a:spcBef>
              <a:spcAft>
                <a:spcPts val="0"/>
              </a:spcAft>
              <a:buNone/>
            </a:pPr>
            <a:r>
              <a:rPr lang="en" b="1">
                <a:solidFill>
                  <a:srgbClr val="00FFFF"/>
                </a:solidFill>
              </a:rPr>
              <a:t>WHERE</a:t>
            </a:r>
            <a:r>
              <a:rPr lang="en" b="1">
                <a:solidFill>
                  <a:srgbClr val="0000FF"/>
                </a:solidFill>
              </a:rPr>
              <a:t> </a:t>
            </a:r>
            <a:r>
              <a:rPr lang="en">
                <a:solidFill>
                  <a:schemeClr val="accent2"/>
                </a:solidFill>
              </a:rPr>
              <a:t>PID =1 </a:t>
            </a:r>
            <a:endParaRPr>
              <a:solidFill>
                <a:schemeClr val="accent2"/>
              </a:solidFill>
            </a:endParaRPr>
          </a:p>
        </p:txBody>
      </p:sp>
      <p:sp>
        <p:nvSpPr>
          <p:cNvPr id="242" name="Google Shape;242;p32"/>
          <p:cNvSpPr txBox="1"/>
          <p:nvPr/>
        </p:nvSpPr>
        <p:spPr>
          <a:xfrm>
            <a:off x="1029600" y="3539975"/>
            <a:ext cx="4084200" cy="4158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FFFF"/>
                </a:solidFill>
              </a:rPr>
              <a:t>SELECT</a:t>
            </a:r>
            <a:r>
              <a:rPr lang="en">
                <a:solidFill>
                  <a:schemeClr val="accent2"/>
                </a:solidFill>
              </a:rPr>
              <a:t> </a:t>
            </a:r>
            <a:r>
              <a:rPr lang="en" b="1">
                <a:solidFill>
                  <a:schemeClr val="accent2"/>
                </a:solidFill>
              </a:rPr>
              <a:t>SUM</a:t>
            </a:r>
            <a:r>
              <a:rPr lang="en">
                <a:solidFill>
                  <a:schemeClr val="accent2"/>
                </a:solidFill>
              </a:rPr>
              <a:t>(QNT*PRICE) </a:t>
            </a:r>
            <a:r>
              <a:rPr lang="en" b="1">
                <a:solidFill>
                  <a:srgbClr val="00FFFF"/>
                </a:solidFill>
              </a:rPr>
              <a:t>FROM</a:t>
            </a:r>
            <a:r>
              <a:rPr lang="en">
                <a:solidFill>
                  <a:schemeClr val="accent2"/>
                </a:solidFill>
              </a:rPr>
              <a:t> SALES</a:t>
            </a:r>
            <a:endParaRPr>
              <a:solidFill>
                <a:schemeClr val="accent2"/>
              </a:solidFill>
            </a:endParaRPr>
          </a:p>
        </p:txBody>
      </p:sp>
      <p:sp>
        <p:nvSpPr>
          <p:cNvPr id="243" name="Google Shape;243;p32"/>
          <p:cNvSpPr txBox="1"/>
          <p:nvPr/>
        </p:nvSpPr>
        <p:spPr>
          <a:xfrm>
            <a:off x="7177250" y="879442"/>
            <a:ext cx="795600" cy="324600"/>
          </a:xfrm>
          <a:prstGeom prst="rect">
            <a:avLst/>
          </a:prstGeom>
          <a:solidFill>
            <a:srgbClr val="741B47"/>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accent2"/>
                </a:solidFill>
              </a:rPr>
              <a:t>20</a:t>
            </a:r>
            <a:endParaRPr b="1">
              <a:solidFill>
                <a:schemeClr val="accent2"/>
              </a:solidFill>
            </a:endParaRPr>
          </a:p>
        </p:txBody>
      </p:sp>
      <p:sp>
        <p:nvSpPr>
          <p:cNvPr id="244" name="Google Shape;244;p32"/>
          <p:cNvSpPr txBox="1"/>
          <p:nvPr/>
        </p:nvSpPr>
        <p:spPr>
          <a:xfrm>
            <a:off x="1528050" y="4088975"/>
            <a:ext cx="3453600" cy="73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We get $155 when it should be $180</a:t>
            </a:r>
            <a:endParaRPr>
              <a:solidFill>
                <a:schemeClr val="accent2"/>
              </a:solidFill>
            </a:endParaRPr>
          </a:p>
          <a:p>
            <a:pPr marL="0" lvl="0" indent="0" algn="l" rtl="0">
              <a:spcBef>
                <a:spcPts val="0"/>
              </a:spcBef>
              <a:spcAft>
                <a:spcPts val="0"/>
              </a:spcAft>
              <a:buNone/>
            </a:pPr>
            <a:r>
              <a:rPr lang="en">
                <a:solidFill>
                  <a:schemeClr val="accent2"/>
                </a:solidFill>
              </a:rPr>
              <a:t>Our update was overwritten another transaction and as a result “lost”</a:t>
            </a:r>
            <a:endParaRPr>
              <a:solidFill>
                <a:schemeClr val="accent2"/>
              </a:solidFill>
            </a:endParaRPr>
          </a:p>
        </p:txBody>
      </p:sp>
      <p:sp>
        <p:nvSpPr>
          <p:cNvPr id="245" name="Google Shape;245;p32"/>
          <p:cNvSpPr txBox="1">
            <a:spLocks noGrp="1"/>
          </p:cNvSpPr>
          <p:nvPr>
            <p:ph type="title"/>
          </p:nvPr>
        </p:nvSpPr>
        <p:spPr>
          <a:xfrm>
            <a:off x="311700" y="445025"/>
            <a:ext cx="2192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Lost updates</a:t>
            </a:r>
            <a:endParaRPr/>
          </a:p>
        </p:txBody>
      </p:sp>
      <p:sp>
        <p:nvSpPr>
          <p:cNvPr id="246" name="Google Shape;246;p32"/>
          <p:cNvSpPr txBox="1"/>
          <p:nvPr/>
        </p:nvSpPr>
        <p:spPr>
          <a:xfrm>
            <a:off x="5113800" y="3343100"/>
            <a:ext cx="1614300" cy="32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COMMIT TX2</a:t>
            </a:r>
            <a:endParaRPr>
              <a:solidFill>
                <a:schemeClr val="accent2"/>
              </a:solidFill>
            </a:endParaRPr>
          </a:p>
        </p:txBody>
      </p:sp>
      <p:sp>
        <p:nvSpPr>
          <p:cNvPr id="247" name="Google Shape;247;p32"/>
          <p:cNvSpPr txBox="1"/>
          <p:nvPr/>
        </p:nvSpPr>
        <p:spPr>
          <a:xfrm>
            <a:off x="7177250" y="879442"/>
            <a:ext cx="795600" cy="324600"/>
          </a:xfrm>
          <a:prstGeom prst="rect">
            <a:avLst/>
          </a:prstGeom>
          <a:solidFill>
            <a:srgbClr val="FF99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rPr>
              <a:t>15</a:t>
            </a:r>
            <a:endParaRPr>
              <a:solidFill>
                <a:schemeClr val="dk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3"/>
                                        </p:tgtEl>
                                        <p:attrNameLst>
                                          <p:attrName>style.visibility</p:attrName>
                                        </p:attrNameLst>
                                      </p:cBhvr>
                                      <p:to>
                                        <p:strVal val="visible"/>
                                      </p:to>
                                    </p:set>
                                    <p:animEffect transition="in" filter="fade">
                                      <p:cBhvr>
                                        <p:cTn id="7" dur="1000"/>
                                        <p:tgtEl>
                                          <p:spTgt spid="233"/>
                                        </p:tgtEl>
                                      </p:cBhvr>
                                    </p:animEffect>
                                  </p:childTnLst>
                                </p:cTn>
                              </p:par>
                              <p:par>
                                <p:cTn id="8" presetID="10" presetClass="entr" presetSubtype="0" fill="hold" nodeType="withEffect">
                                  <p:stCondLst>
                                    <p:cond delay="0"/>
                                  </p:stCondLst>
                                  <p:childTnLst>
                                    <p:set>
                                      <p:cBhvr>
                                        <p:cTn id="9" dur="1" fill="hold">
                                          <p:stCondLst>
                                            <p:cond delay="0"/>
                                          </p:stCondLst>
                                        </p:cTn>
                                        <p:tgtEl>
                                          <p:spTgt spid="234"/>
                                        </p:tgtEl>
                                        <p:attrNameLst>
                                          <p:attrName>style.visibility</p:attrName>
                                        </p:attrNameLst>
                                      </p:cBhvr>
                                      <p:to>
                                        <p:strVal val="visible"/>
                                      </p:to>
                                    </p:set>
                                    <p:animEffect transition="in" filter="fade">
                                      <p:cBhvr>
                                        <p:cTn id="10" dur="1000"/>
                                        <p:tgtEl>
                                          <p:spTgt spid="234"/>
                                        </p:tgtEl>
                                      </p:cBhvr>
                                    </p:animEffect>
                                  </p:childTnLst>
                                </p:cTn>
                              </p:par>
                              <p:par>
                                <p:cTn id="11" presetID="10" presetClass="entr" presetSubtype="0" fill="hold" nodeType="withEffect">
                                  <p:stCondLst>
                                    <p:cond delay="0"/>
                                  </p:stCondLst>
                                  <p:childTnLst>
                                    <p:set>
                                      <p:cBhvr>
                                        <p:cTn id="12" dur="1" fill="hold">
                                          <p:stCondLst>
                                            <p:cond delay="0"/>
                                          </p:stCondLst>
                                        </p:cTn>
                                        <p:tgtEl>
                                          <p:spTgt spid="237"/>
                                        </p:tgtEl>
                                        <p:attrNameLst>
                                          <p:attrName>style.visibility</p:attrName>
                                        </p:attrNameLst>
                                      </p:cBhvr>
                                      <p:to>
                                        <p:strVal val="visible"/>
                                      </p:to>
                                    </p:set>
                                    <p:animEffect transition="in" filter="fade">
                                      <p:cBhvr>
                                        <p:cTn id="13" dur="1000"/>
                                        <p:tgtEl>
                                          <p:spTgt spid="237"/>
                                        </p:tgtEl>
                                      </p:cBhvr>
                                    </p:animEffect>
                                  </p:childTnLst>
                                </p:cTn>
                              </p:par>
                              <p:par>
                                <p:cTn id="14" presetID="10" presetClass="entr" presetSubtype="0" fill="hold" nodeType="withEffect">
                                  <p:stCondLst>
                                    <p:cond delay="0"/>
                                  </p:stCondLst>
                                  <p:childTnLst>
                                    <p:set>
                                      <p:cBhvr>
                                        <p:cTn id="15" dur="1" fill="hold">
                                          <p:stCondLst>
                                            <p:cond delay="0"/>
                                          </p:stCondLst>
                                        </p:cTn>
                                        <p:tgtEl>
                                          <p:spTgt spid="236"/>
                                        </p:tgtEl>
                                        <p:attrNameLst>
                                          <p:attrName>style.visibility</p:attrName>
                                        </p:attrNameLst>
                                      </p:cBhvr>
                                      <p:to>
                                        <p:strVal val="visible"/>
                                      </p:to>
                                    </p:set>
                                    <p:animEffect transition="in" filter="fade">
                                      <p:cBhvr>
                                        <p:cTn id="16" dur="1000"/>
                                        <p:tgtEl>
                                          <p:spTgt spid="23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40"/>
                                        </p:tgtEl>
                                        <p:attrNameLst>
                                          <p:attrName>style.visibility</p:attrName>
                                        </p:attrNameLst>
                                      </p:cBhvr>
                                      <p:to>
                                        <p:strVal val="visible"/>
                                      </p:to>
                                    </p:set>
                                    <p:animEffect transition="in" filter="fade">
                                      <p:cBhvr>
                                        <p:cTn id="21" dur="1000"/>
                                        <p:tgtEl>
                                          <p:spTgt spid="24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43"/>
                                        </p:tgtEl>
                                        <p:attrNameLst>
                                          <p:attrName>style.visibility</p:attrName>
                                        </p:attrNameLst>
                                      </p:cBhvr>
                                      <p:to>
                                        <p:strVal val="visible"/>
                                      </p:to>
                                    </p:set>
                                    <p:animEffect transition="in" filter="fade">
                                      <p:cBhvr>
                                        <p:cTn id="26" dur="1000"/>
                                        <p:tgtEl>
                                          <p:spTgt spid="24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41"/>
                                        </p:tgtEl>
                                        <p:attrNameLst>
                                          <p:attrName>style.visibility</p:attrName>
                                        </p:attrNameLst>
                                      </p:cBhvr>
                                      <p:to>
                                        <p:strVal val="visible"/>
                                      </p:to>
                                    </p:set>
                                    <p:animEffect transition="in" filter="fade">
                                      <p:cBhvr>
                                        <p:cTn id="31" dur="1000"/>
                                        <p:tgtEl>
                                          <p:spTgt spid="24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47"/>
                                        </p:tgtEl>
                                        <p:attrNameLst>
                                          <p:attrName>style.visibility</p:attrName>
                                        </p:attrNameLst>
                                      </p:cBhvr>
                                      <p:to>
                                        <p:strVal val="visible"/>
                                      </p:to>
                                    </p:set>
                                    <p:animEffect transition="in" filter="fade">
                                      <p:cBhvr>
                                        <p:cTn id="36" dur="1000"/>
                                        <p:tgtEl>
                                          <p:spTgt spid="24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46"/>
                                        </p:tgtEl>
                                        <p:attrNameLst>
                                          <p:attrName>style.visibility</p:attrName>
                                        </p:attrNameLst>
                                      </p:cBhvr>
                                      <p:to>
                                        <p:strVal val="visible"/>
                                      </p:to>
                                    </p:set>
                                    <p:animEffect transition="in" filter="fade">
                                      <p:cBhvr>
                                        <p:cTn id="41" dur="1000"/>
                                        <p:tgtEl>
                                          <p:spTgt spid="24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42"/>
                                        </p:tgtEl>
                                        <p:attrNameLst>
                                          <p:attrName>style.visibility</p:attrName>
                                        </p:attrNameLst>
                                      </p:cBhvr>
                                      <p:to>
                                        <p:strVal val="visible"/>
                                      </p:to>
                                    </p:set>
                                    <p:animEffect transition="in" filter="fade">
                                      <p:cBhvr>
                                        <p:cTn id="46" dur="1000"/>
                                        <p:tgtEl>
                                          <p:spTgt spid="24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35"/>
                                        </p:tgtEl>
                                        <p:attrNameLst>
                                          <p:attrName>style.visibility</p:attrName>
                                        </p:attrNameLst>
                                      </p:cBhvr>
                                      <p:to>
                                        <p:strVal val="visible"/>
                                      </p:to>
                                    </p:set>
                                    <p:animEffect transition="in" filter="fade">
                                      <p:cBhvr>
                                        <p:cTn id="51" dur="1000"/>
                                        <p:tgtEl>
                                          <p:spTgt spid="23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44"/>
                                        </p:tgtEl>
                                        <p:attrNameLst>
                                          <p:attrName>style.visibility</p:attrName>
                                        </p:attrNameLst>
                                      </p:cBhvr>
                                      <p:to>
                                        <p:strVal val="visible"/>
                                      </p:to>
                                    </p:set>
                                    <p:animEffect transition="in" filter="fade">
                                      <p:cBhvr>
                                        <p:cTn id="56" dur="1000"/>
                                        <p:tgtEl>
                                          <p:spTgt spid="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Isolation - Isolation Levels for inflight transactions</a:t>
            </a:r>
            <a:endParaRPr/>
          </a:p>
        </p:txBody>
      </p:sp>
      <p:sp>
        <p:nvSpPr>
          <p:cNvPr id="253" name="Google Shape;253;p33"/>
          <p:cNvSpPr txBox="1">
            <a:spLocks noGrp="1"/>
          </p:cNvSpPr>
          <p:nvPr>
            <p:ph type="body" idx="1"/>
          </p:nvPr>
        </p:nvSpPr>
        <p:spPr>
          <a:xfrm>
            <a:off x="311700" y="1152475"/>
            <a:ext cx="8520600" cy="38517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rmAutofit fontScale="85000" lnSpcReduction="10000"/>
          </a:bodyPr>
          <a:lstStyle/>
          <a:p>
            <a:pPr marL="457200" marR="0" lvl="0" indent="-334327" algn="l" rtl="0">
              <a:lnSpc>
                <a:spcPct val="150000"/>
              </a:lnSpc>
              <a:spcBef>
                <a:spcPts val="1200"/>
              </a:spcBef>
              <a:spcAft>
                <a:spcPts val="0"/>
              </a:spcAft>
              <a:buSzPct val="100000"/>
              <a:buChar char="●"/>
            </a:pPr>
            <a:r>
              <a:rPr lang="en" b="1"/>
              <a:t>Read uncommitted - </a:t>
            </a:r>
            <a:r>
              <a:rPr lang="en" sz="1800"/>
              <a:t>No Isolation, any change from the outside is visible to the transaction, committed or not.	</a:t>
            </a:r>
            <a:endParaRPr sz="1800"/>
          </a:p>
          <a:p>
            <a:pPr marL="457200" marR="0" lvl="0" indent="-334327" algn="l" rtl="0">
              <a:lnSpc>
                <a:spcPct val="150000"/>
              </a:lnSpc>
              <a:spcBef>
                <a:spcPts val="0"/>
              </a:spcBef>
              <a:spcAft>
                <a:spcPts val="0"/>
              </a:spcAft>
              <a:buSzPct val="100000"/>
              <a:buChar char="●"/>
            </a:pPr>
            <a:r>
              <a:rPr lang="en" b="1"/>
              <a:t>Read committed - </a:t>
            </a:r>
            <a:r>
              <a:rPr lang="en" sz="1800"/>
              <a:t>Each query in a transaction only sees committed changes by other transactions</a:t>
            </a:r>
            <a:endParaRPr sz="1800"/>
          </a:p>
          <a:p>
            <a:pPr marL="457200" marR="0" lvl="0" indent="-334327" algn="l" rtl="0">
              <a:lnSpc>
                <a:spcPct val="150000"/>
              </a:lnSpc>
              <a:spcBef>
                <a:spcPts val="0"/>
              </a:spcBef>
              <a:spcAft>
                <a:spcPts val="0"/>
              </a:spcAft>
              <a:buSzPct val="100000"/>
              <a:buChar char="●"/>
            </a:pPr>
            <a:r>
              <a:rPr lang="en" b="1"/>
              <a:t>Repeatable Read - </a:t>
            </a:r>
            <a:r>
              <a:rPr lang="en" sz="1800"/>
              <a:t>The transaction will make sure that when a query reads a row, that row will remain unchanged while its running.</a:t>
            </a:r>
            <a:endParaRPr sz="1800"/>
          </a:p>
          <a:p>
            <a:pPr marL="457200" marR="0" lvl="0" indent="-334327" algn="l" rtl="0">
              <a:lnSpc>
                <a:spcPct val="150000"/>
              </a:lnSpc>
              <a:spcBef>
                <a:spcPts val="0"/>
              </a:spcBef>
              <a:spcAft>
                <a:spcPts val="0"/>
              </a:spcAft>
              <a:buSzPct val="100000"/>
              <a:buChar char="●"/>
            </a:pPr>
            <a:r>
              <a:rPr lang="en" b="1"/>
              <a:t>Snapshot - </a:t>
            </a:r>
            <a:r>
              <a:rPr lang="en" sz="1800"/>
              <a:t>Each query in a transaction only sees changes that have been committed up to the start of the transaction. It's like a snapshot version of the database at that moment. </a:t>
            </a:r>
            <a:endParaRPr b="1"/>
          </a:p>
          <a:p>
            <a:pPr marL="457200" marR="0" lvl="0" indent="-334327" algn="l" rtl="0">
              <a:lnSpc>
                <a:spcPct val="150000"/>
              </a:lnSpc>
              <a:spcBef>
                <a:spcPts val="0"/>
              </a:spcBef>
              <a:spcAft>
                <a:spcPts val="0"/>
              </a:spcAft>
              <a:buSzPct val="100000"/>
              <a:buChar char="●"/>
            </a:pPr>
            <a:r>
              <a:rPr lang="en" b="1"/>
              <a:t>Serializable - </a:t>
            </a:r>
            <a:r>
              <a:rPr lang="en" sz="1800"/>
              <a:t>Transactions are run as if they serialized one after the other.  </a:t>
            </a:r>
            <a:endParaRPr sz="1800"/>
          </a:p>
          <a:p>
            <a:pPr marL="457200" lvl="0" indent="-334327" algn="l" rtl="0">
              <a:lnSpc>
                <a:spcPct val="150000"/>
              </a:lnSpc>
              <a:spcBef>
                <a:spcPts val="0"/>
              </a:spcBef>
              <a:spcAft>
                <a:spcPts val="0"/>
              </a:spcAft>
              <a:buSzPct val="100000"/>
              <a:buChar char="●"/>
            </a:pPr>
            <a:r>
              <a:rPr lang="en" b="1"/>
              <a:t>Each DBMS implements Isolation level differently </a:t>
            </a:r>
            <a:endParaRPr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3">
                                            <p:txEl>
                                              <p:pRg st="0" end="0"/>
                                            </p:txEl>
                                          </p:spTgt>
                                        </p:tgtEl>
                                        <p:attrNameLst>
                                          <p:attrName>style.visibility</p:attrName>
                                        </p:attrNameLst>
                                      </p:cBhvr>
                                      <p:to>
                                        <p:strVal val="visible"/>
                                      </p:to>
                                    </p:set>
                                    <p:animEffect transition="in" filter="fade">
                                      <p:cBhvr>
                                        <p:cTn id="7" dur="1000"/>
                                        <p:tgtEl>
                                          <p:spTgt spid="2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3">
                                            <p:txEl>
                                              <p:pRg st="1" end="1"/>
                                            </p:txEl>
                                          </p:spTgt>
                                        </p:tgtEl>
                                        <p:attrNameLst>
                                          <p:attrName>style.visibility</p:attrName>
                                        </p:attrNameLst>
                                      </p:cBhvr>
                                      <p:to>
                                        <p:strVal val="visible"/>
                                      </p:to>
                                    </p:set>
                                    <p:animEffect transition="in" filter="fade">
                                      <p:cBhvr>
                                        <p:cTn id="12" dur="1000"/>
                                        <p:tgtEl>
                                          <p:spTgt spid="25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3">
                                            <p:txEl>
                                              <p:pRg st="2" end="2"/>
                                            </p:txEl>
                                          </p:spTgt>
                                        </p:tgtEl>
                                        <p:attrNameLst>
                                          <p:attrName>style.visibility</p:attrName>
                                        </p:attrNameLst>
                                      </p:cBhvr>
                                      <p:to>
                                        <p:strVal val="visible"/>
                                      </p:to>
                                    </p:set>
                                    <p:animEffect transition="in" filter="fade">
                                      <p:cBhvr>
                                        <p:cTn id="17" dur="1000"/>
                                        <p:tgtEl>
                                          <p:spTgt spid="25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3">
                                            <p:txEl>
                                              <p:pRg st="3" end="3"/>
                                            </p:txEl>
                                          </p:spTgt>
                                        </p:tgtEl>
                                        <p:attrNameLst>
                                          <p:attrName>style.visibility</p:attrName>
                                        </p:attrNameLst>
                                      </p:cBhvr>
                                      <p:to>
                                        <p:strVal val="visible"/>
                                      </p:to>
                                    </p:set>
                                    <p:animEffect transition="in" filter="fade">
                                      <p:cBhvr>
                                        <p:cTn id="22" dur="1000"/>
                                        <p:tgtEl>
                                          <p:spTgt spid="25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3">
                                            <p:txEl>
                                              <p:pRg st="4" end="4"/>
                                            </p:txEl>
                                          </p:spTgt>
                                        </p:tgtEl>
                                        <p:attrNameLst>
                                          <p:attrName>style.visibility</p:attrName>
                                        </p:attrNameLst>
                                      </p:cBhvr>
                                      <p:to>
                                        <p:strVal val="visible"/>
                                      </p:to>
                                    </p:set>
                                    <p:animEffect transition="in" filter="fade">
                                      <p:cBhvr>
                                        <p:cTn id="27" dur="1000"/>
                                        <p:tgtEl>
                                          <p:spTgt spid="25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3">
                                            <p:txEl>
                                              <p:pRg st="5" end="5"/>
                                            </p:txEl>
                                          </p:spTgt>
                                        </p:tgtEl>
                                        <p:attrNameLst>
                                          <p:attrName>style.visibility</p:attrName>
                                        </p:attrNameLst>
                                      </p:cBhvr>
                                      <p:to>
                                        <p:strVal val="visible"/>
                                      </p:to>
                                    </p:set>
                                    <p:animEffect transition="in" filter="fade">
                                      <p:cBhvr>
                                        <p:cTn id="32" dur="1000"/>
                                        <p:tgtEl>
                                          <p:spTgt spid="25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Isolation Levels vs read phenomena</a:t>
            </a:r>
            <a:endParaRPr/>
          </a:p>
        </p:txBody>
      </p:sp>
      <p:sp>
        <p:nvSpPr>
          <p:cNvPr id="259" name="Google Shape;259;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60" name="Google Shape;260;p34"/>
          <p:cNvPicPr preferRelativeResize="0"/>
          <p:nvPr/>
        </p:nvPicPr>
        <p:blipFill>
          <a:blip r:embed="rId3">
            <a:alphaModFix/>
          </a:blip>
          <a:stretch>
            <a:fillRect/>
          </a:stretch>
        </p:blipFill>
        <p:spPr>
          <a:xfrm>
            <a:off x="386600" y="1266800"/>
            <a:ext cx="8370800" cy="2850825"/>
          </a:xfrm>
          <a:prstGeom prst="rect">
            <a:avLst/>
          </a:prstGeom>
          <a:noFill/>
          <a:ln>
            <a:noFill/>
          </a:ln>
        </p:spPr>
      </p:pic>
      <p:sp>
        <p:nvSpPr>
          <p:cNvPr id="261" name="Google Shape;261;p34"/>
          <p:cNvSpPr txBox="1"/>
          <p:nvPr/>
        </p:nvSpPr>
        <p:spPr>
          <a:xfrm>
            <a:off x="425825" y="4717675"/>
            <a:ext cx="7810500" cy="35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dirty="0">
                <a:solidFill>
                  <a:schemeClr val="hlink"/>
                </a:solidFill>
                <a:hlinkClick r:id="rId4"/>
              </a:rPr>
              <a:t>https://en.wikipedia.org/wiki/Isolation_(database_systems)</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Postgres vs </a:t>
            </a:r>
            <a:r>
              <a:rPr lang="en" dirty="0" err="1"/>
              <a:t>Mysql</a:t>
            </a:r>
            <a:endParaRPr dirty="0"/>
          </a:p>
        </p:txBody>
      </p:sp>
      <p:sp>
        <p:nvSpPr>
          <p:cNvPr id="253" name="Google Shape;253;p33"/>
          <p:cNvSpPr txBox="1">
            <a:spLocks noGrp="1"/>
          </p:cNvSpPr>
          <p:nvPr>
            <p:ph type="body" idx="1"/>
          </p:nvPr>
        </p:nvSpPr>
        <p:spPr>
          <a:xfrm>
            <a:off x="311700" y="1152475"/>
            <a:ext cx="8520600" cy="38517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rmAutofit/>
          </a:bodyPr>
          <a:lstStyle/>
          <a:p>
            <a:pPr lvl="0" indent="-334327">
              <a:lnSpc>
                <a:spcPct val="150000"/>
              </a:lnSpc>
              <a:spcBef>
                <a:spcPts val="1200"/>
              </a:spcBef>
              <a:buSzPct val="100000"/>
            </a:pPr>
            <a:r>
              <a:rPr lang="en-US" dirty="0">
                <a:solidFill>
                  <a:srgbClr val="00B0F0"/>
                </a:solidFill>
              </a:rPr>
              <a:t>Read Committed </a:t>
            </a:r>
            <a:r>
              <a:rPr lang="en-US" dirty="0"/>
              <a:t>is the default isolation level in PostgreSQL.</a:t>
            </a:r>
          </a:p>
          <a:p>
            <a:pPr indent="-334327">
              <a:lnSpc>
                <a:spcPct val="150000"/>
              </a:lnSpc>
              <a:spcBef>
                <a:spcPts val="1200"/>
              </a:spcBef>
              <a:buSzPct val="100000"/>
            </a:pPr>
            <a:r>
              <a:rPr lang="en-US" b="1" dirty="0">
                <a:solidFill>
                  <a:srgbClr val="00B0F0"/>
                </a:solidFill>
              </a:rPr>
              <a:t>Repeatable Read</a:t>
            </a:r>
            <a:r>
              <a:rPr lang="en-US" b="1" dirty="0"/>
              <a:t> </a:t>
            </a:r>
            <a:r>
              <a:rPr lang="en-US" dirty="0"/>
              <a:t>is the default isolation level in </a:t>
            </a:r>
            <a:r>
              <a:rPr lang="en-US" dirty="0" err="1"/>
              <a:t>Mysql</a:t>
            </a:r>
            <a:r>
              <a:rPr lang="en-US" dirty="0"/>
              <a:t>.</a:t>
            </a:r>
          </a:p>
          <a:p>
            <a:pPr lvl="0" indent="-334327">
              <a:lnSpc>
                <a:spcPct val="150000"/>
              </a:lnSpc>
              <a:spcBef>
                <a:spcPts val="1200"/>
              </a:spcBef>
              <a:buSzPct val="100000"/>
            </a:pPr>
            <a:endParaRPr b="1" dirty="0"/>
          </a:p>
        </p:txBody>
      </p:sp>
    </p:spTree>
    <p:extLst>
      <p:ext uri="{BB962C8B-B14F-4D97-AF65-F5344CB8AC3E}">
        <p14:creationId xmlns:p14="http://schemas.microsoft.com/office/powerpoint/2010/main" val="4203171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3">
                                            <p:txEl>
                                              <p:pRg st="0" end="0"/>
                                            </p:txEl>
                                          </p:spTgt>
                                        </p:tgtEl>
                                        <p:attrNameLst>
                                          <p:attrName>style.visibility</p:attrName>
                                        </p:attrNameLst>
                                      </p:cBhvr>
                                      <p:to>
                                        <p:strVal val="visible"/>
                                      </p:to>
                                    </p:set>
                                    <p:animEffect transition="in" filter="fade">
                                      <p:cBhvr>
                                        <p:cTn id="7" dur="1000"/>
                                        <p:tgtEl>
                                          <p:spTgt spid="2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3">
                                            <p:txEl>
                                              <p:pRg st="1" end="1"/>
                                            </p:txEl>
                                          </p:spTgt>
                                        </p:tgtEl>
                                        <p:attrNameLst>
                                          <p:attrName>style.visibility</p:attrName>
                                        </p:attrNameLst>
                                      </p:cBhvr>
                                      <p:to>
                                        <p:strVal val="visible"/>
                                      </p:to>
                                    </p:set>
                                    <p:animEffect transition="in" filter="fade">
                                      <p:cBhvr>
                                        <p:cTn id="12" dur="1000"/>
                                        <p:tgtEl>
                                          <p:spTgt spid="25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3" name="Title 2">
            <a:extLst>
              <a:ext uri="{FF2B5EF4-FFF2-40B4-BE49-F238E27FC236}">
                <a16:creationId xmlns:a16="http://schemas.microsoft.com/office/drawing/2014/main" id="{1E9D38B2-2155-6CE8-CE83-9D4BDD52514C}"/>
              </a:ext>
            </a:extLst>
          </p:cNvPr>
          <p:cNvSpPr>
            <a:spLocks noGrp="1"/>
          </p:cNvSpPr>
          <p:nvPr>
            <p:ph type="title"/>
          </p:nvPr>
        </p:nvSpPr>
        <p:spPr/>
        <p:txBody>
          <a:bodyPr>
            <a:normAutofit fontScale="90000"/>
          </a:bodyPr>
          <a:lstStyle/>
          <a:p>
            <a:r>
              <a:rPr lang="en-CN" dirty="0"/>
              <a:t>Postgres Transaction isolation levels</a:t>
            </a:r>
          </a:p>
        </p:txBody>
      </p:sp>
      <p:pic>
        <p:nvPicPr>
          <p:cNvPr id="5" name="Picture 4" descr="Table&#10;&#10;Description automatically generated">
            <a:extLst>
              <a:ext uri="{FF2B5EF4-FFF2-40B4-BE49-F238E27FC236}">
                <a16:creationId xmlns:a16="http://schemas.microsoft.com/office/drawing/2014/main" id="{7EF66A59-966E-1178-2A11-1A0BB20608CE}"/>
              </a:ext>
            </a:extLst>
          </p:cNvPr>
          <p:cNvPicPr>
            <a:picLocks noChangeAspect="1"/>
          </p:cNvPicPr>
          <p:nvPr/>
        </p:nvPicPr>
        <p:blipFill>
          <a:blip r:embed="rId3"/>
          <a:stretch>
            <a:fillRect/>
          </a:stretch>
        </p:blipFill>
        <p:spPr>
          <a:xfrm>
            <a:off x="29496" y="1368592"/>
            <a:ext cx="9144000" cy="2406316"/>
          </a:xfrm>
          <a:prstGeom prst="rect">
            <a:avLst/>
          </a:prstGeom>
        </p:spPr>
      </p:pic>
      <p:sp>
        <p:nvSpPr>
          <p:cNvPr id="11" name="TextBox 10">
            <a:extLst>
              <a:ext uri="{FF2B5EF4-FFF2-40B4-BE49-F238E27FC236}">
                <a16:creationId xmlns:a16="http://schemas.microsoft.com/office/drawing/2014/main" id="{D40BECBA-08D5-0E3E-323E-0A19B4F273B5}"/>
              </a:ext>
            </a:extLst>
          </p:cNvPr>
          <p:cNvSpPr txBox="1"/>
          <p:nvPr/>
        </p:nvSpPr>
        <p:spPr>
          <a:xfrm>
            <a:off x="58993" y="4125775"/>
            <a:ext cx="9085007" cy="954107"/>
          </a:xfrm>
          <a:prstGeom prst="rect">
            <a:avLst/>
          </a:prstGeom>
          <a:noFill/>
        </p:spPr>
        <p:txBody>
          <a:bodyPr wrap="square">
            <a:spAutoFit/>
          </a:bodyPr>
          <a:lstStyle/>
          <a:p>
            <a:r>
              <a:rPr lang="en-US" b="0" i="0" dirty="0">
                <a:solidFill>
                  <a:schemeClr val="tx1"/>
                </a:solidFill>
                <a:effectLst/>
                <a:latin typeface="Open Sans" panose="020B0606030504020204" pitchFamily="34" charset="0"/>
              </a:rPr>
              <a:t>In PostgreSQL, you can request any of the four standard transaction isolation levels, but internally only three distinct isolation levels are implemented, i.e., PostgreSQL's Read Uncommitted mode behaves like Read Committed. This is because it is the only sensible way to map the standard isolation levels to PostgreSQL's </a:t>
            </a:r>
            <a:r>
              <a:rPr lang="en-US" b="0" i="0" dirty="0" err="1">
                <a:solidFill>
                  <a:schemeClr val="tx1"/>
                </a:solidFill>
                <a:effectLst/>
                <a:latin typeface="Open Sans" panose="020B0606030504020204" pitchFamily="34" charset="0"/>
              </a:rPr>
              <a:t>multiversion</a:t>
            </a:r>
            <a:r>
              <a:rPr lang="en-US" b="0" i="0" dirty="0">
                <a:solidFill>
                  <a:schemeClr val="tx1"/>
                </a:solidFill>
                <a:effectLst/>
                <a:latin typeface="Open Sans" panose="020B0606030504020204" pitchFamily="34" charset="0"/>
              </a:rPr>
              <a:t> concurrency control architecture.</a:t>
            </a:r>
            <a:endParaRPr lang="en-CN" dirty="0">
              <a:solidFill>
                <a:schemeClr val="tx1"/>
              </a:solidFill>
            </a:endParaRPr>
          </a:p>
        </p:txBody>
      </p:sp>
    </p:spTree>
    <p:extLst>
      <p:ext uri="{BB962C8B-B14F-4D97-AF65-F5344CB8AC3E}">
        <p14:creationId xmlns:p14="http://schemas.microsoft.com/office/powerpoint/2010/main" val="2419846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Database Implementation of Isolation</a:t>
            </a:r>
            <a:endParaRPr/>
          </a:p>
        </p:txBody>
      </p:sp>
      <p:sp>
        <p:nvSpPr>
          <p:cNvPr id="267" name="Google Shape;267;p35"/>
          <p:cNvSpPr txBox="1">
            <a:spLocks noGrp="1"/>
          </p:cNvSpPr>
          <p:nvPr>
            <p:ph type="body" idx="1"/>
          </p:nvPr>
        </p:nvSpPr>
        <p:spPr>
          <a:xfrm>
            <a:off x="311700" y="1152475"/>
            <a:ext cx="8520600" cy="34164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rmAutofit fontScale="92500" lnSpcReduction="20000"/>
          </a:bodyPr>
          <a:lstStyle/>
          <a:p>
            <a:pPr marL="457200" lvl="0" indent="-334327" algn="l" rtl="0">
              <a:lnSpc>
                <a:spcPct val="150000"/>
              </a:lnSpc>
              <a:spcBef>
                <a:spcPts val="1200"/>
              </a:spcBef>
              <a:spcAft>
                <a:spcPts val="0"/>
              </a:spcAft>
              <a:buSzPct val="100000"/>
              <a:buChar char="●"/>
            </a:pPr>
            <a:r>
              <a:rPr lang="en" b="1" dirty="0"/>
              <a:t>Each DBMS implements Isolation level differently </a:t>
            </a:r>
            <a:endParaRPr b="1" dirty="0"/>
          </a:p>
          <a:p>
            <a:pPr marL="457200" lvl="0" indent="-334327" algn="l" rtl="0">
              <a:lnSpc>
                <a:spcPct val="150000"/>
              </a:lnSpc>
              <a:spcBef>
                <a:spcPts val="0"/>
              </a:spcBef>
              <a:spcAft>
                <a:spcPts val="0"/>
              </a:spcAft>
              <a:buSzPct val="100000"/>
              <a:buChar char="●"/>
            </a:pPr>
            <a:r>
              <a:rPr lang="en" b="1" dirty="0"/>
              <a:t>Pessimistic - Row level locks, table locks, page locks to avoid lost updates</a:t>
            </a:r>
            <a:endParaRPr b="1" dirty="0"/>
          </a:p>
          <a:p>
            <a:pPr marL="457200" lvl="0" indent="-334327" algn="l" rtl="0">
              <a:lnSpc>
                <a:spcPct val="150000"/>
              </a:lnSpc>
              <a:spcBef>
                <a:spcPts val="0"/>
              </a:spcBef>
              <a:spcAft>
                <a:spcPts val="0"/>
              </a:spcAft>
              <a:buSzPct val="100000"/>
              <a:buChar char="●"/>
            </a:pPr>
            <a:r>
              <a:rPr lang="en" b="1" dirty="0"/>
              <a:t>Optimistic - No locks, just track if things changed and fail the transaction if so</a:t>
            </a:r>
            <a:endParaRPr b="1" dirty="0"/>
          </a:p>
          <a:p>
            <a:pPr marL="457200" lvl="0" indent="-334327" algn="l" rtl="0">
              <a:lnSpc>
                <a:spcPct val="150000"/>
              </a:lnSpc>
              <a:spcBef>
                <a:spcPts val="0"/>
              </a:spcBef>
              <a:spcAft>
                <a:spcPts val="0"/>
              </a:spcAft>
              <a:buSzPct val="100000"/>
              <a:buChar char="●"/>
            </a:pPr>
            <a:r>
              <a:rPr lang="en" b="1" dirty="0"/>
              <a:t>Repeatable read “locks” the rows it reads but it could be expensive if you read a lot of rows, </a:t>
            </a:r>
            <a:r>
              <a:rPr lang="en" b="1" dirty="0" err="1"/>
              <a:t>postgres</a:t>
            </a:r>
            <a:r>
              <a:rPr lang="en" b="1" dirty="0"/>
              <a:t> implements RR as snapshot. That is why you don’t get phantom reads with </a:t>
            </a:r>
            <a:r>
              <a:rPr lang="en" b="1" dirty="0" err="1"/>
              <a:t>postgres</a:t>
            </a:r>
            <a:r>
              <a:rPr lang="en" b="1" dirty="0"/>
              <a:t> in repeatable read</a:t>
            </a:r>
            <a:endParaRPr b="1" dirty="0"/>
          </a:p>
          <a:p>
            <a:pPr marL="457200" lvl="0" indent="-334327" algn="l" rtl="0">
              <a:lnSpc>
                <a:spcPct val="150000"/>
              </a:lnSpc>
              <a:spcBef>
                <a:spcPts val="0"/>
              </a:spcBef>
              <a:spcAft>
                <a:spcPts val="0"/>
              </a:spcAft>
              <a:buSzPct val="100000"/>
              <a:buChar char="●"/>
            </a:pPr>
            <a:r>
              <a:rPr lang="en" b="1" dirty="0"/>
              <a:t>Serializable are usually implemented with optimistic concurrency control, you can implement it pessimistically with SELECT FOR UPDATE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7">
                                            <p:txEl>
                                              <p:pRg st="0" end="0"/>
                                            </p:txEl>
                                          </p:spTgt>
                                        </p:tgtEl>
                                        <p:attrNameLst>
                                          <p:attrName>style.visibility</p:attrName>
                                        </p:attrNameLst>
                                      </p:cBhvr>
                                      <p:to>
                                        <p:strVal val="visible"/>
                                      </p:to>
                                    </p:set>
                                    <p:animEffect transition="in" filter="fade">
                                      <p:cBhvr>
                                        <p:cTn id="7" dur="1000"/>
                                        <p:tgtEl>
                                          <p:spTgt spid="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7">
                                            <p:txEl>
                                              <p:pRg st="1" end="1"/>
                                            </p:txEl>
                                          </p:spTgt>
                                        </p:tgtEl>
                                        <p:attrNameLst>
                                          <p:attrName>style.visibility</p:attrName>
                                        </p:attrNameLst>
                                      </p:cBhvr>
                                      <p:to>
                                        <p:strVal val="visible"/>
                                      </p:to>
                                    </p:set>
                                    <p:animEffect transition="in" filter="fade">
                                      <p:cBhvr>
                                        <p:cTn id="12" dur="1000"/>
                                        <p:tgtEl>
                                          <p:spTgt spid="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7">
                                            <p:txEl>
                                              <p:pRg st="2" end="2"/>
                                            </p:txEl>
                                          </p:spTgt>
                                        </p:tgtEl>
                                        <p:attrNameLst>
                                          <p:attrName>style.visibility</p:attrName>
                                        </p:attrNameLst>
                                      </p:cBhvr>
                                      <p:to>
                                        <p:strVal val="visible"/>
                                      </p:to>
                                    </p:set>
                                    <p:animEffect transition="in" filter="fade">
                                      <p:cBhvr>
                                        <p:cTn id="17" dur="1000"/>
                                        <p:tgtEl>
                                          <p:spTgt spid="2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7">
                                            <p:txEl>
                                              <p:pRg st="3" end="3"/>
                                            </p:txEl>
                                          </p:spTgt>
                                        </p:tgtEl>
                                        <p:attrNameLst>
                                          <p:attrName>style.visibility</p:attrName>
                                        </p:attrNameLst>
                                      </p:cBhvr>
                                      <p:to>
                                        <p:strVal val="visible"/>
                                      </p:to>
                                    </p:set>
                                    <p:animEffect transition="in" filter="fade">
                                      <p:cBhvr>
                                        <p:cTn id="22" dur="1000"/>
                                        <p:tgtEl>
                                          <p:spTgt spid="2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7">
                                            <p:txEl>
                                              <p:pRg st="4" end="4"/>
                                            </p:txEl>
                                          </p:spTgt>
                                        </p:tgtEl>
                                        <p:attrNameLst>
                                          <p:attrName>style.visibility</p:attrName>
                                        </p:attrNameLst>
                                      </p:cBhvr>
                                      <p:to>
                                        <p:strVal val="visible"/>
                                      </p:to>
                                    </p:set>
                                    <p:animEffect transition="in" filter="fade">
                                      <p:cBhvr>
                                        <p:cTn id="27" dur="1000"/>
                                        <p:tgtEl>
                                          <p:spTgt spid="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Summary</a:t>
            </a:r>
            <a:endParaRPr/>
          </a:p>
          <a:p>
            <a:pPr marL="0" lvl="0" indent="0" algn="ctr" rtl="0">
              <a:spcBef>
                <a:spcPts val="0"/>
              </a:spcBef>
              <a:spcAft>
                <a:spcPts val="0"/>
              </a:spcAft>
              <a:buNone/>
            </a:pPr>
            <a:r>
              <a:rPr lang="en"/>
              <a:t>Isolation</a:t>
            </a:r>
            <a:endParaRPr/>
          </a:p>
        </p:txBody>
      </p:sp>
      <p:pic>
        <p:nvPicPr>
          <p:cNvPr id="273" name="Google Shape;273;p36"/>
          <p:cNvPicPr preferRelativeResize="0"/>
          <p:nvPr/>
        </p:nvPicPr>
        <p:blipFill>
          <a:blip r:embed="rId3">
            <a:alphaModFix/>
          </a:blip>
          <a:stretch>
            <a:fillRect/>
          </a:stretch>
        </p:blipFill>
        <p:spPr>
          <a:xfrm>
            <a:off x="3024325" y="768475"/>
            <a:ext cx="3204849" cy="1803275"/>
          </a:xfrm>
          <a:prstGeom prst="rect">
            <a:avLst/>
          </a:prstGeom>
          <a:noFill/>
          <a:ln>
            <a:noFill/>
          </a:ln>
        </p:spPr>
      </p:pic>
      <p:sp>
        <p:nvSpPr>
          <p:cNvPr id="4" name="Google Shape;110;p20">
            <a:extLst>
              <a:ext uri="{FF2B5EF4-FFF2-40B4-BE49-F238E27FC236}">
                <a16:creationId xmlns:a16="http://schemas.microsoft.com/office/drawing/2014/main" id="{B6E4B0D3-FCE7-533C-B981-556DA3BEFF51}"/>
              </a:ext>
            </a:extLst>
          </p:cNvPr>
          <p:cNvSpPr txBox="1">
            <a:spLocks/>
          </p:cNvSpPr>
          <p:nvPr/>
        </p:nvSpPr>
        <p:spPr>
          <a:xfrm>
            <a:off x="0" y="3418418"/>
            <a:ext cx="9144000" cy="1420282"/>
          </a:xfrm>
          <a:prstGeom prst="rect">
            <a:avLst/>
          </a:prstGeom>
          <a:noFill/>
          <a:ln>
            <a:noFill/>
          </a:ln>
        </p:spPr>
        <p:txBody>
          <a:bodyPr spcFirstLastPara="1" wrap="square" lIns="91425" tIns="91425" rIns="91425" bIns="91425" anchor="ctr" anchorCtr="0">
            <a:normAutofit fontScale="900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l"/>
            <a:r>
              <a:rPr lang="en-US" sz="2800" dirty="0"/>
              <a:t>Isolation is the result of having the transaction run in complete isolation from other concurrent transactions. As a result, we get rid </a:t>
            </a:r>
            <a:r>
              <a:rPr lang="en-US" sz="2800" dirty="0" err="1"/>
              <a:t>phenomenons</a:t>
            </a:r>
            <a:r>
              <a:rPr lang="en-US" sz="2800" dirty="0"/>
              <a:t> and we have a lot of isolation levels that have been invented to fix great </a:t>
            </a:r>
            <a:r>
              <a:rPr lang="en-US" sz="2800" dirty="0" err="1"/>
              <a:t>phenomenons</a:t>
            </a:r>
            <a:r>
              <a:rPr lang="en-US" sz="2800" dirty="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Consistency</a:t>
            </a:r>
            <a:endParaRPr dirty="0"/>
          </a:p>
        </p:txBody>
      </p:sp>
      <p:pic>
        <p:nvPicPr>
          <p:cNvPr id="279" name="Google Shape;279;p37"/>
          <p:cNvPicPr preferRelativeResize="0"/>
          <p:nvPr/>
        </p:nvPicPr>
        <p:blipFill>
          <a:blip r:embed="rId3">
            <a:alphaModFix/>
          </a:blip>
          <a:stretch>
            <a:fillRect/>
          </a:stretch>
        </p:blipFill>
        <p:spPr>
          <a:xfrm>
            <a:off x="2931550" y="242050"/>
            <a:ext cx="3280894" cy="18460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Consistency</a:t>
            </a:r>
            <a:endParaRPr/>
          </a:p>
        </p:txBody>
      </p:sp>
      <p:sp>
        <p:nvSpPr>
          <p:cNvPr id="285" name="Google Shape;285;p38"/>
          <p:cNvSpPr txBox="1">
            <a:spLocks noGrp="1"/>
          </p:cNvSpPr>
          <p:nvPr>
            <p:ph type="body" idx="1"/>
          </p:nvPr>
        </p:nvSpPr>
        <p:spPr>
          <a:xfrm>
            <a:off x="311700" y="1152475"/>
            <a:ext cx="8520600" cy="31578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rmAutofit/>
          </a:bodyPr>
          <a:lstStyle/>
          <a:p>
            <a:pPr marL="457200" lvl="0" indent="-381000" algn="l" rtl="0">
              <a:lnSpc>
                <a:spcPct val="150000"/>
              </a:lnSpc>
              <a:spcBef>
                <a:spcPts val="0"/>
              </a:spcBef>
              <a:spcAft>
                <a:spcPts val="0"/>
              </a:spcAft>
              <a:buSzPts val="2400"/>
              <a:buChar char="●"/>
            </a:pPr>
            <a:r>
              <a:rPr lang="en" sz="2400" dirty="0"/>
              <a:t>Consistency in Data </a:t>
            </a:r>
            <a:endParaRPr sz="2400" dirty="0"/>
          </a:p>
          <a:p>
            <a:pPr marL="457200" marR="0" lvl="0" indent="-381000" algn="l" rtl="0">
              <a:lnSpc>
                <a:spcPct val="150000"/>
              </a:lnSpc>
              <a:spcBef>
                <a:spcPts val="0"/>
              </a:spcBef>
              <a:spcAft>
                <a:spcPts val="0"/>
              </a:spcAft>
              <a:buSzPts val="2400"/>
              <a:buFont typeface="Arial"/>
              <a:buChar char="●"/>
            </a:pPr>
            <a:r>
              <a:rPr lang="en" sz="2400" dirty="0"/>
              <a:t>Consistency in reads</a:t>
            </a:r>
            <a:endParaRPr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5">
                                            <p:txEl>
                                              <p:pRg st="0" end="0"/>
                                            </p:txEl>
                                          </p:spTgt>
                                        </p:tgtEl>
                                        <p:attrNameLst>
                                          <p:attrName>style.visibility</p:attrName>
                                        </p:attrNameLst>
                                      </p:cBhvr>
                                      <p:to>
                                        <p:strVal val="visible"/>
                                      </p:to>
                                    </p:set>
                                    <p:animEffect transition="in" filter="fade">
                                      <p:cBhvr>
                                        <p:cTn id="7" dur="1000"/>
                                        <p:tgtEl>
                                          <p:spTgt spid="2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5">
                                            <p:txEl>
                                              <p:pRg st="1" end="1"/>
                                            </p:txEl>
                                          </p:spTgt>
                                        </p:tgtEl>
                                        <p:attrNameLst>
                                          <p:attrName>style.visibility</p:attrName>
                                        </p:attrNameLst>
                                      </p:cBhvr>
                                      <p:to>
                                        <p:strVal val="visible"/>
                                      </p:to>
                                    </p:set>
                                    <p:animEffect transition="in" filter="fade">
                                      <p:cBhvr>
                                        <p:cTn id="12" dur="1000"/>
                                        <p:tgtEl>
                                          <p:spTgt spid="28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Consistency in Data</a:t>
            </a:r>
            <a:endParaRPr/>
          </a:p>
        </p:txBody>
      </p:sp>
      <p:sp>
        <p:nvSpPr>
          <p:cNvPr id="291" name="Google Shape;291;p39"/>
          <p:cNvSpPr txBox="1">
            <a:spLocks noGrp="1"/>
          </p:cNvSpPr>
          <p:nvPr>
            <p:ph type="body" idx="1"/>
          </p:nvPr>
        </p:nvSpPr>
        <p:spPr>
          <a:xfrm>
            <a:off x="311700" y="1152475"/>
            <a:ext cx="8520600" cy="31578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rmAutofit/>
          </a:bodyPr>
          <a:lstStyle/>
          <a:p>
            <a:pPr marL="457200" lvl="0" indent="-381000" algn="l" rtl="0">
              <a:lnSpc>
                <a:spcPct val="150000"/>
              </a:lnSpc>
              <a:spcBef>
                <a:spcPts val="0"/>
              </a:spcBef>
              <a:spcAft>
                <a:spcPts val="0"/>
              </a:spcAft>
              <a:buSzPts val="2400"/>
              <a:buChar char="●"/>
            </a:pPr>
            <a:r>
              <a:rPr lang="en" sz="2400" dirty="0"/>
              <a:t>Defined by the user(whomever builds out the data model and database)</a:t>
            </a:r>
            <a:endParaRPr sz="2400" dirty="0"/>
          </a:p>
          <a:p>
            <a:pPr marL="457200" lvl="0" indent="-381000" algn="l" rtl="0">
              <a:lnSpc>
                <a:spcPct val="150000"/>
              </a:lnSpc>
              <a:spcBef>
                <a:spcPts val="0"/>
              </a:spcBef>
              <a:spcAft>
                <a:spcPts val="0"/>
              </a:spcAft>
              <a:buSzPts val="2400"/>
              <a:buChar char="●"/>
            </a:pPr>
            <a:r>
              <a:rPr lang="en" sz="2400" dirty="0"/>
              <a:t>Referential integrity (foreign keys)</a:t>
            </a:r>
            <a:endParaRPr sz="2400" dirty="0"/>
          </a:p>
          <a:p>
            <a:pPr marL="457200" lvl="0" indent="-381000" algn="l" rtl="0">
              <a:lnSpc>
                <a:spcPct val="150000"/>
              </a:lnSpc>
              <a:spcBef>
                <a:spcPts val="0"/>
              </a:spcBef>
              <a:spcAft>
                <a:spcPts val="0"/>
              </a:spcAft>
              <a:buSzPts val="2400"/>
              <a:buChar char="●"/>
            </a:pPr>
            <a:r>
              <a:rPr lang="en" sz="2400" dirty="0"/>
              <a:t>Atomicity</a:t>
            </a:r>
            <a:endParaRPr sz="2400" dirty="0"/>
          </a:p>
          <a:p>
            <a:pPr marL="457200" lvl="0" indent="-381000" algn="l" rtl="0">
              <a:lnSpc>
                <a:spcPct val="150000"/>
              </a:lnSpc>
              <a:spcBef>
                <a:spcPts val="0"/>
              </a:spcBef>
              <a:spcAft>
                <a:spcPts val="0"/>
              </a:spcAft>
              <a:buSzPts val="2400"/>
              <a:buChar char="●"/>
            </a:pPr>
            <a:r>
              <a:rPr lang="en" sz="2400" dirty="0"/>
              <a:t>Isolation</a:t>
            </a:r>
            <a:endParaRPr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1">
                                            <p:txEl>
                                              <p:pRg st="0" end="0"/>
                                            </p:txEl>
                                          </p:spTgt>
                                        </p:tgtEl>
                                        <p:attrNameLst>
                                          <p:attrName>style.visibility</p:attrName>
                                        </p:attrNameLst>
                                      </p:cBhvr>
                                      <p:to>
                                        <p:strVal val="visible"/>
                                      </p:to>
                                    </p:set>
                                    <p:animEffect transition="in" filter="fade">
                                      <p:cBhvr>
                                        <p:cTn id="7" dur="1000"/>
                                        <p:tgtEl>
                                          <p:spTgt spid="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1">
                                            <p:txEl>
                                              <p:pRg st="1" end="1"/>
                                            </p:txEl>
                                          </p:spTgt>
                                        </p:tgtEl>
                                        <p:attrNameLst>
                                          <p:attrName>style.visibility</p:attrName>
                                        </p:attrNameLst>
                                      </p:cBhvr>
                                      <p:to>
                                        <p:strVal val="visible"/>
                                      </p:to>
                                    </p:set>
                                    <p:animEffect transition="in" filter="fade">
                                      <p:cBhvr>
                                        <p:cTn id="12" dur="1000"/>
                                        <p:tgtEl>
                                          <p:spTgt spid="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1">
                                            <p:txEl>
                                              <p:pRg st="2" end="2"/>
                                            </p:txEl>
                                          </p:spTgt>
                                        </p:tgtEl>
                                        <p:attrNameLst>
                                          <p:attrName>style.visibility</p:attrName>
                                        </p:attrNameLst>
                                      </p:cBhvr>
                                      <p:to>
                                        <p:strVal val="visible"/>
                                      </p:to>
                                    </p:set>
                                    <p:animEffect transition="in" filter="fade">
                                      <p:cBhvr>
                                        <p:cTn id="17" dur="1000"/>
                                        <p:tgtEl>
                                          <p:spTgt spid="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1">
                                            <p:txEl>
                                              <p:pRg st="3" end="3"/>
                                            </p:txEl>
                                          </p:spTgt>
                                        </p:tgtEl>
                                        <p:attrNameLst>
                                          <p:attrName>style.visibility</p:attrName>
                                        </p:attrNameLst>
                                      </p:cBhvr>
                                      <p:to>
                                        <p:strVal val="visible"/>
                                      </p:to>
                                    </p:set>
                                    <p:animEffect transition="in" filter="fade">
                                      <p:cBhvr>
                                        <p:cTn id="22" dur="1000"/>
                                        <p:tgtEl>
                                          <p:spTgt spid="2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What is a Transaction?</a:t>
            </a:r>
            <a:endParaRPr/>
          </a:p>
        </p:txBody>
      </p:sp>
      <p:pic>
        <p:nvPicPr>
          <p:cNvPr id="69" name="Google Shape;69;p15"/>
          <p:cNvPicPr preferRelativeResize="0"/>
          <p:nvPr/>
        </p:nvPicPr>
        <p:blipFill>
          <a:blip r:embed="rId3">
            <a:alphaModFix/>
          </a:blip>
          <a:stretch>
            <a:fillRect/>
          </a:stretch>
        </p:blipFill>
        <p:spPr>
          <a:xfrm>
            <a:off x="3437150" y="844800"/>
            <a:ext cx="1943400" cy="10934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accent2"/>
                </a:solidFill>
              </a:rPr>
              <a:t>Consistency in Data</a:t>
            </a:r>
            <a:endParaRPr>
              <a:solidFill>
                <a:schemeClr val="accent2"/>
              </a:solidFill>
            </a:endParaRPr>
          </a:p>
        </p:txBody>
      </p:sp>
      <p:graphicFrame>
        <p:nvGraphicFramePr>
          <p:cNvPr id="297" name="Google Shape;297;p40"/>
          <p:cNvGraphicFramePr/>
          <p:nvPr/>
        </p:nvGraphicFramePr>
        <p:xfrm>
          <a:off x="568363" y="1786950"/>
          <a:ext cx="3205025" cy="1188630"/>
        </p:xfrm>
        <a:graphic>
          <a:graphicData uri="http://schemas.openxmlformats.org/drawingml/2006/table">
            <a:tbl>
              <a:tblPr>
                <a:noFill/>
                <a:tableStyleId>{3FEAEE5D-144B-425B-956B-94D642D558B3}</a:tableStyleId>
              </a:tblPr>
              <a:tblGrid>
                <a:gridCol w="926550">
                  <a:extLst>
                    <a:ext uri="{9D8B030D-6E8A-4147-A177-3AD203B41FA5}">
                      <a16:colId xmlns:a16="http://schemas.microsoft.com/office/drawing/2014/main" val="20000"/>
                    </a:ext>
                  </a:extLst>
                </a:gridCol>
                <a:gridCol w="1015975">
                  <a:extLst>
                    <a:ext uri="{9D8B030D-6E8A-4147-A177-3AD203B41FA5}">
                      <a16:colId xmlns:a16="http://schemas.microsoft.com/office/drawing/2014/main" val="20001"/>
                    </a:ext>
                  </a:extLst>
                </a:gridCol>
                <a:gridCol w="12625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a:solidFill>
                            <a:schemeClr val="dk2"/>
                          </a:solidFill>
                        </a:rPr>
                        <a:t>ID </a:t>
                      </a:r>
                      <a:r>
                        <a:rPr lang="en" b="1">
                          <a:solidFill>
                            <a:schemeClr val="dk2"/>
                          </a:solidFill>
                        </a:rPr>
                        <a:t>(PK)</a:t>
                      </a:r>
                      <a:endParaRPr b="1">
                        <a:solidFill>
                          <a:schemeClr val="dk2"/>
                        </a:solidFill>
                      </a:endParaRPr>
                    </a:p>
                  </a:txBody>
                  <a:tcPr marL="91425" marR="91425" marT="91425" marB="91425">
                    <a:solidFill>
                      <a:srgbClr val="B7B7B7"/>
                    </a:solidFill>
                  </a:tcPr>
                </a:tc>
                <a:tc>
                  <a:txBody>
                    <a:bodyPr/>
                    <a:lstStyle/>
                    <a:p>
                      <a:pPr marL="0" lvl="0" indent="0" algn="ctr" rtl="0">
                        <a:spcBef>
                          <a:spcPts val="0"/>
                        </a:spcBef>
                        <a:spcAft>
                          <a:spcPts val="0"/>
                        </a:spcAft>
                        <a:buNone/>
                      </a:pPr>
                      <a:r>
                        <a:rPr lang="en">
                          <a:solidFill>
                            <a:schemeClr val="dk2"/>
                          </a:solidFill>
                        </a:rPr>
                        <a:t>BLOB</a:t>
                      </a:r>
                      <a:endParaRPr>
                        <a:solidFill>
                          <a:schemeClr val="dk2"/>
                        </a:solidFill>
                      </a:endParaRPr>
                    </a:p>
                  </a:txBody>
                  <a:tcPr marL="91425" marR="91425" marT="91425" marB="91425">
                    <a:solidFill>
                      <a:srgbClr val="B7B7B7"/>
                    </a:solidFill>
                  </a:tcPr>
                </a:tc>
                <a:tc>
                  <a:txBody>
                    <a:bodyPr/>
                    <a:lstStyle/>
                    <a:p>
                      <a:pPr marL="0" lvl="0" indent="0" algn="ctr" rtl="0">
                        <a:spcBef>
                          <a:spcPts val="0"/>
                        </a:spcBef>
                        <a:spcAft>
                          <a:spcPts val="0"/>
                        </a:spcAft>
                        <a:buNone/>
                      </a:pPr>
                      <a:r>
                        <a:rPr lang="en">
                          <a:solidFill>
                            <a:schemeClr val="dk2"/>
                          </a:solidFill>
                        </a:rPr>
                        <a:t>LIKES</a:t>
                      </a:r>
                      <a:endParaRPr>
                        <a:solidFill>
                          <a:schemeClr val="dk2"/>
                        </a:solidFill>
                      </a:endParaRPr>
                    </a:p>
                  </a:txBody>
                  <a:tcPr marL="91425" marR="91425" marT="91425" marB="91425">
                    <a:solidFill>
                      <a:srgbClr val="B7B7B7"/>
                    </a:solidFill>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a:solidFill>
                            <a:schemeClr val="accent2"/>
                          </a:solidFill>
                        </a:rPr>
                        <a:t>1</a:t>
                      </a:r>
                      <a:endParaRPr>
                        <a:solidFill>
                          <a:schemeClr val="accent2"/>
                        </a:solidFill>
                      </a:endParaRPr>
                    </a:p>
                  </a:txBody>
                  <a:tcPr marL="91425" marR="91425" marT="91425" marB="91425"/>
                </a:tc>
                <a:tc>
                  <a:txBody>
                    <a:bodyPr/>
                    <a:lstStyle/>
                    <a:p>
                      <a:pPr marL="0" lvl="0" indent="0" algn="ctr" rtl="0">
                        <a:spcBef>
                          <a:spcPts val="0"/>
                        </a:spcBef>
                        <a:spcAft>
                          <a:spcPts val="0"/>
                        </a:spcAft>
                        <a:buNone/>
                      </a:pPr>
                      <a:r>
                        <a:rPr lang="en">
                          <a:solidFill>
                            <a:schemeClr val="accent2"/>
                          </a:solidFill>
                        </a:rPr>
                        <a:t>xx</a:t>
                      </a:r>
                      <a:endParaRPr>
                        <a:solidFill>
                          <a:schemeClr val="accent2"/>
                        </a:solidFill>
                      </a:endParaRPr>
                    </a:p>
                  </a:txBody>
                  <a:tcPr marL="91425" marR="91425" marT="91425" marB="91425"/>
                </a:tc>
                <a:tc>
                  <a:txBody>
                    <a:bodyPr/>
                    <a:lstStyle/>
                    <a:p>
                      <a:pPr marL="0" lvl="0" indent="0" algn="ctr" rtl="0">
                        <a:spcBef>
                          <a:spcPts val="0"/>
                        </a:spcBef>
                        <a:spcAft>
                          <a:spcPts val="0"/>
                        </a:spcAft>
                        <a:buNone/>
                      </a:pPr>
                      <a:r>
                        <a:rPr lang="en">
                          <a:solidFill>
                            <a:schemeClr val="accent2"/>
                          </a:solidFill>
                        </a:rPr>
                        <a:t>2</a:t>
                      </a:r>
                      <a:endParaRPr>
                        <a:solidFill>
                          <a:schemeClr val="accent2"/>
                        </a:solidFill>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None/>
                      </a:pPr>
                      <a:r>
                        <a:rPr lang="en">
                          <a:solidFill>
                            <a:schemeClr val="accent2"/>
                          </a:solidFill>
                        </a:rPr>
                        <a:t>2</a:t>
                      </a:r>
                      <a:endParaRPr>
                        <a:solidFill>
                          <a:schemeClr val="accent2"/>
                        </a:solidFill>
                      </a:endParaRPr>
                    </a:p>
                  </a:txBody>
                  <a:tcPr marL="91425" marR="91425" marT="91425" marB="91425"/>
                </a:tc>
                <a:tc>
                  <a:txBody>
                    <a:bodyPr/>
                    <a:lstStyle/>
                    <a:p>
                      <a:pPr marL="0" lvl="0" indent="0" algn="ctr" rtl="0">
                        <a:spcBef>
                          <a:spcPts val="0"/>
                        </a:spcBef>
                        <a:spcAft>
                          <a:spcPts val="0"/>
                        </a:spcAft>
                        <a:buNone/>
                      </a:pPr>
                      <a:r>
                        <a:rPr lang="en">
                          <a:solidFill>
                            <a:schemeClr val="accent2"/>
                          </a:solidFill>
                        </a:rPr>
                        <a:t>xx</a:t>
                      </a:r>
                      <a:endParaRPr>
                        <a:solidFill>
                          <a:schemeClr val="accent2"/>
                        </a:solidFill>
                      </a:endParaRPr>
                    </a:p>
                  </a:txBody>
                  <a:tcPr marL="91425" marR="91425" marT="91425" marB="91425"/>
                </a:tc>
                <a:tc>
                  <a:txBody>
                    <a:bodyPr/>
                    <a:lstStyle/>
                    <a:p>
                      <a:pPr marL="0" lvl="0" indent="0" algn="ctr" rtl="0">
                        <a:spcBef>
                          <a:spcPts val="0"/>
                        </a:spcBef>
                        <a:spcAft>
                          <a:spcPts val="0"/>
                        </a:spcAft>
                        <a:buNone/>
                      </a:pPr>
                      <a:r>
                        <a:rPr lang="en">
                          <a:solidFill>
                            <a:schemeClr val="accent2"/>
                          </a:solidFill>
                        </a:rPr>
                        <a:t>1</a:t>
                      </a:r>
                      <a:endParaRPr>
                        <a:solidFill>
                          <a:schemeClr val="accent2"/>
                        </a:solidFill>
                      </a:endParaRPr>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298" name="Google Shape;298;p40"/>
          <p:cNvGraphicFramePr/>
          <p:nvPr/>
        </p:nvGraphicFramePr>
        <p:xfrm>
          <a:off x="4244988" y="1786950"/>
          <a:ext cx="4330650" cy="1584840"/>
        </p:xfrm>
        <a:graphic>
          <a:graphicData uri="http://schemas.openxmlformats.org/drawingml/2006/table">
            <a:tbl>
              <a:tblPr>
                <a:noFill/>
                <a:tableStyleId>{3FEAEE5D-144B-425B-956B-94D642D558B3}</a:tableStyleId>
              </a:tblPr>
              <a:tblGrid>
                <a:gridCol w="1948500">
                  <a:extLst>
                    <a:ext uri="{9D8B030D-6E8A-4147-A177-3AD203B41FA5}">
                      <a16:colId xmlns:a16="http://schemas.microsoft.com/office/drawing/2014/main" val="20000"/>
                    </a:ext>
                  </a:extLst>
                </a:gridCol>
                <a:gridCol w="23821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a:solidFill>
                            <a:schemeClr val="lt1"/>
                          </a:solidFill>
                        </a:rPr>
                        <a:t>USER </a:t>
                      </a:r>
                      <a:r>
                        <a:rPr lang="en" b="1">
                          <a:solidFill>
                            <a:schemeClr val="lt1"/>
                          </a:solidFill>
                        </a:rPr>
                        <a:t>(PK)</a:t>
                      </a:r>
                      <a:endParaRPr b="1">
                        <a:solidFill>
                          <a:schemeClr val="lt1"/>
                        </a:solidFill>
                      </a:endParaRPr>
                    </a:p>
                  </a:txBody>
                  <a:tcPr marL="91425" marR="91425" marT="91425" marB="91425">
                    <a:solidFill>
                      <a:srgbClr val="B7B7B7"/>
                    </a:solidFill>
                  </a:tcPr>
                </a:tc>
                <a:tc>
                  <a:txBody>
                    <a:bodyPr/>
                    <a:lstStyle/>
                    <a:p>
                      <a:pPr marL="0" lvl="0" indent="0" algn="ctr" rtl="0">
                        <a:spcBef>
                          <a:spcPts val="0"/>
                        </a:spcBef>
                        <a:spcAft>
                          <a:spcPts val="0"/>
                        </a:spcAft>
                        <a:buNone/>
                      </a:pPr>
                      <a:r>
                        <a:rPr lang="en">
                          <a:solidFill>
                            <a:schemeClr val="lt1"/>
                          </a:solidFill>
                        </a:rPr>
                        <a:t>PICTURE_ID </a:t>
                      </a:r>
                      <a:r>
                        <a:rPr lang="en" b="1">
                          <a:solidFill>
                            <a:schemeClr val="lt1"/>
                          </a:solidFill>
                        </a:rPr>
                        <a:t>(PK)(FK)</a:t>
                      </a:r>
                      <a:endParaRPr b="1">
                        <a:solidFill>
                          <a:schemeClr val="lt1"/>
                        </a:solidFill>
                      </a:endParaRPr>
                    </a:p>
                  </a:txBody>
                  <a:tcPr marL="91425" marR="91425" marT="91425" marB="91425">
                    <a:solidFill>
                      <a:srgbClr val="B7B7B7"/>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solidFill>
                            <a:schemeClr val="accent2"/>
                          </a:solidFill>
                        </a:rPr>
                        <a:t>Jon</a:t>
                      </a:r>
                      <a:endParaRPr>
                        <a:solidFill>
                          <a:schemeClr val="accent2"/>
                        </a:solidFill>
                      </a:endParaRPr>
                    </a:p>
                  </a:txBody>
                  <a:tcPr marL="91425" marR="91425" marT="91425" marB="91425"/>
                </a:tc>
                <a:tc>
                  <a:txBody>
                    <a:bodyPr/>
                    <a:lstStyle/>
                    <a:p>
                      <a:pPr marL="0" lvl="0" indent="0" algn="ctr" rtl="0">
                        <a:spcBef>
                          <a:spcPts val="0"/>
                        </a:spcBef>
                        <a:spcAft>
                          <a:spcPts val="0"/>
                        </a:spcAft>
                        <a:buNone/>
                      </a:pPr>
                      <a:r>
                        <a:rPr lang="en">
                          <a:solidFill>
                            <a:schemeClr val="accent2"/>
                          </a:solidFill>
                        </a:rPr>
                        <a:t>1</a:t>
                      </a:r>
                      <a:endParaRPr>
                        <a:solidFill>
                          <a:schemeClr val="accent2"/>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solidFill>
                            <a:schemeClr val="accent2"/>
                          </a:solidFill>
                        </a:rPr>
                        <a:t>Edmond</a:t>
                      </a:r>
                      <a:endParaRPr>
                        <a:solidFill>
                          <a:schemeClr val="accent2"/>
                        </a:solidFill>
                      </a:endParaRPr>
                    </a:p>
                  </a:txBody>
                  <a:tcPr marL="91425" marR="91425" marT="91425" marB="91425"/>
                </a:tc>
                <a:tc>
                  <a:txBody>
                    <a:bodyPr/>
                    <a:lstStyle/>
                    <a:p>
                      <a:pPr marL="0" lvl="0" indent="0" algn="ctr" rtl="0">
                        <a:spcBef>
                          <a:spcPts val="0"/>
                        </a:spcBef>
                        <a:spcAft>
                          <a:spcPts val="0"/>
                        </a:spcAft>
                        <a:buNone/>
                      </a:pPr>
                      <a:r>
                        <a:rPr lang="en">
                          <a:solidFill>
                            <a:schemeClr val="accent2"/>
                          </a:solidFill>
                        </a:rPr>
                        <a:t>1</a:t>
                      </a:r>
                      <a:endParaRPr>
                        <a:solidFill>
                          <a:schemeClr val="accent2"/>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a:solidFill>
                            <a:schemeClr val="accent2"/>
                          </a:solidFill>
                        </a:rPr>
                        <a:t>Jon</a:t>
                      </a:r>
                      <a:endParaRPr>
                        <a:solidFill>
                          <a:schemeClr val="accent2"/>
                        </a:solidFill>
                      </a:endParaRPr>
                    </a:p>
                  </a:txBody>
                  <a:tcPr marL="91425" marR="91425" marT="91425" marB="91425"/>
                </a:tc>
                <a:tc>
                  <a:txBody>
                    <a:bodyPr/>
                    <a:lstStyle/>
                    <a:p>
                      <a:pPr marL="0" lvl="0" indent="0" algn="ctr" rtl="0">
                        <a:spcBef>
                          <a:spcPts val="0"/>
                        </a:spcBef>
                        <a:spcAft>
                          <a:spcPts val="0"/>
                        </a:spcAft>
                        <a:buNone/>
                      </a:pPr>
                      <a:r>
                        <a:rPr lang="en">
                          <a:solidFill>
                            <a:schemeClr val="accent2"/>
                          </a:solidFill>
                        </a:rPr>
                        <a:t>2</a:t>
                      </a:r>
                      <a:endParaRPr>
                        <a:solidFill>
                          <a:schemeClr val="accent2"/>
                        </a:solidFill>
                      </a:endParaRPr>
                    </a:p>
                  </a:txBody>
                  <a:tcPr marL="91425" marR="91425" marT="91425" marB="91425"/>
                </a:tc>
                <a:extLst>
                  <a:ext uri="{0D108BD9-81ED-4DB2-BD59-A6C34878D82A}">
                    <a16:rowId xmlns:a16="http://schemas.microsoft.com/office/drawing/2014/main" val="10003"/>
                  </a:ext>
                </a:extLst>
              </a:tr>
            </a:tbl>
          </a:graphicData>
        </a:graphic>
      </p:graphicFrame>
      <p:sp>
        <p:nvSpPr>
          <p:cNvPr id="299" name="Google Shape;299;p40"/>
          <p:cNvSpPr txBox="1"/>
          <p:nvPr/>
        </p:nvSpPr>
        <p:spPr>
          <a:xfrm>
            <a:off x="1239625" y="1239625"/>
            <a:ext cx="1887300" cy="23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Pictures</a:t>
            </a:r>
            <a:endParaRPr>
              <a:solidFill>
                <a:schemeClr val="accent2"/>
              </a:solidFill>
            </a:endParaRPr>
          </a:p>
        </p:txBody>
      </p:sp>
      <p:sp>
        <p:nvSpPr>
          <p:cNvPr id="300" name="Google Shape;300;p40"/>
          <p:cNvSpPr txBox="1"/>
          <p:nvPr/>
        </p:nvSpPr>
        <p:spPr>
          <a:xfrm>
            <a:off x="5638175" y="1286706"/>
            <a:ext cx="1887300" cy="34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Picture_Likes</a:t>
            </a:r>
            <a:endParaRPr>
              <a:solidFill>
                <a:schemeClr val="accent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accent2"/>
                </a:solidFill>
              </a:rPr>
              <a:t>Spot inconsistency in this data</a:t>
            </a:r>
            <a:endParaRPr dirty="0">
              <a:solidFill>
                <a:schemeClr val="accent2"/>
              </a:solidFill>
            </a:endParaRPr>
          </a:p>
        </p:txBody>
      </p:sp>
      <p:graphicFrame>
        <p:nvGraphicFramePr>
          <p:cNvPr id="306" name="Google Shape;306;p41"/>
          <p:cNvGraphicFramePr/>
          <p:nvPr/>
        </p:nvGraphicFramePr>
        <p:xfrm>
          <a:off x="568363" y="1786950"/>
          <a:ext cx="3205025" cy="1188630"/>
        </p:xfrm>
        <a:graphic>
          <a:graphicData uri="http://schemas.openxmlformats.org/drawingml/2006/table">
            <a:tbl>
              <a:tblPr>
                <a:noFill/>
                <a:tableStyleId>{3FEAEE5D-144B-425B-956B-94D642D558B3}</a:tableStyleId>
              </a:tblPr>
              <a:tblGrid>
                <a:gridCol w="926550">
                  <a:extLst>
                    <a:ext uri="{9D8B030D-6E8A-4147-A177-3AD203B41FA5}">
                      <a16:colId xmlns:a16="http://schemas.microsoft.com/office/drawing/2014/main" val="20000"/>
                    </a:ext>
                  </a:extLst>
                </a:gridCol>
                <a:gridCol w="1015975">
                  <a:extLst>
                    <a:ext uri="{9D8B030D-6E8A-4147-A177-3AD203B41FA5}">
                      <a16:colId xmlns:a16="http://schemas.microsoft.com/office/drawing/2014/main" val="20001"/>
                    </a:ext>
                  </a:extLst>
                </a:gridCol>
                <a:gridCol w="12625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a:solidFill>
                            <a:schemeClr val="dk2"/>
                          </a:solidFill>
                        </a:rPr>
                        <a:t>ID </a:t>
                      </a:r>
                      <a:r>
                        <a:rPr lang="en" b="1">
                          <a:solidFill>
                            <a:schemeClr val="dk2"/>
                          </a:solidFill>
                        </a:rPr>
                        <a:t>(PK)</a:t>
                      </a:r>
                      <a:endParaRPr b="1">
                        <a:solidFill>
                          <a:schemeClr val="dk2"/>
                        </a:solidFill>
                      </a:endParaRPr>
                    </a:p>
                  </a:txBody>
                  <a:tcPr marL="91425" marR="91425" marT="91425" marB="91425">
                    <a:solidFill>
                      <a:srgbClr val="B7B7B7"/>
                    </a:solidFill>
                  </a:tcPr>
                </a:tc>
                <a:tc>
                  <a:txBody>
                    <a:bodyPr/>
                    <a:lstStyle/>
                    <a:p>
                      <a:pPr marL="0" lvl="0" indent="0" algn="ctr" rtl="0">
                        <a:spcBef>
                          <a:spcPts val="0"/>
                        </a:spcBef>
                        <a:spcAft>
                          <a:spcPts val="0"/>
                        </a:spcAft>
                        <a:buNone/>
                      </a:pPr>
                      <a:r>
                        <a:rPr lang="en">
                          <a:solidFill>
                            <a:schemeClr val="dk2"/>
                          </a:solidFill>
                        </a:rPr>
                        <a:t>BLOB</a:t>
                      </a:r>
                      <a:endParaRPr>
                        <a:solidFill>
                          <a:schemeClr val="dk2"/>
                        </a:solidFill>
                      </a:endParaRPr>
                    </a:p>
                  </a:txBody>
                  <a:tcPr marL="91425" marR="91425" marT="91425" marB="91425">
                    <a:solidFill>
                      <a:srgbClr val="B7B7B7"/>
                    </a:solidFill>
                  </a:tcPr>
                </a:tc>
                <a:tc>
                  <a:txBody>
                    <a:bodyPr/>
                    <a:lstStyle/>
                    <a:p>
                      <a:pPr marL="0" lvl="0" indent="0" algn="ctr" rtl="0">
                        <a:spcBef>
                          <a:spcPts val="0"/>
                        </a:spcBef>
                        <a:spcAft>
                          <a:spcPts val="0"/>
                        </a:spcAft>
                        <a:buNone/>
                      </a:pPr>
                      <a:r>
                        <a:rPr lang="en">
                          <a:solidFill>
                            <a:schemeClr val="dk2"/>
                          </a:solidFill>
                        </a:rPr>
                        <a:t>LIKES</a:t>
                      </a:r>
                      <a:endParaRPr>
                        <a:solidFill>
                          <a:schemeClr val="dk2"/>
                        </a:solidFill>
                      </a:endParaRPr>
                    </a:p>
                  </a:txBody>
                  <a:tcPr marL="91425" marR="91425" marT="91425" marB="91425">
                    <a:solidFill>
                      <a:srgbClr val="B7B7B7"/>
                    </a:solidFill>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a:solidFill>
                            <a:schemeClr val="accent2"/>
                          </a:solidFill>
                        </a:rPr>
                        <a:t>1</a:t>
                      </a:r>
                      <a:endParaRPr>
                        <a:solidFill>
                          <a:schemeClr val="accent2"/>
                        </a:solidFill>
                      </a:endParaRPr>
                    </a:p>
                  </a:txBody>
                  <a:tcPr marL="91425" marR="91425" marT="91425" marB="91425"/>
                </a:tc>
                <a:tc>
                  <a:txBody>
                    <a:bodyPr/>
                    <a:lstStyle/>
                    <a:p>
                      <a:pPr marL="0" lvl="0" indent="0" algn="ctr" rtl="0">
                        <a:spcBef>
                          <a:spcPts val="0"/>
                        </a:spcBef>
                        <a:spcAft>
                          <a:spcPts val="0"/>
                        </a:spcAft>
                        <a:buNone/>
                      </a:pPr>
                      <a:r>
                        <a:rPr lang="en">
                          <a:solidFill>
                            <a:schemeClr val="accent2"/>
                          </a:solidFill>
                        </a:rPr>
                        <a:t>xx</a:t>
                      </a:r>
                      <a:endParaRPr>
                        <a:solidFill>
                          <a:schemeClr val="accent2"/>
                        </a:solidFill>
                      </a:endParaRPr>
                    </a:p>
                  </a:txBody>
                  <a:tcPr marL="91425" marR="91425" marT="91425" marB="91425"/>
                </a:tc>
                <a:tc>
                  <a:txBody>
                    <a:bodyPr/>
                    <a:lstStyle/>
                    <a:p>
                      <a:pPr marL="0" lvl="0" indent="0" algn="ctr" rtl="0">
                        <a:spcBef>
                          <a:spcPts val="0"/>
                        </a:spcBef>
                        <a:spcAft>
                          <a:spcPts val="0"/>
                        </a:spcAft>
                        <a:buNone/>
                      </a:pPr>
                      <a:r>
                        <a:rPr lang="en">
                          <a:solidFill>
                            <a:schemeClr val="accent2"/>
                          </a:solidFill>
                        </a:rPr>
                        <a:t>5</a:t>
                      </a:r>
                      <a:endParaRPr>
                        <a:solidFill>
                          <a:schemeClr val="accent2"/>
                        </a:solidFill>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None/>
                      </a:pPr>
                      <a:r>
                        <a:rPr lang="en">
                          <a:solidFill>
                            <a:schemeClr val="accent2"/>
                          </a:solidFill>
                        </a:rPr>
                        <a:t>2</a:t>
                      </a:r>
                      <a:endParaRPr>
                        <a:solidFill>
                          <a:schemeClr val="accent2"/>
                        </a:solidFill>
                      </a:endParaRPr>
                    </a:p>
                  </a:txBody>
                  <a:tcPr marL="91425" marR="91425" marT="91425" marB="91425"/>
                </a:tc>
                <a:tc>
                  <a:txBody>
                    <a:bodyPr/>
                    <a:lstStyle/>
                    <a:p>
                      <a:pPr marL="0" lvl="0" indent="0" algn="ctr" rtl="0">
                        <a:spcBef>
                          <a:spcPts val="0"/>
                        </a:spcBef>
                        <a:spcAft>
                          <a:spcPts val="0"/>
                        </a:spcAft>
                        <a:buNone/>
                      </a:pPr>
                      <a:r>
                        <a:rPr lang="en">
                          <a:solidFill>
                            <a:schemeClr val="accent2"/>
                          </a:solidFill>
                        </a:rPr>
                        <a:t>xx</a:t>
                      </a:r>
                      <a:endParaRPr>
                        <a:solidFill>
                          <a:schemeClr val="accent2"/>
                        </a:solidFill>
                      </a:endParaRPr>
                    </a:p>
                  </a:txBody>
                  <a:tcPr marL="91425" marR="91425" marT="91425" marB="91425"/>
                </a:tc>
                <a:tc>
                  <a:txBody>
                    <a:bodyPr/>
                    <a:lstStyle/>
                    <a:p>
                      <a:pPr marL="0" lvl="0" indent="0" algn="ctr" rtl="0">
                        <a:spcBef>
                          <a:spcPts val="0"/>
                        </a:spcBef>
                        <a:spcAft>
                          <a:spcPts val="0"/>
                        </a:spcAft>
                        <a:buNone/>
                      </a:pPr>
                      <a:r>
                        <a:rPr lang="en">
                          <a:solidFill>
                            <a:schemeClr val="accent2"/>
                          </a:solidFill>
                        </a:rPr>
                        <a:t>1</a:t>
                      </a:r>
                      <a:endParaRPr>
                        <a:solidFill>
                          <a:schemeClr val="accent2"/>
                        </a:solidFill>
                      </a:endParaRPr>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307" name="Google Shape;307;p41"/>
          <p:cNvGraphicFramePr/>
          <p:nvPr/>
        </p:nvGraphicFramePr>
        <p:xfrm>
          <a:off x="4244988" y="1786950"/>
          <a:ext cx="4330650" cy="1981050"/>
        </p:xfrm>
        <a:graphic>
          <a:graphicData uri="http://schemas.openxmlformats.org/drawingml/2006/table">
            <a:tbl>
              <a:tblPr>
                <a:noFill/>
                <a:tableStyleId>{3FEAEE5D-144B-425B-956B-94D642D558B3}</a:tableStyleId>
              </a:tblPr>
              <a:tblGrid>
                <a:gridCol w="1948500">
                  <a:extLst>
                    <a:ext uri="{9D8B030D-6E8A-4147-A177-3AD203B41FA5}">
                      <a16:colId xmlns:a16="http://schemas.microsoft.com/office/drawing/2014/main" val="20000"/>
                    </a:ext>
                  </a:extLst>
                </a:gridCol>
                <a:gridCol w="23821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a:solidFill>
                            <a:schemeClr val="lt1"/>
                          </a:solidFill>
                        </a:rPr>
                        <a:t>USER </a:t>
                      </a:r>
                      <a:r>
                        <a:rPr lang="en" b="1">
                          <a:solidFill>
                            <a:schemeClr val="lt1"/>
                          </a:solidFill>
                        </a:rPr>
                        <a:t>(PK)</a:t>
                      </a:r>
                      <a:endParaRPr b="1">
                        <a:solidFill>
                          <a:schemeClr val="lt1"/>
                        </a:solidFill>
                      </a:endParaRPr>
                    </a:p>
                  </a:txBody>
                  <a:tcPr marL="91425" marR="91425" marT="91425" marB="91425">
                    <a:solidFill>
                      <a:srgbClr val="B7B7B7"/>
                    </a:solidFill>
                  </a:tcPr>
                </a:tc>
                <a:tc>
                  <a:txBody>
                    <a:bodyPr/>
                    <a:lstStyle/>
                    <a:p>
                      <a:pPr marL="0" lvl="0" indent="0" algn="ctr" rtl="0">
                        <a:spcBef>
                          <a:spcPts val="0"/>
                        </a:spcBef>
                        <a:spcAft>
                          <a:spcPts val="0"/>
                        </a:spcAft>
                        <a:buNone/>
                      </a:pPr>
                      <a:r>
                        <a:rPr lang="en">
                          <a:solidFill>
                            <a:schemeClr val="lt1"/>
                          </a:solidFill>
                        </a:rPr>
                        <a:t>PICTURE_ID </a:t>
                      </a:r>
                      <a:r>
                        <a:rPr lang="en" b="1">
                          <a:solidFill>
                            <a:schemeClr val="lt1"/>
                          </a:solidFill>
                        </a:rPr>
                        <a:t>(PK)(FK)</a:t>
                      </a:r>
                      <a:endParaRPr b="1">
                        <a:solidFill>
                          <a:schemeClr val="lt1"/>
                        </a:solidFill>
                      </a:endParaRPr>
                    </a:p>
                  </a:txBody>
                  <a:tcPr marL="91425" marR="91425" marT="91425" marB="91425">
                    <a:solidFill>
                      <a:srgbClr val="B7B7B7"/>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solidFill>
                            <a:schemeClr val="accent2"/>
                          </a:solidFill>
                        </a:rPr>
                        <a:t>Jon</a:t>
                      </a:r>
                      <a:endParaRPr>
                        <a:solidFill>
                          <a:schemeClr val="accent2"/>
                        </a:solidFill>
                      </a:endParaRPr>
                    </a:p>
                  </a:txBody>
                  <a:tcPr marL="91425" marR="91425" marT="91425" marB="91425"/>
                </a:tc>
                <a:tc>
                  <a:txBody>
                    <a:bodyPr/>
                    <a:lstStyle/>
                    <a:p>
                      <a:pPr marL="0" lvl="0" indent="0" algn="ctr" rtl="0">
                        <a:spcBef>
                          <a:spcPts val="0"/>
                        </a:spcBef>
                        <a:spcAft>
                          <a:spcPts val="0"/>
                        </a:spcAft>
                        <a:buNone/>
                      </a:pPr>
                      <a:r>
                        <a:rPr lang="en">
                          <a:solidFill>
                            <a:schemeClr val="accent2"/>
                          </a:solidFill>
                        </a:rPr>
                        <a:t>1</a:t>
                      </a:r>
                      <a:endParaRPr>
                        <a:solidFill>
                          <a:schemeClr val="accent2"/>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solidFill>
                            <a:schemeClr val="accent2"/>
                          </a:solidFill>
                        </a:rPr>
                        <a:t>Edmond</a:t>
                      </a:r>
                      <a:endParaRPr>
                        <a:solidFill>
                          <a:schemeClr val="accent2"/>
                        </a:solidFill>
                      </a:endParaRPr>
                    </a:p>
                  </a:txBody>
                  <a:tcPr marL="91425" marR="91425" marT="91425" marB="91425"/>
                </a:tc>
                <a:tc>
                  <a:txBody>
                    <a:bodyPr/>
                    <a:lstStyle/>
                    <a:p>
                      <a:pPr marL="0" lvl="0" indent="0" algn="ctr" rtl="0">
                        <a:spcBef>
                          <a:spcPts val="0"/>
                        </a:spcBef>
                        <a:spcAft>
                          <a:spcPts val="0"/>
                        </a:spcAft>
                        <a:buNone/>
                      </a:pPr>
                      <a:r>
                        <a:rPr lang="en">
                          <a:solidFill>
                            <a:schemeClr val="accent2"/>
                          </a:solidFill>
                        </a:rPr>
                        <a:t>1</a:t>
                      </a:r>
                      <a:endParaRPr>
                        <a:solidFill>
                          <a:schemeClr val="accent2"/>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a:solidFill>
                            <a:schemeClr val="accent2"/>
                          </a:solidFill>
                        </a:rPr>
                        <a:t>Jon</a:t>
                      </a:r>
                      <a:endParaRPr>
                        <a:solidFill>
                          <a:schemeClr val="accent2"/>
                        </a:solidFill>
                      </a:endParaRPr>
                    </a:p>
                  </a:txBody>
                  <a:tcPr marL="91425" marR="91425" marT="91425" marB="91425"/>
                </a:tc>
                <a:tc>
                  <a:txBody>
                    <a:bodyPr/>
                    <a:lstStyle/>
                    <a:p>
                      <a:pPr marL="0" lvl="0" indent="0" algn="ctr" rtl="0">
                        <a:spcBef>
                          <a:spcPts val="0"/>
                        </a:spcBef>
                        <a:spcAft>
                          <a:spcPts val="0"/>
                        </a:spcAft>
                        <a:buNone/>
                      </a:pPr>
                      <a:r>
                        <a:rPr lang="en">
                          <a:solidFill>
                            <a:schemeClr val="accent2"/>
                          </a:solidFill>
                        </a:rPr>
                        <a:t>2</a:t>
                      </a:r>
                      <a:endParaRPr>
                        <a:solidFill>
                          <a:schemeClr val="accent2"/>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a:solidFill>
                            <a:schemeClr val="accent2"/>
                          </a:solidFill>
                        </a:rPr>
                        <a:t>Edmond</a:t>
                      </a:r>
                      <a:endParaRPr>
                        <a:solidFill>
                          <a:schemeClr val="accent2"/>
                        </a:solidFill>
                      </a:endParaRPr>
                    </a:p>
                  </a:txBody>
                  <a:tcPr marL="91425" marR="91425" marT="91425" marB="91425"/>
                </a:tc>
                <a:tc>
                  <a:txBody>
                    <a:bodyPr/>
                    <a:lstStyle/>
                    <a:p>
                      <a:pPr marL="0" lvl="0" indent="0" algn="ctr" rtl="0">
                        <a:spcBef>
                          <a:spcPts val="0"/>
                        </a:spcBef>
                        <a:spcAft>
                          <a:spcPts val="0"/>
                        </a:spcAft>
                        <a:buNone/>
                      </a:pPr>
                      <a:r>
                        <a:rPr lang="en">
                          <a:solidFill>
                            <a:schemeClr val="accent2"/>
                          </a:solidFill>
                        </a:rPr>
                        <a:t>4</a:t>
                      </a:r>
                      <a:endParaRPr>
                        <a:solidFill>
                          <a:schemeClr val="accent2"/>
                        </a:solidFill>
                      </a:endParaRPr>
                    </a:p>
                  </a:txBody>
                  <a:tcPr marL="91425" marR="91425" marT="91425" marB="91425"/>
                </a:tc>
                <a:extLst>
                  <a:ext uri="{0D108BD9-81ED-4DB2-BD59-A6C34878D82A}">
                    <a16:rowId xmlns:a16="http://schemas.microsoft.com/office/drawing/2014/main" val="10004"/>
                  </a:ext>
                </a:extLst>
              </a:tr>
            </a:tbl>
          </a:graphicData>
        </a:graphic>
      </p:graphicFrame>
      <p:sp>
        <p:nvSpPr>
          <p:cNvPr id="308" name="Google Shape;308;p41"/>
          <p:cNvSpPr txBox="1"/>
          <p:nvPr/>
        </p:nvSpPr>
        <p:spPr>
          <a:xfrm>
            <a:off x="1239625" y="1239625"/>
            <a:ext cx="1887300" cy="23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Pictures</a:t>
            </a:r>
            <a:endParaRPr>
              <a:solidFill>
                <a:schemeClr val="accent2"/>
              </a:solidFill>
            </a:endParaRPr>
          </a:p>
        </p:txBody>
      </p:sp>
      <p:sp>
        <p:nvSpPr>
          <p:cNvPr id="309" name="Google Shape;309;p41"/>
          <p:cNvSpPr txBox="1"/>
          <p:nvPr/>
        </p:nvSpPr>
        <p:spPr>
          <a:xfrm>
            <a:off x="5638175" y="1286706"/>
            <a:ext cx="1887300" cy="34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Picture_Likes</a:t>
            </a:r>
            <a:endParaRPr>
              <a:solidFill>
                <a:schemeClr val="accent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Consistency in reads</a:t>
            </a:r>
            <a:endParaRPr/>
          </a:p>
        </p:txBody>
      </p:sp>
      <p:cxnSp>
        <p:nvCxnSpPr>
          <p:cNvPr id="315" name="Google Shape;315;p42"/>
          <p:cNvCxnSpPr/>
          <p:nvPr/>
        </p:nvCxnSpPr>
        <p:spPr>
          <a:xfrm>
            <a:off x="2061875" y="1972225"/>
            <a:ext cx="3294600" cy="33900"/>
          </a:xfrm>
          <a:prstGeom prst="straightConnector1">
            <a:avLst/>
          </a:prstGeom>
          <a:noFill/>
          <a:ln w="76200" cap="flat" cmpd="sng">
            <a:solidFill>
              <a:srgbClr val="FF0000"/>
            </a:solidFill>
            <a:prstDash val="solid"/>
            <a:round/>
            <a:headEnd type="none" w="med" len="med"/>
            <a:tailEnd type="triangle" w="med" len="med"/>
          </a:ln>
        </p:spPr>
      </p:cxnSp>
      <p:sp>
        <p:nvSpPr>
          <p:cNvPr id="316" name="Google Shape;316;p42"/>
          <p:cNvSpPr txBox="1"/>
          <p:nvPr/>
        </p:nvSpPr>
        <p:spPr>
          <a:xfrm>
            <a:off x="3145700" y="1434350"/>
            <a:ext cx="1336800" cy="39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accent2"/>
                </a:solidFill>
              </a:rPr>
              <a:t>Update X</a:t>
            </a:r>
            <a:endParaRPr sz="1800">
              <a:solidFill>
                <a:schemeClr val="accent2"/>
              </a:solidFill>
            </a:endParaRPr>
          </a:p>
        </p:txBody>
      </p:sp>
      <p:cxnSp>
        <p:nvCxnSpPr>
          <p:cNvPr id="317" name="Google Shape;317;p42"/>
          <p:cNvCxnSpPr/>
          <p:nvPr/>
        </p:nvCxnSpPr>
        <p:spPr>
          <a:xfrm>
            <a:off x="2061875" y="2859775"/>
            <a:ext cx="3294600" cy="33900"/>
          </a:xfrm>
          <a:prstGeom prst="straightConnector1">
            <a:avLst/>
          </a:prstGeom>
          <a:noFill/>
          <a:ln w="76200" cap="flat" cmpd="sng">
            <a:solidFill>
              <a:srgbClr val="0000FF"/>
            </a:solidFill>
            <a:prstDash val="solid"/>
            <a:round/>
            <a:headEnd type="none" w="med" len="med"/>
            <a:tailEnd type="triangle" w="med" len="med"/>
          </a:ln>
        </p:spPr>
      </p:cxnSp>
      <p:sp>
        <p:nvSpPr>
          <p:cNvPr id="318" name="Google Shape;318;p42"/>
          <p:cNvSpPr txBox="1"/>
          <p:nvPr/>
        </p:nvSpPr>
        <p:spPr>
          <a:xfrm>
            <a:off x="3231425" y="2373300"/>
            <a:ext cx="955500" cy="39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accent2"/>
                </a:solidFill>
              </a:rPr>
              <a:t>Read </a:t>
            </a:r>
            <a:endParaRPr sz="1800">
              <a:solidFill>
                <a:schemeClr val="accent2"/>
              </a:solidFill>
            </a:endParaRPr>
          </a:p>
        </p:txBody>
      </p:sp>
      <p:sp>
        <p:nvSpPr>
          <p:cNvPr id="319" name="Google Shape;319;p42"/>
          <p:cNvSpPr txBox="1"/>
          <p:nvPr/>
        </p:nvSpPr>
        <p:spPr>
          <a:xfrm>
            <a:off x="7205375" y="1848975"/>
            <a:ext cx="818100" cy="92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a:solidFill>
                  <a:schemeClr val="accent2"/>
                </a:solidFill>
              </a:rPr>
              <a:t>X</a:t>
            </a:r>
            <a:endParaRPr sz="4800">
              <a:solidFill>
                <a:schemeClr val="accent2"/>
              </a:solidFill>
            </a:endParaRPr>
          </a:p>
        </p:txBody>
      </p:sp>
      <p:sp>
        <p:nvSpPr>
          <p:cNvPr id="320" name="Google Shape;320;p42"/>
          <p:cNvSpPr txBox="1"/>
          <p:nvPr/>
        </p:nvSpPr>
        <p:spPr>
          <a:xfrm>
            <a:off x="3383825" y="2983250"/>
            <a:ext cx="955500" cy="39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accent2"/>
                </a:solidFill>
              </a:rPr>
              <a:t>X</a:t>
            </a:r>
            <a:endParaRPr sz="1800">
              <a:solidFill>
                <a:schemeClr val="accent2"/>
              </a:solidFill>
            </a:endParaRPr>
          </a:p>
        </p:txBody>
      </p:sp>
      <p:pic>
        <p:nvPicPr>
          <p:cNvPr id="321" name="Google Shape;321;p42"/>
          <p:cNvPicPr preferRelativeResize="0"/>
          <p:nvPr/>
        </p:nvPicPr>
        <p:blipFill>
          <a:blip r:embed="rId3">
            <a:alphaModFix/>
          </a:blip>
          <a:stretch>
            <a:fillRect/>
          </a:stretch>
        </p:blipFill>
        <p:spPr>
          <a:xfrm>
            <a:off x="4482500" y="1434350"/>
            <a:ext cx="3456799" cy="19450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5"/>
                                        </p:tgtEl>
                                        <p:attrNameLst>
                                          <p:attrName>style.visibility</p:attrName>
                                        </p:attrNameLst>
                                      </p:cBhvr>
                                      <p:to>
                                        <p:strVal val="visible"/>
                                      </p:to>
                                    </p:set>
                                    <p:animEffect transition="in" filter="fade">
                                      <p:cBhvr>
                                        <p:cTn id="7" dur="1000"/>
                                        <p:tgtEl>
                                          <p:spTgt spid="315"/>
                                        </p:tgtEl>
                                      </p:cBhvr>
                                    </p:animEffect>
                                  </p:childTnLst>
                                </p:cTn>
                              </p:par>
                              <p:par>
                                <p:cTn id="8" presetID="10" presetClass="entr" presetSubtype="0" fill="hold" nodeType="withEffect">
                                  <p:stCondLst>
                                    <p:cond delay="0"/>
                                  </p:stCondLst>
                                  <p:childTnLst>
                                    <p:set>
                                      <p:cBhvr>
                                        <p:cTn id="9" dur="1" fill="hold">
                                          <p:stCondLst>
                                            <p:cond delay="0"/>
                                          </p:stCondLst>
                                        </p:cTn>
                                        <p:tgtEl>
                                          <p:spTgt spid="316"/>
                                        </p:tgtEl>
                                        <p:attrNameLst>
                                          <p:attrName>style.visibility</p:attrName>
                                        </p:attrNameLst>
                                      </p:cBhvr>
                                      <p:to>
                                        <p:strVal val="visible"/>
                                      </p:to>
                                    </p:set>
                                    <p:animEffect transition="in" filter="fade">
                                      <p:cBhvr>
                                        <p:cTn id="10" dur="1000"/>
                                        <p:tgtEl>
                                          <p:spTgt spid="3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19"/>
                                        </p:tgtEl>
                                        <p:attrNameLst>
                                          <p:attrName>style.visibility</p:attrName>
                                        </p:attrNameLst>
                                      </p:cBhvr>
                                      <p:to>
                                        <p:strVal val="visible"/>
                                      </p:to>
                                    </p:set>
                                    <p:animEffect transition="in" filter="fade">
                                      <p:cBhvr>
                                        <p:cTn id="15" dur="1000"/>
                                        <p:tgtEl>
                                          <p:spTgt spid="3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17"/>
                                        </p:tgtEl>
                                        <p:attrNameLst>
                                          <p:attrName>style.visibility</p:attrName>
                                        </p:attrNameLst>
                                      </p:cBhvr>
                                      <p:to>
                                        <p:strVal val="visible"/>
                                      </p:to>
                                    </p:set>
                                    <p:animEffect transition="in" filter="fade">
                                      <p:cBhvr>
                                        <p:cTn id="20" dur="1000"/>
                                        <p:tgtEl>
                                          <p:spTgt spid="317"/>
                                        </p:tgtEl>
                                      </p:cBhvr>
                                    </p:animEffect>
                                  </p:childTnLst>
                                </p:cTn>
                              </p:par>
                              <p:par>
                                <p:cTn id="21" presetID="10" presetClass="entr" presetSubtype="0" fill="hold" nodeType="withEffect">
                                  <p:stCondLst>
                                    <p:cond delay="0"/>
                                  </p:stCondLst>
                                  <p:childTnLst>
                                    <p:set>
                                      <p:cBhvr>
                                        <p:cTn id="22" dur="1" fill="hold">
                                          <p:stCondLst>
                                            <p:cond delay="0"/>
                                          </p:stCondLst>
                                        </p:cTn>
                                        <p:tgtEl>
                                          <p:spTgt spid="318"/>
                                        </p:tgtEl>
                                        <p:attrNameLst>
                                          <p:attrName>style.visibility</p:attrName>
                                        </p:attrNameLst>
                                      </p:cBhvr>
                                      <p:to>
                                        <p:strVal val="visible"/>
                                      </p:to>
                                    </p:set>
                                    <p:animEffect transition="in" filter="fade">
                                      <p:cBhvr>
                                        <p:cTn id="23" dur="1000"/>
                                        <p:tgtEl>
                                          <p:spTgt spid="31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20"/>
                                        </p:tgtEl>
                                        <p:attrNameLst>
                                          <p:attrName>style.visibility</p:attrName>
                                        </p:attrNameLst>
                                      </p:cBhvr>
                                      <p:to>
                                        <p:strVal val="visible"/>
                                      </p:to>
                                    </p:set>
                                    <p:animEffect transition="in" filter="fade">
                                      <p:cBhvr>
                                        <p:cTn id="28" dur="1000"/>
                                        <p:tgtEl>
                                          <p:spTgt spid="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Consistency in reads</a:t>
            </a:r>
            <a:endParaRPr/>
          </a:p>
        </p:txBody>
      </p:sp>
      <p:sp>
        <p:nvSpPr>
          <p:cNvPr id="327" name="Google Shape;327;p43"/>
          <p:cNvSpPr txBox="1">
            <a:spLocks noGrp="1"/>
          </p:cNvSpPr>
          <p:nvPr>
            <p:ph type="body" idx="1"/>
          </p:nvPr>
        </p:nvSpPr>
        <p:spPr>
          <a:xfrm>
            <a:off x="311700" y="1152475"/>
            <a:ext cx="8520600" cy="31578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rmAutofit/>
          </a:bodyPr>
          <a:lstStyle/>
          <a:p>
            <a:pPr marL="457200" marR="0" lvl="0" indent="-381000" algn="l" rtl="0">
              <a:lnSpc>
                <a:spcPct val="150000"/>
              </a:lnSpc>
              <a:spcBef>
                <a:spcPts val="0"/>
              </a:spcBef>
              <a:spcAft>
                <a:spcPts val="0"/>
              </a:spcAft>
              <a:buSzPts val="2400"/>
              <a:buFont typeface="Arial"/>
              <a:buChar char="●"/>
            </a:pPr>
            <a:r>
              <a:rPr lang="en" sz="2400"/>
              <a:t>If a transaction committed a change will a new transaction immediately see the change?</a:t>
            </a:r>
            <a:endParaRPr sz="2400"/>
          </a:p>
          <a:p>
            <a:pPr marL="457200" marR="0" lvl="0" indent="-381000" algn="l" rtl="0">
              <a:lnSpc>
                <a:spcPct val="150000"/>
              </a:lnSpc>
              <a:spcBef>
                <a:spcPts val="0"/>
              </a:spcBef>
              <a:spcAft>
                <a:spcPts val="0"/>
              </a:spcAft>
              <a:buSzPts val="2400"/>
              <a:buChar char="●"/>
            </a:pPr>
            <a:r>
              <a:rPr lang="en" sz="2400"/>
              <a:t>Affects the system as a whole</a:t>
            </a:r>
            <a:endParaRPr sz="2400"/>
          </a:p>
          <a:p>
            <a:pPr marL="457200" marR="0" lvl="0" indent="-381000" algn="l" rtl="0">
              <a:lnSpc>
                <a:spcPct val="150000"/>
              </a:lnSpc>
              <a:spcBef>
                <a:spcPts val="0"/>
              </a:spcBef>
              <a:spcAft>
                <a:spcPts val="0"/>
              </a:spcAft>
              <a:buSzPts val="2400"/>
              <a:buChar char="●"/>
            </a:pPr>
            <a:r>
              <a:rPr lang="en" sz="2400"/>
              <a:t>Relational and NoSQL databases suffer from this</a:t>
            </a:r>
            <a:endParaRPr sz="2400"/>
          </a:p>
          <a:p>
            <a:pPr marL="457200" lvl="0" indent="-381000" algn="l" rtl="0">
              <a:lnSpc>
                <a:spcPct val="150000"/>
              </a:lnSpc>
              <a:spcBef>
                <a:spcPts val="0"/>
              </a:spcBef>
              <a:spcAft>
                <a:spcPts val="0"/>
              </a:spcAft>
              <a:buSzPts val="2400"/>
              <a:buChar char="●"/>
            </a:pPr>
            <a:r>
              <a:rPr lang="en" sz="2400"/>
              <a:t>Eventual consistency </a:t>
            </a: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7"/>
                                        </p:tgtEl>
                                        <p:attrNameLst>
                                          <p:attrName>style.visibility</p:attrName>
                                        </p:attrNameLst>
                                      </p:cBhvr>
                                      <p:to>
                                        <p:strVal val="visible"/>
                                      </p:to>
                                    </p:set>
                                    <p:animEffect transition="in" filter="fade">
                                      <p:cBhvr>
                                        <p:cTn id="7" dur="1000"/>
                                        <p:tgtEl>
                                          <p:spTgt spid="3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7"/>
                                        </p:tgtEl>
                                        <p:attrNameLst>
                                          <p:attrName>style.visibility</p:attrName>
                                        </p:attrNameLst>
                                      </p:cBhvr>
                                      <p:to>
                                        <p:strVal val="visible"/>
                                      </p:to>
                                    </p:set>
                                    <p:animEffect transition="in" filter="fade">
                                      <p:cBhvr>
                                        <p:cTn id="12" dur="1000"/>
                                        <p:tgtEl>
                                          <p:spTgt spid="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dirty="0"/>
              <a:t>Summary</a:t>
            </a:r>
            <a:endParaRPr dirty="0"/>
          </a:p>
          <a:p>
            <a:pPr marL="0" lvl="0" indent="0" algn="ctr" rtl="0">
              <a:spcBef>
                <a:spcPts val="0"/>
              </a:spcBef>
              <a:spcAft>
                <a:spcPts val="0"/>
              </a:spcAft>
              <a:buNone/>
            </a:pPr>
            <a:r>
              <a:rPr lang="en" dirty="0"/>
              <a:t>Consistency</a:t>
            </a:r>
            <a:endParaRPr dirty="0"/>
          </a:p>
        </p:txBody>
      </p:sp>
      <p:pic>
        <p:nvPicPr>
          <p:cNvPr id="333" name="Google Shape;333;p44"/>
          <p:cNvPicPr preferRelativeResize="0"/>
          <p:nvPr/>
        </p:nvPicPr>
        <p:blipFill>
          <a:blip r:embed="rId3">
            <a:alphaModFix/>
          </a:blip>
          <a:stretch>
            <a:fillRect/>
          </a:stretch>
        </p:blipFill>
        <p:spPr>
          <a:xfrm>
            <a:off x="2931550" y="242050"/>
            <a:ext cx="3280894" cy="1846050"/>
          </a:xfrm>
          <a:prstGeom prst="rect">
            <a:avLst/>
          </a:prstGeom>
          <a:noFill/>
          <a:ln>
            <a:noFill/>
          </a:ln>
        </p:spPr>
      </p:pic>
      <p:sp>
        <p:nvSpPr>
          <p:cNvPr id="2" name="Google Shape;110;p20">
            <a:extLst>
              <a:ext uri="{FF2B5EF4-FFF2-40B4-BE49-F238E27FC236}">
                <a16:creationId xmlns:a16="http://schemas.microsoft.com/office/drawing/2014/main" id="{6399D114-23C9-E09F-D308-6E9D48EF9E2F}"/>
              </a:ext>
            </a:extLst>
          </p:cNvPr>
          <p:cNvSpPr txBox="1">
            <a:spLocks/>
          </p:cNvSpPr>
          <p:nvPr/>
        </p:nvSpPr>
        <p:spPr>
          <a:xfrm>
            <a:off x="0" y="3055400"/>
            <a:ext cx="9144000" cy="2088100"/>
          </a:xfrm>
          <a:prstGeom prst="rect">
            <a:avLst/>
          </a:prstGeom>
          <a:noFill/>
          <a:ln>
            <a:noFill/>
          </a:ln>
        </p:spPr>
        <p:txBody>
          <a:bodyPr spcFirstLastPara="1" wrap="square" lIns="91425" tIns="91425" rIns="91425" bIns="91425" anchor="ctr" anchorCtr="0">
            <a:normAutofit fontScale="525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l"/>
            <a:r>
              <a:rPr lang="en-US" sz="2800" dirty="0"/>
              <a:t>Consistency are two types consistent in the data which are enforced by the referential integrity. Things that have persisted in the data. And there is no eventual consistency coming out of that because the data will become kind of corrupted based on what you define by corruption here. And the different type is consistency and read. The consistency in read is when you update the value and then a transaction tries to read that value after it was committed, you get the old version and that’s an inconsistent result, right? So it was</a:t>
            </a:r>
            <a:r>
              <a:rPr lang="zh-CN" altLang="en-US" sz="2800" dirty="0"/>
              <a:t> </a:t>
            </a:r>
            <a:r>
              <a:rPr lang="en-US" altLang="zh-CN" sz="2800" dirty="0"/>
              <a:t>most database heal from this kind of inconsistency by eventual consistency.</a:t>
            </a:r>
            <a:r>
              <a:rPr lang="zh-CN" altLang="en-US" sz="2800" dirty="0"/>
              <a:t> </a:t>
            </a:r>
            <a:r>
              <a:rPr lang="en-US" altLang="zh-CN" sz="2800" dirty="0"/>
              <a:t>So that means as their application process completes, you will eventually get the final result effectively from that read. And this can be enforced by something called synchronous replication. Synchronous replication versus asynchronous replication one is slower than the other. But one give you a strong consistency on the other give you a virtual because this is different.</a:t>
            </a:r>
            <a:endParaRPr lang="en-US"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Durability</a:t>
            </a:r>
            <a:endParaRPr/>
          </a:p>
        </p:txBody>
      </p:sp>
      <p:pic>
        <p:nvPicPr>
          <p:cNvPr id="339" name="Google Shape;339;p45"/>
          <p:cNvPicPr preferRelativeResize="0"/>
          <p:nvPr/>
        </p:nvPicPr>
        <p:blipFill>
          <a:blip r:embed="rId3">
            <a:alphaModFix/>
          </a:blip>
          <a:stretch>
            <a:fillRect/>
          </a:stretch>
        </p:blipFill>
        <p:spPr>
          <a:xfrm>
            <a:off x="3126850" y="730925"/>
            <a:ext cx="2738325" cy="15407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Durability</a:t>
            </a:r>
            <a:endParaRPr/>
          </a:p>
        </p:txBody>
      </p:sp>
      <p:sp>
        <p:nvSpPr>
          <p:cNvPr id="345" name="Google Shape;345;p46"/>
          <p:cNvSpPr txBox="1">
            <a:spLocks noGrp="1"/>
          </p:cNvSpPr>
          <p:nvPr>
            <p:ph type="body" idx="1"/>
          </p:nvPr>
        </p:nvSpPr>
        <p:spPr>
          <a:xfrm>
            <a:off x="311700" y="1152475"/>
            <a:ext cx="8520600" cy="31578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rmAutofit fontScale="92500" lnSpcReduction="10000"/>
          </a:bodyPr>
          <a:lstStyle/>
          <a:p>
            <a:pPr marL="457200" lvl="0" indent="-381000" algn="l" rtl="0">
              <a:lnSpc>
                <a:spcPct val="150000"/>
              </a:lnSpc>
              <a:spcBef>
                <a:spcPts val="1200"/>
              </a:spcBef>
              <a:spcAft>
                <a:spcPts val="0"/>
              </a:spcAft>
              <a:buSzPts val="2400"/>
              <a:buChar char="●"/>
            </a:pPr>
            <a:r>
              <a:rPr lang="en" sz="2400" dirty="0"/>
              <a:t>Changes made by committed transactions must be persisted in a durable non-volatile storage.</a:t>
            </a:r>
            <a:endParaRPr sz="2400" dirty="0"/>
          </a:p>
          <a:p>
            <a:pPr marL="457200" lvl="0" indent="-381000" algn="l" rtl="0">
              <a:lnSpc>
                <a:spcPct val="150000"/>
              </a:lnSpc>
              <a:spcBef>
                <a:spcPts val="0"/>
              </a:spcBef>
              <a:spcAft>
                <a:spcPts val="0"/>
              </a:spcAft>
              <a:buSzPts val="2400"/>
              <a:buChar char="●"/>
            </a:pPr>
            <a:r>
              <a:rPr lang="en" sz="2400" dirty="0"/>
              <a:t>Durability techniques </a:t>
            </a:r>
            <a:endParaRPr sz="2400" dirty="0"/>
          </a:p>
          <a:p>
            <a:pPr marL="914400" lvl="1" indent="-381000" algn="l" rtl="0">
              <a:lnSpc>
                <a:spcPct val="150000"/>
              </a:lnSpc>
              <a:spcBef>
                <a:spcPts val="0"/>
              </a:spcBef>
              <a:spcAft>
                <a:spcPts val="0"/>
              </a:spcAft>
              <a:buSzPts val="2400"/>
              <a:buChar char="○"/>
            </a:pPr>
            <a:r>
              <a:rPr lang="en" sz="2400" dirty="0"/>
              <a:t>WAL - Write ahead log</a:t>
            </a:r>
            <a:endParaRPr sz="2400" dirty="0"/>
          </a:p>
          <a:p>
            <a:pPr marL="914400" lvl="1" indent="-381000" algn="l" rtl="0">
              <a:lnSpc>
                <a:spcPct val="150000"/>
              </a:lnSpc>
              <a:spcBef>
                <a:spcPts val="0"/>
              </a:spcBef>
              <a:spcAft>
                <a:spcPts val="0"/>
              </a:spcAft>
              <a:buSzPts val="2400"/>
              <a:buChar char="○"/>
            </a:pPr>
            <a:r>
              <a:rPr lang="en" sz="2400" dirty="0"/>
              <a:t>Asynchronous snapshot</a:t>
            </a:r>
            <a:endParaRPr sz="2400" dirty="0"/>
          </a:p>
          <a:p>
            <a:pPr marL="914400" lvl="1" indent="-381000" algn="l" rtl="0">
              <a:lnSpc>
                <a:spcPct val="150000"/>
              </a:lnSpc>
              <a:spcBef>
                <a:spcPts val="0"/>
              </a:spcBef>
              <a:spcAft>
                <a:spcPts val="0"/>
              </a:spcAft>
              <a:buSzPts val="2400"/>
              <a:buChar char="○"/>
            </a:pPr>
            <a:r>
              <a:rPr lang="en" sz="2400" dirty="0"/>
              <a:t>AOF</a:t>
            </a:r>
            <a:endParaRPr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5">
                                            <p:txEl>
                                              <p:pRg st="0" end="0"/>
                                            </p:txEl>
                                          </p:spTgt>
                                        </p:tgtEl>
                                        <p:attrNameLst>
                                          <p:attrName>style.visibility</p:attrName>
                                        </p:attrNameLst>
                                      </p:cBhvr>
                                      <p:to>
                                        <p:strVal val="visible"/>
                                      </p:to>
                                    </p:set>
                                    <p:animEffect transition="in" filter="fade">
                                      <p:cBhvr>
                                        <p:cTn id="7" dur="1000"/>
                                        <p:tgtEl>
                                          <p:spTgt spid="3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5">
                                            <p:txEl>
                                              <p:pRg st="1" end="1"/>
                                            </p:txEl>
                                          </p:spTgt>
                                        </p:tgtEl>
                                        <p:attrNameLst>
                                          <p:attrName>style.visibility</p:attrName>
                                        </p:attrNameLst>
                                      </p:cBhvr>
                                      <p:to>
                                        <p:strVal val="visible"/>
                                      </p:to>
                                    </p:set>
                                    <p:animEffect transition="in" filter="fade">
                                      <p:cBhvr>
                                        <p:cTn id="12" dur="1000"/>
                                        <p:tgtEl>
                                          <p:spTgt spid="3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5">
                                            <p:txEl>
                                              <p:pRg st="2" end="2"/>
                                            </p:txEl>
                                          </p:spTgt>
                                        </p:tgtEl>
                                        <p:attrNameLst>
                                          <p:attrName>style.visibility</p:attrName>
                                        </p:attrNameLst>
                                      </p:cBhvr>
                                      <p:to>
                                        <p:strVal val="visible"/>
                                      </p:to>
                                    </p:set>
                                    <p:animEffect transition="in" filter="fade">
                                      <p:cBhvr>
                                        <p:cTn id="17" dur="1000"/>
                                        <p:tgtEl>
                                          <p:spTgt spid="3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5">
                                            <p:txEl>
                                              <p:pRg st="3" end="3"/>
                                            </p:txEl>
                                          </p:spTgt>
                                        </p:tgtEl>
                                        <p:attrNameLst>
                                          <p:attrName>style.visibility</p:attrName>
                                        </p:attrNameLst>
                                      </p:cBhvr>
                                      <p:to>
                                        <p:strVal val="visible"/>
                                      </p:to>
                                    </p:set>
                                    <p:animEffect transition="in" filter="fade">
                                      <p:cBhvr>
                                        <p:cTn id="22" dur="1000"/>
                                        <p:tgtEl>
                                          <p:spTgt spid="34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5">
                                            <p:txEl>
                                              <p:pRg st="4" end="4"/>
                                            </p:txEl>
                                          </p:spTgt>
                                        </p:tgtEl>
                                        <p:attrNameLst>
                                          <p:attrName>style.visibility</p:attrName>
                                        </p:attrNameLst>
                                      </p:cBhvr>
                                      <p:to>
                                        <p:strVal val="visible"/>
                                      </p:to>
                                    </p:set>
                                    <p:animEffect transition="in" filter="fade">
                                      <p:cBhvr>
                                        <p:cTn id="27" dur="1000"/>
                                        <p:tgtEl>
                                          <p:spTgt spid="34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Durability - WAL</a:t>
            </a:r>
            <a:endParaRPr/>
          </a:p>
        </p:txBody>
      </p:sp>
      <p:sp>
        <p:nvSpPr>
          <p:cNvPr id="351" name="Google Shape;351;p47"/>
          <p:cNvSpPr txBox="1">
            <a:spLocks noGrp="1"/>
          </p:cNvSpPr>
          <p:nvPr>
            <p:ph type="body" idx="1"/>
          </p:nvPr>
        </p:nvSpPr>
        <p:spPr>
          <a:xfrm>
            <a:off x="311700" y="1152475"/>
            <a:ext cx="8520600" cy="31578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rmAutofit/>
          </a:bodyPr>
          <a:lstStyle/>
          <a:p>
            <a:pPr marL="457200" lvl="0" indent="-381000" algn="l" rtl="0">
              <a:lnSpc>
                <a:spcPct val="150000"/>
              </a:lnSpc>
              <a:spcBef>
                <a:spcPts val="1200"/>
              </a:spcBef>
              <a:spcAft>
                <a:spcPts val="0"/>
              </a:spcAft>
              <a:buSzPts val="2400"/>
              <a:buChar char="●"/>
            </a:pPr>
            <a:r>
              <a:rPr lang="en" sz="2400" dirty="0"/>
              <a:t>Writing a lot of data to disk is expensive (indexes, data files, columns, rows, etc..)</a:t>
            </a:r>
            <a:endParaRPr sz="2400" dirty="0"/>
          </a:p>
          <a:p>
            <a:pPr marL="457200" lvl="0" indent="-381000" algn="l" rtl="0">
              <a:lnSpc>
                <a:spcPct val="150000"/>
              </a:lnSpc>
              <a:spcBef>
                <a:spcPts val="0"/>
              </a:spcBef>
              <a:spcAft>
                <a:spcPts val="0"/>
              </a:spcAft>
              <a:buSzPts val="2400"/>
              <a:buChar char="●"/>
            </a:pPr>
            <a:r>
              <a:rPr lang="en" sz="2400" dirty="0"/>
              <a:t>That is why DBMSs persist a compressed version of the changes known as WAL (write-ahead-log segments)</a:t>
            </a:r>
            <a:endParaRPr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1">
                                            <p:txEl>
                                              <p:pRg st="0" end="0"/>
                                            </p:txEl>
                                          </p:spTgt>
                                        </p:tgtEl>
                                        <p:attrNameLst>
                                          <p:attrName>style.visibility</p:attrName>
                                        </p:attrNameLst>
                                      </p:cBhvr>
                                      <p:to>
                                        <p:strVal val="visible"/>
                                      </p:to>
                                    </p:set>
                                    <p:animEffect transition="in" filter="fade">
                                      <p:cBhvr>
                                        <p:cTn id="7" dur="1000"/>
                                        <p:tgtEl>
                                          <p:spTgt spid="3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1">
                                            <p:txEl>
                                              <p:pRg st="1" end="1"/>
                                            </p:txEl>
                                          </p:spTgt>
                                        </p:tgtEl>
                                        <p:attrNameLst>
                                          <p:attrName>style.visibility</p:attrName>
                                        </p:attrNameLst>
                                      </p:cBhvr>
                                      <p:to>
                                        <p:strVal val="visible"/>
                                      </p:to>
                                    </p:set>
                                    <p:animEffect transition="in" filter="fade">
                                      <p:cBhvr>
                                        <p:cTn id="12" dur="1000"/>
                                        <p:tgtEl>
                                          <p:spTgt spid="3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Durability - OS Cache</a:t>
            </a:r>
            <a:endParaRPr/>
          </a:p>
        </p:txBody>
      </p:sp>
      <p:sp>
        <p:nvSpPr>
          <p:cNvPr id="357" name="Google Shape;357;p48"/>
          <p:cNvSpPr txBox="1">
            <a:spLocks noGrp="1"/>
          </p:cNvSpPr>
          <p:nvPr>
            <p:ph type="body" idx="1"/>
          </p:nvPr>
        </p:nvSpPr>
        <p:spPr>
          <a:xfrm>
            <a:off x="311700" y="1152475"/>
            <a:ext cx="8520600" cy="31578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rmAutofit fontScale="92500" lnSpcReduction="10000"/>
          </a:bodyPr>
          <a:lstStyle/>
          <a:p>
            <a:pPr marL="457200" lvl="0" indent="-381000" algn="l" rtl="0">
              <a:lnSpc>
                <a:spcPct val="150000"/>
              </a:lnSpc>
              <a:spcBef>
                <a:spcPts val="1200"/>
              </a:spcBef>
              <a:spcAft>
                <a:spcPts val="0"/>
              </a:spcAft>
              <a:buSzPts val="2400"/>
              <a:buChar char="●"/>
            </a:pPr>
            <a:r>
              <a:rPr lang="en" sz="2400" dirty="0"/>
              <a:t>A write request in OS usually goes to the OS cache(It didn’t write to the disk)</a:t>
            </a:r>
            <a:endParaRPr sz="2400" dirty="0"/>
          </a:p>
          <a:p>
            <a:pPr marL="457200" lvl="0" indent="-381000" algn="l" rtl="0">
              <a:lnSpc>
                <a:spcPct val="150000"/>
              </a:lnSpc>
              <a:spcBef>
                <a:spcPts val="0"/>
              </a:spcBef>
              <a:spcAft>
                <a:spcPts val="0"/>
              </a:spcAft>
              <a:buSzPts val="2400"/>
              <a:buChar char="●"/>
            </a:pPr>
            <a:r>
              <a:rPr lang="en" sz="2400" dirty="0"/>
              <a:t>When the writes go the OS cache, an OS crash, machine restart could lead to loss of data</a:t>
            </a:r>
            <a:endParaRPr sz="2400" dirty="0"/>
          </a:p>
          <a:p>
            <a:pPr marL="457200" lvl="0" indent="-381000" algn="l" rtl="0">
              <a:lnSpc>
                <a:spcPct val="150000"/>
              </a:lnSpc>
              <a:spcBef>
                <a:spcPts val="0"/>
              </a:spcBef>
              <a:spcAft>
                <a:spcPts val="0"/>
              </a:spcAft>
              <a:buSzPts val="2400"/>
              <a:buChar char="●"/>
            </a:pPr>
            <a:r>
              <a:rPr lang="en" sz="2400" dirty="0" err="1"/>
              <a:t>Fsync</a:t>
            </a:r>
            <a:r>
              <a:rPr lang="en" sz="2400" dirty="0"/>
              <a:t> OS command forces writes to always go to disk</a:t>
            </a:r>
            <a:endParaRPr sz="2400" dirty="0"/>
          </a:p>
          <a:p>
            <a:pPr marL="457200" lvl="0" indent="-381000" algn="l" rtl="0">
              <a:lnSpc>
                <a:spcPct val="150000"/>
              </a:lnSpc>
              <a:spcBef>
                <a:spcPts val="0"/>
              </a:spcBef>
              <a:spcAft>
                <a:spcPts val="0"/>
              </a:spcAft>
              <a:buSzPts val="2400"/>
              <a:buChar char="●"/>
            </a:pPr>
            <a:r>
              <a:rPr lang="en" sz="2400" dirty="0" err="1"/>
              <a:t>fsync</a:t>
            </a:r>
            <a:r>
              <a:rPr lang="en" sz="2400" dirty="0"/>
              <a:t> can be expensive and slows down commits</a:t>
            </a:r>
            <a:endParaRPr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7">
                                            <p:txEl>
                                              <p:pRg st="0" end="0"/>
                                            </p:txEl>
                                          </p:spTgt>
                                        </p:tgtEl>
                                        <p:attrNameLst>
                                          <p:attrName>style.visibility</p:attrName>
                                        </p:attrNameLst>
                                      </p:cBhvr>
                                      <p:to>
                                        <p:strVal val="visible"/>
                                      </p:to>
                                    </p:set>
                                    <p:animEffect transition="in" filter="fade">
                                      <p:cBhvr>
                                        <p:cTn id="7" dur="1000"/>
                                        <p:tgtEl>
                                          <p:spTgt spid="3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7">
                                            <p:txEl>
                                              <p:pRg st="1" end="1"/>
                                            </p:txEl>
                                          </p:spTgt>
                                        </p:tgtEl>
                                        <p:attrNameLst>
                                          <p:attrName>style.visibility</p:attrName>
                                        </p:attrNameLst>
                                      </p:cBhvr>
                                      <p:to>
                                        <p:strVal val="visible"/>
                                      </p:to>
                                    </p:set>
                                    <p:animEffect transition="in" filter="fade">
                                      <p:cBhvr>
                                        <p:cTn id="12" dur="1000"/>
                                        <p:tgtEl>
                                          <p:spTgt spid="35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7">
                                            <p:txEl>
                                              <p:pRg st="2" end="2"/>
                                            </p:txEl>
                                          </p:spTgt>
                                        </p:tgtEl>
                                        <p:attrNameLst>
                                          <p:attrName>style.visibility</p:attrName>
                                        </p:attrNameLst>
                                      </p:cBhvr>
                                      <p:to>
                                        <p:strVal val="visible"/>
                                      </p:to>
                                    </p:set>
                                    <p:animEffect transition="in" filter="fade">
                                      <p:cBhvr>
                                        <p:cTn id="17" dur="1000"/>
                                        <p:tgtEl>
                                          <p:spTgt spid="35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57">
                                            <p:txEl>
                                              <p:pRg st="3" end="3"/>
                                            </p:txEl>
                                          </p:spTgt>
                                        </p:tgtEl>
                                        <p:attrNameLst>
                                          <p:attrName>style.visibility</p:attrName>
                                        </p:attrNameLst>
                                      </p:cBhvr>
                                      <p:to>
                                        <p:strVal val="visible"/>
                                      </p:to>
                                    </p:set>
                                    <p:animEffect transition="in" filter="fade">
                                      <p:cBhvr>
                                        <p:cTn id="22" dur="1000"/>
                                        <p:tgtEl>
                                          <p:spTgt spid="35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Summary</a:t>
            </a:r>
            <a:endParaRPr/>
          </a:p>
          <a:p>
            <a:pPr marL="0" lvl="0" indent="0" algn="ctr" rtl="0">
              <a:spcBef>
                <a:spcPts val="0"/>
              </a:spcBef>
              <a:spcAft>
                <a:spcPts val="0"/>
              </a:spcAft>
              <a:buNone/>
            </a:pPr>
            <a:r>
              <a:rPr lang="en"/>
              <a:t>Durability</a:t>
            </a:r>
            <a:endParaRPr/>
          </a:p>
        </p:txBody>
      </p:sp>
      <p:pic>
        <p:nvPicPr>
          <p:cNvPr id="363" name="Google Shape;363;p49"/>
          <p:cNvPicPr preferRelativeResize="0"/>
          <p:nvPr/>
        </p:nvPicPr>
        <p:blipFill>
          <a:blip r:embed="rId3">
            <a:alphaModFix/>
          </a:blip>
          <a:stretch>
            <a:fillRect/>
          </a:stretch>
        </p:blipFill>
        <p:spPr>
          <a:xfrm>
            <a:off x="3126850" y="730925"/>
            <a:ext cx="2738325" cy="1540775"/>
          </a:xfrm>
          <a:prstGeom prst="rect">
            <a:avLst/>
          </a:prstGeom>
          <a:noFill/>
          <a:ln>
            <a:noFill/>
          </a:ln>
        </p:spPr>
      </p:pic>
      <p:sp>
        <p:nvSpPr>
          <p:cNvPr id="2" name="Google Shape;110;p20">
            <a:extLst>
              <a:ext uri="{FF2B5EF4-FFF2-40B4-BE49-F238E27FC236}">
                <a16:creationId xmlns:a16="http://schemas.microsoft.com/office/drawing/2014/main" id="{947D9CE1-D2D6-F678-A8B0-1D9BC1CD25B6}"/>
              </a:ext>
            </a:extLst>
          </p:cNvPr>
          <p:cNvSpPr txBox="1">
            <a:spLocks/>
          </p:cNvSpPr>
          <p:nvPr/>
        </p:nvSpPr>
        <p:spPr>
          <a:xfrm>
            <a:off x="0" y="3055400"/>
            <a:ext cx="9144000" cy="2088100"/>
          </a:xfrm>
          <a:prstGeom prst="rect">
            <a:avLst/>
          </a:prstGeom>
          <a:noFill/>
          <a:ln>
            <a:noFill/>
          </a:ln>
        </p:spPr>
        <p:txBody>
          <a:bodyPr spcFirstLastPara="1" wrap="square" lIns="91425" tIns="91425" rIns="91425" bIns="91425" anchor="ctr" anchorCtr="0">
            <a:normAutofit fontScale="750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l"/>
            <a:r>
              <a:rPr lang="en-US" sz="2800" dirty="0"/>
              <a:t>Durability is the ability to persist that changes when the transaction committed, the emphasis on the one transaction commits. So when the transaction commence, I want you to have persisted on desk. I don’t care where he persisted. Here’s what I want. When you tell me it’s committed, I can shut off the power at that exact moment. And when I come back, my data better be there. That’s what durability means. I don’t care going to store it on the desk or storage. I want my data back. Crash are very rare.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Transaction</a:t>
            </a:r>
            <a:endParaRPr dirty="0"/>
          </a:p>
        </p:txBody>
      </p:sp>
      <p:sp>
        <p:nvSpPr>
          <p:cNvPr id="75" name="Google Shape;75;p16"/>
          <p:cNvSpPr txBox="1">
            <a:spLocks noGrp="1"/>
          </p:cNvSpPr>
          <p:nvPr>
            <p:ph type="body" idx="1"/>
          </p:nvPr>
        </p:nvSpPr>
        <p:spPr>
          <a:xfrm>
            <a:off x="311700" y="1152475"/>
            <a:ext cx="8520600" cy="31578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rmAutofit/>
          </a:bodyPr>
          <a:lstStyle/>
          <a:p>
            <a:pPr marL="457200" lvl="0" indent="-381000" algn="l" rtl="0">
              <a:lnSpc>
                <a:spcPct val="150000"/>
              </a:lnSpc>
              <a:spcBef>
                <a:spcPts val="1200"/>
              </a:spcBef>
              <a:spcAft>
                <a:spcPts val="0"/>
              </a:spcAft>
              <a:buSzPts val="2400"/>
              <a:buChar char="●"/>
            </a:pPr>
            <a:r>
              <a:rPr lang="en" sz="2400" dirty="0"/>
              <a:t>A collection of queries</a:t>
            </a:r>
            <a:endParaRPr sz="2400" dirty="0"/>
          </a:p>
          <a:p>
            <a:pPr marL="457200" lvl="0" indent="-381000" algn="l" rtl="0">
              <a:lnSpc>
                <a:spcPct val="150000"/>
              </a:lnSpc>
              <a:spcBef>
                <a:spcPts val="0"/>
              </a:spcBef>
              <a:spcAft>
                <a:spcPts val="0"/>
              </a:spcAft>
              <a:buSzPts val="2400"/>
              <a:buChar char="●"/>
            </a:pPr>
            <a:r>
              <a:rPr lang="en" sz="2400" dirty="0"/>
              <a:t>One unit of work</a:t>
            </a:r>
            <a:endParaRPr sz="2400" dirty="0"/>
          </a:p>
          <a:p>
            <a:pPr marL="457200" lvl="0" indent="-381000" algn="l" rtl="0">
              <a:lnSpc>
                <a:spcPct val="150000"/>
              </a:lnSpc>
              <a:spcBef>
                <a:spcPts val="0"/>
              </a:spcBef>
              <a:spcAft>
                <a:spcPts val="0"/>
              </a:spcAft>
              <a:buSzPts val="2400"/>
              <a:buChar char="●"/>
            </a:pPr>
            <a:r>
              <a:rPr lang="en" sz="2400" dirty="0"/>
              <a:t>E.g. Account deposit (SELECT, UPDATE, UPDATE)</a:t>
            </a:r>
            <a:endParaRPr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animEffect transition="in" filter="fade">
                                      <p:cBhvr>
                                        <p:cTn id="7" dur="1000"/>
                                        <p:tgtEl>
                                          <p:spTgt spid="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5">
                                            <p:txEl>
                                              <p:pRg st="1" end="1"/>
                                            </p:txEl>
                                          </p:spTgt>
                                        </p:tgtEl>
                                        <p:attrNameLst>
                                          <p:attrName>style.visibility</p:attrName>
                                        </p:attrNameLst>
                                      </p:cBhvr>
                                      <p:to>
                                        <p:strVal val="visible"/>
                                      </p:to>
                                    </p:set>
                                    <p:animEffect transition="in" filter="fade">
                                      <p:cBhvr>
                                        <p:cTn id="12" dur="1000"/>
                                        <p:tgtEl>
                                          <p:spTgt spid="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5">
                                            <p:txEl>
                                              <p:pRg st="2" end="2"/>
                                            </p:txEl>
                                          </p:spTgt>
                                        </p:tgtEl>
                                        <p:attrNameLst>
                                          <p:attrName>style.visibility</p:attrName>
                                        </p:attrNameLst>
                                      </p:cBhvr>
                                      <p:to>
                                        <p:strVal val="visible"/>
                                      </p:to>
                                    </p:set>
                                    <p:animEffect transition="in" filter="fade">
                                      <p:cBhvr>
                                        <p:cTn id="17" dur="1000"/>
                                        <p:tgtEl>
                                          <p:spTgt spid="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a:t>
            </a:r>
            <a:endParaRPr/>
          </a:p>
        </p:txBody>
      </p:sp>
      <p:sp>
        <p:nvSpPr>
          <p:cNvPr id="369" name="Google Shape;369;p50"/>
          <p:cNvSpPr txBox="1">
            <a:spLocks noGrp="1"/>
          </p:cNvSpPr>
          <p:nvPr>
            <p:ph type="body" idx="1"/>
          </p:nvPr>
        </p:nvSpPr>
        <p:spPr>
          <a:xfrm>
            <a:off x="311700" y="1152475"/>
            <a:ext cx="8520600" cy="31578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rmAutofit/>
          </a:bodyPr>
          <a:lstStyle/>
          <a:p>
            <a:pPr marL="457200" lvl="0" indent="-381000" algn="l" rtl="0">
              <a:lnSpc>
                <a:spcPct val="150000"/>
              </a:lnSpc>
              <a:spcBef>
                <a:spcPts val="1200"/>
              </a:spcBef>
              <a:spcAft>
                <a:spcPts val="0"/>
              </a:spcAft>
              <a:buSzPts val="2400"/>
              <a:buChar char="●"/>
            </a:pPr>
            <a:r>
              <a:rPr lang="en" sz="2400"/>
              <a:t>What is a Transaction?</a:t>
            </a:r>
            <a:endParaRPr sz="2400"/>
          </a:p>
          <a:p>
            <a:pPr marL="457200" lvl="0" indent="-381000" algn="l" rtl="0">
              <a:lnSpc>
                <a:spcPct val="150000"/>
              </a:lnSpc>
              <a:spcBef>
                <a:spcPts val="0"/>
              </a:spcBef>
              <a:spcAft>
                <a:spcPts val="0"/>
              </a:spcAft>
              <a:buSzPts val="2400"/>
              <a:buChar char="●"/>
            </a:pPr>
            <a:r>
              <a:rPr lang="en" sz="2400"/>
              <a:t>Atomicity</a:t>
            </a:r>
            <a:endParaRPr sz="2400"/>
          </a:p>
          <a:p>
            <a:pPr marL="457200" lvl="0" indent="-381000" algn="l" rtl="0">
              <a:lnSpc>
                <a:spcPct val="150000"/>
              </a:lnSpc>
              <a:spcBef>
                <a:spcPts val="0"/>
              </a:spcBef>
              <a:spcAft>
                <a:spcPts val="0"/>
              </a:spcAft>
              <a:buSzPts val="2400"/>
              <a:buChar char="●"/>
            </a:pPr>
            <a:r>
              <a:rPr lang="en" sz="2400"/>
              <a:t>Isolation</a:t>
            </a:r>
            <a:endParaRPr sz="2400"/>
          </a:p>
          <a:p>
            <a:pPr marL="457200" lvl="0" indent="-381000" algn="l" rtl="0">
              <a:lnSpc>
                <a:spcPct val="150000"/>
              </a:lnSpc>
              <a:spcBef>
                <a:spcPts val="0"/>
              </a:spcBef>
              <a:spcAft>
                <a:spcPts val="0"/>
              </a:spcAft>
              <a:buSzPts val="2400"/>
              <a:buChar char="●"/>
            </a:pPr>
            <a:r>
              <a:rPr lang="en" sz="2400"/>
              <a:t>Consistency</a:t>
            </a:r>
            <a:endParaRPr sz="2400"/>
          </a:p>
          <a:p>
            <a:pPr marL="457200" lvl="0" indent="-381000" algn="l" rtl="0">
              <a:lnSpc>
                <a:spcPct val="150000"/>
              </a:lnSpc>
              <a:spcBef>
                <a:spcPts val="0"/>
              </a:spcBef>
              <a:spcAft>
                <a:spcPts val="0"/>
              </a:spcAft>
              <a:buSzPts val="2400"/>
              <a:buChar char="●"/>
            </a:pPr>
            <a:r>
              <a:rPr lang="en" sz="2400"/>
              <a:t>Durability</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Transaction Lifespan</a:t>
            </a:r>
            <a:endParaRPr dirty="0"/>
          </a:p>
        </p:txBody>
      </p:sp>
      <p:sp>
        <p:nvSpPr>
          <p:cNvPr id="81" name="Google Shape;81;p17"/>
          <p:cNvSpPr txBox="1">
            <a:spLocks noGrp="1"/>
          </p:cNvSpPr>
          <p:nvPr>
            <p:ph type="body" idx="1"/>
          </p:nvPr>
        </p:nvSpPr>
        <p:spPr>
          <a:xfrm>
            <a:off x="311700" y="1152475"/>
            <a:ext cx="8520600" cy="31578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rmAutofit/>
          </a:bodyPr>
          <a:lstStyle/>
          <a:p>
            <a:pPr marL="457200" lvl="0" indent="-381000" algn="l" rtl="0">
              <a:lnSpc>
                <a:spcPct val="150000"/>
              </a:lnSpc>
              <a:spcBef>
                <a:spcPts val="1200"/>
              </a:spcBef>
              <a:spcAft>
                <a:spcPts val="0"/>
              </a:spcAft>
              <a:buSzPts val="2400"/>
              <a:buChar char="●"/>
            </a:pPr>
            <a:r>
              <a:rPr lang="en" sz="2400" dirty="0"/>
              <a:t>Transaction BEGIN</a:t>
            </a:r>
            <a:endParaRPr sz="2400" dirty="0"/>
          </a:p>
          <a:p>
            <a:pPr marL="457200" lvl="0" indent="-381000" algn="l" rtl="0">
              <a:lnSpc>
                <a:spcPct val="150000"/>
              </a:lnSpc>
              <a:spcBef>
                <a:spcPts val="0"/>
              </a:spcBef>
              <a:spcAft>
                <a:spcPts val="0"/>
              </a:spcAft>
              <a:buSzPts val="2400"/>
              <a:buChar char="●"/>
            </a:pPr>
            <a:r>
              <a:rPr lang="en" sz="2400" dirty="0"/>
              <a:t>Transaction COMMIT</a:t>
            </a:r>
            <a:endParaRPr sz="2400" dirty="0"/>
          </a:p>
          <a:p>
            <a:pPr marL="457200" lvl="0" indent="-381000" algn="l" rtl="0">
              <a:lnSpc>
                <a:spcPct val="150000"/>
              </a:lnSpc>
              <a:spcBef>
                <a:spcPts val="0"/>
              </a:spcBef>
              <a:spcAft>
                <a:spcPts val="0"/>
              </a:spcAft>
              <a:buSzPts val="2400"/>
              <a:buChar char="●"/>
            </a:pPr>
            <a:r>
              <a:rPr lang="en" sz="2400" dirty="0"/>
              <a:t>Transaction ROLLBACK</a:t>
            </a:r>
            <a:endParaRPr sz="2400" dirty="0"/>
          </a:p>
          <a:p>
            <a:pPr marL="457200" lvl="0" indent="-381000" algn="l" rtl="0">
              <a:lnSpc>
                <a:spcPct val="150000"/>
              </a:lnSpc>
              <a:spcBef>
                <a:spcPts val="0"/>
              </a:spcBef>
              <a:spcAft>
                <a:spcPts val="0"/>
              </a:spcAft>
              <a:buSzPts val="2400"/>
              <a:buChar char="●"/>
            </a:pPr>
            <a:r>
              <a:rPr lang="en" sz="2400" dirty="0"/>
              <a:t>Transaction unexpected ending = ROLLBACK (e.g. crash)</a:t>
            </a:r>
            <a:endParaRPr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fade">
                                      <p:cBhvr>
                                        <p:cTn id="7" dur="1000"/>
                                        <p:tgtEl>
                                          <p:spTgt spid="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
                                            <p:txEl>
                                              <p:pRg st="1" end="1"/>
                                            </p:txEl>
                                          </p:spTgt>
                                        </p:tgtEl>
                                        <p:attrNameLst>
                                          <p:attrName>style.visibility</p:attrName>
                                        </p:attrNameLst>
                                      </p:cBhvr>
                                      <p:to>
                                        <p:strVal val="visible"/>
                                      </p:to>
                                    </p:set>
                                    <p:animEffect transition="in" filter="fade">
                                      <p:cBhvr>
                                        <p:cTn id="12" dur="1000"/>
                                        <p:tgtEl>
                                          <p:spTgt spid="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
                                            <p:txEl>
                                              <p:pRg st="2" end="2"/>
                                            </p:txEl>
                                          </p:spTgt>
                                        </p:tgtEl>
                                        <p:attrNameLst>
                                          <p:attrName>style.visibility</p:attrName>
                                        </p:attrNameLst>
                                      </p:cBhvr>
                                      <p:to>
                                        <p:strVal val="visible"/>
                                      </p:to>
                                    </p:set>
                                    <p:animEffect transition="in" filter="fade">
                                      <p:cBhvr>
                                        <p:cTn id="17" dur="1000"/>
                                        <p:tgtEl>
                                          <p:spTgt spid="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1">
                                            <p:txEl>
                                              <p:pRg st="3" end="3"/>
                                            </p:txEl>
                                          </p:spTgt>
                                        </p:tgtEl>
                                        <p:attrNameLst>
                                          <p:attrName>style.visibility</p:attrName>
                                        </p:attrNameLst>
                                      </p:cBhvr>
                                      <p:to>
                                        <p:strVal val="visible"/>
                                      </p:to>
                                    </p:set>
                                    <p:animEffect transition="in" filter="fade">
                                      <p:cBhvr>
                                        <p:cTn id="22" dur="1000"/>
                                        <p:tgtEl>
                                          <p:spTgt spid="8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Nature of Transactions</a:t>
            </a:r>
            <a:endParaRPr dirty="0"/>
          </a:p>
        </p:txBody>
      </p:sp>
      <p:sp>
        <p:nvSpPr>
          <p:cNvPr id="87" name="Google Shape;87;p18"/>
          <p:cNvSpPr txBox="1">
            <a:spLocks noGrp="1"/>
          </p:cNvSpPr>
          <p:nvPr>
            <p:ph type="body" idx="1"/>
          </p:nvPr>
        </p:nvSpPr>
        <p:spPr>
          <a:xfrm>
            <a:off x="311700" y="1152475"/>
            <a:ext cx="8520600" cy="31578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rmAutofit fontScale="92500"/>
          </a:bodyPr>
          <a:lstStyle/>
          <a:p>
            <a:pPr marL="457200" lvl="0" indent="-381000" algn="l" rtl="0">
              <a:lnSpc>
                <a:spcPct val="150000"/>
              </a:lnSpc>
              <a:spcBef>
                <a:spcPts val="1200"/>
              </a:spcBef>
              <a:spcAft>
                <a:spcPts val="0"/>
              </a:spcAft>
              <a:buSzPts val="2400"/>
              <a:buChar char="●"/>
            </a:pPr>
            <a:r>
              <a:rPr lang="en" sz="2400" dirty="0"/>
              <a:t>Usually Transactions are used to change and modify data</a:t>
            </a:r>
            <a:endParaRPr sz="2400" dirty="0"/>
          </a:p>
          <a:p>
            <a:pPr marL="457200" lvl="0" indent="-381000" algn="l" rtl="0">
              <a:lnSpc>
                <a:spcPct val="150000"/>
              </a:lnSpc>
              <a:spcBef>
                <a:spcPts val="0"/>
              </a:spcBef>
              <a:spcAft>
                <a:spcPts val="0"/>
              </a:spcAft>
              <a:buSzPts val="2400"/>
              <a:buChar char="●"/>
            </a:pPr>
            <a:r>
              <a:rPr lang="en" sz="2400" dirty="0"/>
              <a:t>However, it is perfectly normal to have a read only transaction</a:t>
            </a:r>
            <a:endParaRPr sz="2400" dirty="0"/>
          </a:p>
          <a:p>
            <a:pPr marL="457200" lvl="0" indent="-381000" algn="l" rtl="0">
              <a:lnSpc>
                <a:spcPct val="150000"/>
              </a:lnSpc>
              <a:spcBef>
                <a:spcPts val="0"/>
              </a:spcBef>
              <a:spcAft>
                <a:spcPts val="0"/>
              </a:spcAft>
              <a:buSzPts val="2400"/>
              <a:buChar char="●"/>
            </a:pPr>
            <a:r>
              <a:rPr lang="en" sz="2400" dirty="0"/>
              <a:t>Example, you want to generate a report and you want to get consistent snapshot based at the time of transaction</a:t>
            </a:r>
            <a:endParaRPr sz="2400" dirty="0"/>
          </a:p>
          <a:p>
            <a:pPr marL="457200" lvl="0" indent="-381000" algn="l" rtl="0">
              <a:lnSpc>
                <a:spcPct val="150000"/>
              </a:lnSpc>
              <a:spcBef>
                <a:spcPts val="0"/>
              </a:spcBef>
              <a:spcAft>
                <a:spcPts val="0"/>
              </a:spcAft>
              <a:buSzPts val="2400"/>
              <a:buChar char="●"/>
            </a:pPr>
            <a:r>
              <a:rPr lang="en" sz="2400" dirty="0"/>
              <a:t>We will learn more about this in the Isolation section</a:t>
            </a:r>
            <a:endParaRPr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
                                            <p:txEl>
                                              <p:pRg st="0" end="0"/>
                                            </p:txEl>
                                          </p:spTgt>
                                        </p:tgtEl>
                                        <p:attrNameLst>
                                          <p:attrName>style.visibility</p:attrName>
                                        </p:attrNameLst>
                                      </p:cBhvr>
                                      <p:to>
                                        <p:strVal val="visible"/>
                                      </p:to>
                                    </p:set>
                                    <p:animEffect transition="in" filter="fade">
                                      <p:cBhvr>
                                        <p:cTn id="7" dur="1000"/>
                                        <p:tgtEl>
                                          <p:spTgt spid="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7">
                                            <p:txEl>
                                              <p:pRg st="1" end="1"/>
                                            </p:txEl>
                                          </p:spTgt>
                                        </p:tgtEl>
                                        <p:attrNameLst>
                                          <p:attrName>style.visibility</p:attrName>
                                        </p:attrNameLst>
                                      </p:cBhvr>
                                      <p:to>
                                        <p:strVal val="visible"/>
                                      </p:to>
                                    </p:set>
                                    <p:animEffect transition="in" filter="fade">
                                      <p:cBhvr>
                                        <p:cTn id="12" dur="1000"/>
                                        <p:tgtEl>
                                          <p:spTgt spid="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7">
                                            <p:txEl>
                                              <p:pRg st="2" end="2"/>
                                            </p:txEl>
                                          </p:spTgt>
                                        </p:tgtEl>
                                        <p:attrNameLst>
                                          <p:attrName>style.visibility</p:attrName>
                                        </p:attrNameLst>
                                      </p:cBhvr>
                                      <p:to>
                                        <p:strVal val="visible"/>
                                      </p:to>
                                    </p:set>
                                    <p:animEffect transition="in" filter="fade">
                                      <p:cBhvr>
                                        <p:cTn id="17" dur="1000"/>
                                        <p:tgtEl>
                                          <p:spTgt spid="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7">
                                            <p:txEl>
                                              <p:pRg st="3" end="3"/>
                                            </p:txEl>
                                          </p:spTgt>
                                        </p:tgtEl>
                                        <p:attrNameLst>
                                          <p:attrName>style.visibility</p:attrName>
                                        </p:attrNameLst>
                                      </p:cBhvr>
                                      <p:to>
                                        <p:strVal val="visible"/>
                                      </p:to>
                                    </p:set>
                                    <p:animEffect transition="in" filter="fade">
                                      <p:cBhvr>
                                        <p:cTn id="22" dur="1000"/>
                                        <p:tgtEl>
                                          <p:spTgt spid="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34758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Transaction</a:t>
            </a:r>
            <a:endParaRPr/>
          </a:p>
        </p:txBody>
      </p:sp>
      <p:graphicFrame>
        <p:nvGraphicFramePr>
          <p:cNvPr id="93" name="Google Shape;93;p19"/>
          <p:cNvGraphicFramePr/>
          <p:nvPr/>
        </p:nvGraphicFramePr>
        <p:xfrm>
          <a:off x="5801800" y="234388"/>
          <a:ext cx="3231725" cy="1188630"/>
        </p:xfrm>
        <a:graphic>
          <a:graphicData uri="http://schemas.openxmlformats.org/drawingml/2006/table">
            <a:tbl>
              <a:tblPr>
                <a:noFill/>
                <a:tableStyleId>{3FEAEE5D-144B-425B-956B-94D642D558B3}</a:tableStyleId>
              </a:tblPr>
              <a:tblGrid>
                <a:gridCol w="1468725">
                  <a:extLst>
                    <a:ext uri="{9D8B030D-6E8A-4147-A177-3AD203B41FA5}">
                      <a16:colId xmlns:a16="http://schemas.microsoft.com/office/drawing/2014/main" val="20000"/>
                    </a:ext>
                  </a:extLst>
                </a:gridCol>
                <a:gridCol w="17630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solidFill>
                            <a:schemeClr val="dk2"/>
                          </a:solidFill>
                        </a:rPr>
                        <a:t>ACCOUNT_ID</a:t>
                      </a:r>
                      <a:endParaRPr>
                        <a:solidFill>
                          <a:schemeClr val="dk2"/>
                        </a:solidFill>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n">
                          <a:solidFill>
                            <a:schemeClr val="dk2"/>
                          </a:solidFill>
                        </a:rPr>
                        <a:t>BALANCE</a:t>
                      </a:r>
                      <a:endParaRPr>
                        <a:solidFill>
                          <a:schemeClr val="dk2"/>
                        </a:solidFill>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CCCCCC"/>
                    </a:solidFill>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a:solidFill>
                            <a:schemeClr val="accent2"/>
                          </a:solidFill>
                        </a:rPr>
                        <a:t>1</a:t>
                      </a:r>
                      <a:endParaRPr>
                        <a:solidFill>
                          <a:schemeClr val="accent2"/>
                        </a:solidFill>
                      </a:endParaRPr>
                    </a:p>
                  </a:txBody>
                  <a:tcPr marL="91425" marR="91425" marT="91425" marB="91425">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
                          <a:solidFill>
                            <a:schemeClr val="accent2"/>
                          </a:solidFill>
                        </a:rPr>
                        <a:t>$1000</a:t>
                      </a:r>
                      <a:endParaRPr>
                        <a:solidFill>
                          <a:schemeClr val="accent2"/>
                        </a:solidFill>
                      </a:endParaRPr>
                    </a:p>
                  </a:txBody>
                  <a:tcPr marL="91425" marR="91425" marT="91425" marB="91425">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None/>
                      </a:pPr>
                      <a:r>
                        <a:rPr lang="en">
                          <a:solidFill>
                            <a:schemeClr val="accent2"/>
                          </a:solidFill>
                        </a:rPr>
                        <a:t>2</a:t>
                      </a:r>
                      <a:endParaRPr>
                        <a:solidFill>
                          <a:schemeClr val="accent2"/>
                        </a:solidFill>
                      </a:endParaRPr>
                    </a:p>
                  </a:txBody>
                  <a:tcPr marL="91425" marR="91425" marT="91425" marB="91425"/>
                </a:tc>
                <a:tc>
                  <a:txBody>
                    <a:bodyPr/>
                    <a:lstStyle/>
                    <a:p>
                      <a:pPr marL="0" lvl="0" indent="0" algn="ctr" rtl="0">
                        <a:spcBef>
                          <a:spcPts val="0"/>
                        </a:spcBef>
                        <a:spcAft>
                          <a:spcPts val="0"/>
                        </a:spcAft>
                        <a:buNone/>
                      </a:pPr>
                      <a:r>
                        <a:rPr lang="en">
                          <a:solidFill>
                            <a:schemeClr val="accent2"/>
                          </a:solidFill>
                        </a:rPr>
                        <a:t>$500</a:t>
                      </a:r>
                      <a:endParaRPr>
                        <a:solidFill>
                          <a:schemeClr val="accent2"/>
                        </a:solidFill>
                      </a:endParaRPr>
                    </a:p>
                  </a:txBody>
                  <a:tcPr marL="91425" marR="91425" marT="91425" marB="91425"/>
                </a:tc>
                <a:extLst>
                  <a:ext uri="{0D108BD9-81ED-4DB2-BD59-A6C34878D82A}">
                    <a16:rowId xmlns:a16="http://schemas.microsoft.com/office/drawing/2014/main" val="10002"/>
                  </a:ext>
                </a:extLst>
              </a:tr>
            </a:tbl>
          </a:graphicData>
        </a:graphic>
      </p:graphicFrame>
      <p:cxnSp>
        <p:nvCxnSpPr>
          <p:cNvPr id="94" name="Google Shape;94;p19"/>
          <p:cNvCxnSpPr/>
          <p:nvPr/>
        </p:nvCxnSpPr>
        <p:spPr>
          <a:xfrm>
            <a:off x="892750" y="1968125"/>
            <a:ext cx="0" cy="2475300"/>
          </a:xfrm>
          <a:prstGeom prst="straightConnector1">
            <a:avLst/>
          </a:prstGeom>
          <a:noFill/>
          <a:ln w="38100" cap="flat" cmpd="sng">
            <a:solidFill>
              <a:schemeClr val="accent2"/>
            </a:solidFill>
            <a:prstDash val="solid"/>
            <a:round/>
            <a:headEnd type="none" w="med" len="med"/>
            <a:tailEnd type="triangle" w="med" len="med"/>
          </a:ln>
        </p:spPr>
      </p:cxnSp>
      <p:sp>
        <p:nvSpPr>
          <p:cNvPr id="95" name="Google Shape;95;p19"/>
          <p:cNvSpPr txBox="1"/>
          <p:nvPr/>
        </p:nvSpPr>
        <p:spPr>
          <a:xfrm>
            <a:off x="311700" y="1361075"/>
            <a:ext cx="3786900" cy="69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Send $100 From Account 1 to Account 2</a:t>
            </a:r>
            <a:endParaRPr>
              <a:solidFill>
                <a:schemeClr val="accent2"/>
              </a:solidFill>
            </a:endParaRPr>
          </a:p>
        </p:txBody>
      </p:sp>
      <p:sp>
        <p:nvSpPr>
          <p:cNvPr id="96" name="Google Shape;96;p19"/>
          <p:cNvSpPr txBox="1"/>
          <p:nvPr/>
        </p:nvSpPr>
        <p:spPr>
          <a:xfrm>
            <a:off x="1105800" y="1968125"/>
            <a:ext cx="7927800" cy="4158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FFFF"/>
                </a:solidFill>
              </a:rPr>
              <a:t>SELECT</a:t>
            </a:r>
            <a:r>
              <a:rPr lang="en"/>
              <a:t> </a:t>
            </a:r>
            <a:r>
              <a:rPr lang="en">
                <a:solidFill>
                  <a:schemeClr val="accent2"/>
                </a:solidFill>
              </a:rPr>
              <a:t>BALANCE</a:t>
            </a:r>
            <a:r>
              <a:rPr lang="en"/>
              <a:t> </a:t>
            </a:r>
            <a:r>
              <a:rPr lang="en" b="1">
                <a:solidFill>
                  <a:srgbClr val="00FFFF"/>
                </a:solidFill>
              </a:rPr>
              <a:t>FROM</a:t>
            </a:r>
            <a:r>
              <a:rPr lang="en"/>
              <a:t> </a:t>
            </a:r>
            <a:r>
              <a:rPr lang="en">
                <a:solidFill>
                  <a:schemeClr val="accent2"/>
                </a:solidFill>
              </a:rPr>
              <a:t>ACCOUNT</a:t>
            </a:r>
            <a:r>
              <a:rPr lang="en"/>
              <a:t> </a:t>
            </a:r>
            <a:r>
              <a:rPr lang="en" b="1">
                <a:solidFill>
                  <a:srgbClr val="00FFFF"/>
                </a:solidFill>
              </a:rPr>
              <a:t>WHERE</a:t>
            </a:r>
            <a:r>
              <a:rPr lang="en">
                <a:solidFill>
                  <a:schemeClr val="accent2"/>
                </a:solidFill>
              </a:rPr>
              <a:t> ID = 1</a:t>
            </a:r>
            <a:endParaRPr>
              <a:solidFill>
                <a:schemeClr val="accent2"/>
              </a:solidFill>
            </a:endParaRPr>
          </a:p>
        </p:txBody>
      </p:sp>
      <p:sp>
        <p:nvSpPr>
          <p:cNvPr id="97" name="Google Shape;97;p19"/>
          <p:cNvSpPr txBox="1"/>
          <p:nvPr/>
        </p:nvSpPr>
        <p:spPr>
          <a:xfrm>
            <a:off x="2932200" y="2983575"/>
            <a:ext cx="5945100" cy="4158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FFFF"/>
                </a:solidFill>
              </a:rPr>
              <a:t>UPDATE</a:t>
            </a:r>
            <a:r>
              <a:rPr lang="en"/>
              <a:t> </a:t>
            </a:r>
            <a:r>
              <a:rPr lang="en">
                <a:solidFill>
                  <a:schemeClr val="accent2"/>
                </a:solidFill>
              </a:rPr>
              <a:t>ACCOUNT</a:t>
            </a:r>
            <a:r>
              <a:rPr lang="en"/>
              <a:t> </a:t>
            </a:r>
            <a:r>
              <a:rPr lang="en" b="1">
                <a:solidFill>
                  <a:srgbClr val="00FFFF"/>
                </a:solidFill>
              </a:rPr>
              <a:t>SET</a:t>
            </a:r>
            <a:r>
              <a:rPr lang="en"/>
              <a:t> </a:t>
            </a:r>
            <a:r>
              <a:rPr lang="en">
                <a:solidFill>
                  <a:schemeClr val="accent2"/>
                </a:solidFill>
              </a:rPr>
              <a:t>BALANCE</a:t>
            </a:r>
            <a:r>
              <a:rPr lang="en"/>
              <a:t> </a:t>
            </a:r>
            <a:r>
              <a:rPr lang="en">
                <a:solidFill>
                  <a:srgbClr val="00FFFF"/>
                </a:solidFill>
              </a:rPr>
              <a:t>=</a:t>
            </a:r>
            <a:r>
              <a:rPr lang="en">
                <a:solidFill>
                  <a:srgbClr val="0000FF"/>
                </a:solidFill>
              </a:rPr>
              <a:t> </a:t>
            </a:r>
            <a:r>
              <a:rPr lang="en">
                <a:solidFill>
                  <a:schemeClr val="dk1"/>
                </a:solidFill>
              </a:rPr>
              <a:t>BALANCE</a:t>
            </a:r>
            <a:r>
              <a:rPr lang="en"/>
              <a:t> </a:t>
            </a:r>
            <a:r>
              <a:rPr lang="en">
                <a:solidFill>
                  <a:schemeClr val="accent2"/>
                </a:solidFill>
              </a:rPr>
              <a:t>- 100</a:t>
            </a:r>
            <a:r>
              <a:rPr lang="en"/>
              <a:t> </a:t>
            </a:r>
            <a:r>
              <a:rPr lang="en" b="1">
                <a:solidFill>
                  <a:srgbClr val="00FFFF"/>
                </a:solidFill>
              </a:rPr>
              <a:t>WHERE</a:t>
            </a:r>
            <a:r>
              <a:rPr lang="en"/>
              <a:t> </a:t>
            </a:r>
            <a:r>
              <a:rPr lang="en">
                <a:solidFill>
                  <a:schemeClr val="accent2"/>
                </a:solidFill>
              </a:rPr>
              <a:t>ID = 1</a:t>
            </a:r>
            <a:endParaRPr>
              <a:solidFill>
                <a:schemeClr val="accent2"/>
              </a:solidFill>
            </a:endParaRPr>
          </a:p>
        </p:txBody>
      </p:sp>
      <p:sp>
        <p:nvSpPr>
          <p:cNvPr id="98" name="Google Shape;98;p19"/>
          <p:cNvSpPr txBox="1"/>
          <p:nvPr/>
        </p:nvSpPr>
        <p:spPr>
          <a:xfrm>
            <a:off x="2932200" y="3511350"/>
            <a:ext cx="5945100" cy="4158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rgbClr val="00FFFF"/>
                </a:solidFill>
              </a:rPr>
              <a:t>UPDATE</a:t>
            </a:r>
            <a:r>
              <a:rPr lang="en">
                <a:solidFill>
                  <a:schemeClr val="dk1"/>
                </a:solidFill>
              </a:rPr>
              <a:t> ACCOUNT </a:t>
            </a:r>
            <a:r>
              <a:rPr lang="en" b="1">
                <a:solidFill>
                  <a:srgbClr val="00FFFF"/>
                </a:solidFill>
              </a:rPr>
              <a:t>SET</a:t>
            </a:r>
            <a:r>
              <a:rPr lang="en">
                <a:solidFill>
                  <a:schemeClr val="dk1"/>
                </a:solidFill>
              </a:rPr>
              <a:t> BALANCE </a:t>
            </a:r>
            <a:r>
              <a:rPr lang="en">
                <a:solidFill>
                  <a:srgbClr val="00FFFF"/>
                </a:solidFill>
              </a:rPr>
              <a:t>=</a:t>
            </a:r>
            <a:r>
              <a:rPr lang="en">
                <a:solidFill>
                  <a:srgbClr val="0000FF"/>
                </a:solidFill>
              </a:rPr>
              <a:t> </a:t>
            </a:r>
            <a:r>
              <a:rPr lang="en">
                <a:solidFill>
                  <a:schemeClr val="dk1"/>
                </a:solidFill>
              </a:rPr>
              <a:t>BALANCE + 100 </a:t>
            </a:r>
            <a:r>
              <a:rPr lang="en" b="1">
                <a:solidFill>
                  <a:srgbClr val="00FFFF"/>
                </a:solidFill>
              </a:rPr>
              <a:t>WHERE</a:t>
            </a:r>
            <a:r>
              <a:rPr lang="en">
                <a:solidFill>
                  <a:schemeClr val="dk1"/>
                </a:solidFill>
              </a:rPr>
              <a:t> ID = 2</a:t>
            </a:r>
            <a:endParaRPr>
              <a:solidFill>
                <a:schemeClr val="dk1"/>
              </a:solidFill>
            </a:endParaRPr>
          </a:p>
          <a:p>
            <a:pPr marL="0" lvl="0" indent="0" algn="l" rtl="0">
              <a:spcBef>
                <a:spcPts val="0"/>
              </a:spcBef>
              <a:spcAft>
                <a:spcPts val="0"/>
              </a:spcAft>
              <a:buNone/>
            </a:pPr>
            <a:endParaRPr b="1">
              <a:solidFill>
                <a:srgbClr val="0000FF"/>
              </a:solidFill>
            </a:endParaRPr>
          </a:p>
        </p:txBody>
      </p:sp>
      <p:sp>
        <p:nvSpPr>
          <p:cNvPr id="99" name="Google Shape;99;p19"/>
          <p:cNvSpPr txBox="1"/>
          <p:nvPr/>
        </p:nvSpPr>
        <p:spPr>
          <a:xfrm>
            <a:off x="1105800" y="2495900"/>
            <a:ext cx="1755000" cy="4158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FF00"/>
                </a:solidFill>
              </a:rPr>
              <a:t>BALANCE &gt; 100</a:t>
            </a:r>
            <a:endParaRPr b="1">
              <a:solidFill>
                <a:srgbClr val="00FF00"/>
              </a:solidFill>
            </a:endParaRPr>
          </a:p>
        </p:txBody>
      </p:sp>
      <p:sp>
        <p:nvSpPr>
          <p:cNvPr id="100" name="Google Shape;100;p19"/>
          <p:cNvSpPr txBox="1"/>
          <p:nvPr/>
        </p:nvSpPr>
        <p:spPr>
          <a:xfrm>
            <a:off x="311700" y="1634150"/>
            <a:ext cx="1118700" cy="32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BEGIN TX1</a:t>
            </a:r>
            <a:endParaRPr>
              <a:solidFill>
                <a:schemeClr val="accent2"/>
              </a:solidFill>
            </a:endParaRPr>
          </a:p>
        </p:txBody>
      </p:sp>
      <p:sp>
        <p:nvSpPr>
          <p:cNvPr id="101" name="Google Shape;101;p19"/>
          <p:cNvSpPr txBox="1"/>
          <p:nvPr/>
        </p:nvSpPr>
        <p:spPr>
          <a:xfrm>
            <a:off x="380500" y="4452800"/>
            <a:ext cx="1323900" cy="32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COMMIT TX1</a:t>
            </a:r>
            <a:endParaRPr>
              <a:solidFill>
                <a:schemeClr val="accent2"/>
              </a:solidFill>
            </a:endParaRPr>
          </a:p>
        </p:txBody>
      </p:sp>
      <p:sp>
        <p:nvSpPr>
          <p:cNvPr id="102" name="Google Shape;102;p19"/>
          <p:cNvSpPr/>
          <p:nvPr/>
        </p:nvSpPr>
        <p:spPr>
          <a:xfrm>
            <a:off x="7270525" y="664500"/>
            <a:ext cx="1755000" cy="3246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$900</a:t>
            </a:r>
            <a:endParaRPr>
              <a:solidFill>
                <a:schemeClr val="dk2"/>
              </a:solidFill>
            </a:endParaRPr>
          </a:p>
        </p:txBody>
      </p:sp>
      <p:sp>
        <p:nvSpPr>
          <p:cNvPr id="103" name="Google Shape;103;p19"/>
          <p:cNvSpPr/>
          <p:nvPr/>
        </p:nvSpPr>
        <p:spPr>
          <a:xfrm>
            <a:off x="7278600" y="1043875"/>
            <a:ext cx="1755000" cy="3246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$600</a:t>
            </a:r>
            <a:endParaRPr>
              <a:solidFill>
                <a:schemeClr val="dk2"/>
              </a:solidFill>
            </a:endParaRPr>
          </a:p>
        </p:txBody>
      </p:sp>
      <p:sp>
        <p:nvSpPr>
          <p:cNvPr id="104" name="Google Shape;104;p19"/>
          <p:cNvSpPr/>
          <p:nvPr/>
        </p:nvSpPr>
        <p:spPr>
          <a:xfrm>
            <a:off x="7278600" y="664488"/>
            <a:ext cx="1755000" cy="3246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$900</a:t>
            </a:r>
            <a:endParaRPr>
              <a:solidFill>
                <a:schemeClr val="lt1"/>
              </a:solidFill>
            </a:endParaRPr>
          </a:p>
        </p:txBody>
      </p:sp>
      <p:sp>
        <p:nvSpPr>
          <p:cNvPr id="105" name="Google Shape;105;p19"/>
          <p:cNvSpPr/>
          <p:nvPr/>
        </p:nvSpPr>
        <p:spPr>
          <a:xfrm>
            <a:off x="7278600" y="1043863"/>
            <a:ext cx="1755000" cy="3246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$600</a:t>
            </a:r>
            <a:endParaRPr>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fade">
                                      <p:cBhvr>
                                        <p:cTn id="12" dur="1000"/>
                                        <p:tgtEl>
                                          <p:spTgt spid="9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9"/>
                                        </p:tgtEl>
                                        <p:attrNameLst>
                                          <p:attrName>style.visibility</p:attrName>
                                        </p:attrNameLst>
                                      </p:cBhvr>
                                      <p:to>
                                        <p:strVal val="visible"/>
                                      </p:to>
                                    </p:set>
                                    <p:animEffect transition="in" filter="fade">
                                      <p:cBhvr>
                                        <p:cTn id="17" dur="1000"/>
                                        <p:tgtEl>
                                          <p:spTgt spid="9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7"/>
                                        </p:tgtEl>
                                        <p:attrNameLst>
                                          <p:attrName>style.visibility</p:attrName>
                                        </p:attrNameLst>
                                      </p:cBhvr>
                                      <p:to>
                                        <p:strVal val="visible"/>
                                      </p:to>
                                    </p:set>
                                    <p:animEffect transition="in" filter="fade">
                                      <p:cBhvr>
                                        <p:cTn id="22" dur="1000"/>
                                        <p:tgtEl>
                                          <p:spTgt spid="97"/>
                                        </p:tgtEl>
                                      </p:cBhvr>
                                    </p:animEffect>
                                  </p:childTnLst>
                                </p:cTn>
                              </p:par>
                              <p:par>
                                <p:cTn id="23" presetID="10" presetClass="entr" presetSubtype="0" fill="hold" nodeType="withEffect">
                                  <p:stCondLst>
                                    <p:cond delay="0"/>
                                  </p:stCondLst>
                                  <p:childTnLst>
                                    <p:set>
                                      <p:cBhvr>
                                        <p:cTn id="24" dur="1" fill="hold">
                                          <p:stCondLst>
                                            <p:cond delay="0"/>
                                          </p:stCondLst>
                                        </p:cTn>
                                        <p:tgtEl>
                                          <p:spTgt spid="102"/>
                                        </p:tgtEl>
                                        <p:attrNameLst>
                                          <p:attrName>style.visibility</p:attrName>
                                        </p:attrNameLst>
                                      </p:cBhvr>
                                      <p:to>
                                        <p:strVal val="visible"/>
                                      </p:to>
                                    </p:set>
                                    <p:animEffect transition="in" filter="fade">
                                      <p:cBhvr>
                                        <p:cTn id="25" dur="1000"/>
                                        <p:tgtEl>
                                          <p:spTgt spid="10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8"/>
                                        </p:tgtEl>
                                        <p:attrNameLst>
                                          <p:attrName>style.visibility</p:attrName>
                                        </p:attrNameLst>
                                      </p:cBhvr>
                                      <p:to>
                                        <p:strVal val="visible"/>
                                      </p:to>
                                    </p:set>
                                    <p:animEffect transition="in" filter="fade">
                                      <p:cBhvr>
                                        <p:cTn id="30" dur="1000"/>
                                        <p:tgtEl>
                                          <p:spTgt spid="98"/>
                                        </p:tgtEl>
                                      </p:cBhvr>
                                    </p:animEffect>
                                  </p:childTnLst>
                                </p:cTn>
                              </p:par>
                              <p:par>
                                <p:cTn id="31" presetID="10" presetClass="entr" presetSubtype="0" fill="hold" nodeType="withEffect">
                                  <p:stCondLst>
                                    <p:cond delay="0"/>
                                  </p:stCondLst>
                                  <p:childTnLst>
                                    <p:set>
                                      <p:cBhvr>
                                        <p:cTn id="32" dur="1" fill="hold">
                                          <p:stCondLst>
                                            <p:cond delay="0"/>
                                          </p:stCondLst>
                                        </p:cTn>
                                        <p:tgtEl>
                                          <p:spTgt spid="103"/>
                                        </p:tgtEl>
                                        <p:attrNameLst>
                                          <p:attrName>style.visibility</p:attrName>
                                        </p:attrNameLst>
                                      </p:cBhvr>
                                      <p:to>
                                        <p:strVal val="visible"/>
                                      </p:to>
                                    </p:set>
                                    <p:animEffect transition="in" filter="fade">
                                      <p:cBhvr>
                                        <p:cTn id="33" dur="1000"/>
                                        <p:tgtEl>
                                          <p:spTgt spid="10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1"/>
                                        </p:tgtEl>
                                        <p:attrNameLst>
                                          <p:attrName>style.visibility</p:attrName>
                                        </p:attrNameLst>
                                      </p:cBhvr>
                                      <p:to>
                                        <p:strVal val="visible"/>
                                      </p:to>
                                    </p:set>
                                    <p:animEffect transition="in" filter="fade">
                                      <p:cBhvr>
                                        <p:cTn id="38" dur="1000"/>
                                        <p:tgtEl>
                                          <p:spTgt spid="101"/>
                                        </p:tgtEl>
                                      </p:cBhvr>
                                    </p:animEffect>
                                  </p:childTnLst>
                                </p:cTn>
                              </p:par>
                              <p:par>
                                <p:cTn id="39" presetID="10" presetClass="entr" presetSubtype="0" fill="hold" nodeType="withEffect">
                                  <p:stCondLst>
                                    <p:cond delay="0"/>
                                  </p:stCondLst>
                                  <p:childTnLst>
                                    <p:set>
                                      <p:cBhvr>
                                        <p:cTn id="40" dur="1" fill="hold">
                                          <p:stCondLst>
                                            <p:cond delay="0"/>
                                          </p:stCondLst>
                                        </p:cTn>
                                        <p:tgtEl>
                                          <p:spTgt spid="104"/>
                                        </p:tgtEl>
                                        <p:attrNameLst>
                                          <p:attrName>style.visibility</p:attrName>
                                        </p:attrNameLst>
                                      </p:cBhvr>
                                      <p:to>
                                        <p:strVal val="visible"/>
                                      </p:to>
                                    </p:set>
                                    <p:animEffect transition="in" filter="fade">
                                      <p:cBhvr>
                                        <p:cTn id="41" dur="1000"/>
                                        <p:tgtEl>
                                          <p:spTgt spid="104"/>
                                        </p:tgtEl>
                                      </p:cBhvr>
                                    </p:animEffect>
                                  </p:childTnLst>
                                </p:cTn>
                              </p:par>
                              <p:par>
                                <p:cTn id="42" presetID="10" presetClass="entr" presetSubtype="0" fill="hold" nodeType="withEffect">
                                  <p:stCondLst>
                                    <p:cond delay="0"/>
                                  </p:stCondLst>
                                  <p:childTnLst>
                                    <p:set>
                                      <p:cBhvr>
                                        <p:cTn id="43" dur="1" fill="hold">
                                          <p:stCondLst>
                                            <p:cond delay="0"/>
                                          </p:stCondLst>
                                        </p:cTn>
                                        <p:tgtEl>
                                          <p:spTgt spid="105"/>
                                        </p:tgtEl>
                                        <p:attrNameLst>
                                          <p:attrName>style.visibility</p:attrName>
                                        </p:attrNameLst>
                                      </p:cBhvr>
                                      <p:to>
                                        <p:strVal val="visible"/>
                                      </p:to>
                                    </p:set>
                                    <p:animEffect transition="in" filter="fade">
                                      <p:cBhvr>
                                        <p:cTn id="44" dur="10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dirty="0"/>
              <a:t>Summary</a:t>
            </a:r>
            <a:endParaRPr dirty="0"/>
          </a:p>
          <a:p>
            <a:pPr marL="0" lvl="0" indent="0" algn="ctr" rtl="0">
              <a:spcBef>
                <a:spcPts val="0"/>
              </a:spcBef>
              <a:spcAft>
                <a:spcPts val="0"/>
              </a:spcAft>
              <a:buNone/>
            </a:pPr>
            <a:r>
              <a:rPr lang="en" dirty="0"/>
              <a:t>What is a Transaction?</a:t>
            </a:r>
            <a:endParaRPr dirty="0"/>
          </a:p>
        </p:txBody>
      </p:sp>
      <p:pic>
        <p:nvPicPr>
          <p:cNvPr id="111" name="Google Shape;111;p20"/>
          <p:cNvPicPr preferRelativeResize="0"/>
          <p:nvPr/>
        </p:nvPicPr>
        <p:blipFill>
          <a:blip r:embed="rId3">
            <a:alphaModFix/>
          </a:blip>
          <a:stretch>
            <a:fillRect/>
          </a:stretch>
        </p:blipFill>
        <p:spPr>
          <a:xfrm>
            <a:off x="3437150" y="844800"/>
            <a:ext cx="1943400" cy="1093475"/>
          </a:xfrm>
          <a:prstGeom prst="rect">
            <a:avLst/>
          </a:prstGeom>
          <a:noFill/>
          <a:ln>
            <a:noFill/>
          </a:ln>
        </p:spPr>
      </p:pic>
      <p:sp>
        <p:nvSpPr>
          <p:cNvPr id="4" name="Google Shape;110;p20">
            <a:extLst>
              <a:ext uri="{FF2B5EF4-FFF2-40B4-BE49-F238E27FC236}">
                <a16:creationId xmlns:a16="http://schemas.microsoft.com/office/drawing/2014/main" id="{AA85460F-C1C8-97A9-4A00-AB1CB7D4B172}"/>
              </a:ext>
            </a:extLst>
          </p:cNvPr>
          <p:cNvSpPr txBox="1">
            <a:spLocks/>
          </p:cNvSpPr>
          <p:nvPr/>
        </p:nvSpPr>
        <p:spPr>
          <a:xfrm>
            <a:off x="0" y="3205225"/>
            <a:ext cx="8520600" cy="841800"/>
          </a:xfrm>
          <a:prstGeom prst="rect">
            <a:avLst/>
          </a:prstGeom>
          <a:noFill/>
          <a:ln>
            <a:noFill/>
          </a:ln>
        </p:spPr>
        <p:txBody>
          <a:bodyPr spcFirstLastPara="1" wrap="square" lIns="91425" tIns="91425" rIns="91425" bIns="91425" anchor="ctr" anchorCtr="0">
            <a:normAutofit fontScale="675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l"/>
            <a:r>
              <a:rPr lang="en-US" sz="2800" dirty="0"/>
              <a:t>The transaction is a collection of queries that are treated as a single unit to a fork. Transaction could change data, or it could be only read only as well.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Atomicity</a:t>
            </a:r>
            <a:endParaRPr dirty="0"/>
          </a:p>
        </p:txBody>
      </p:sp>
      <p:pic>
        <p:nvPicPr>
          <p:cNvPr id="117" name="Google Shape;117;p21"/>
          <p:cNvPicPr preferRelativeResize="0"/>
          <p:nvPr/>
        </p:nvPicPr>
        <p:blipFill>
          <a:blip r:embed="rId3">
            <a:alphaModFix/>
          </a:blip>
          <a:stretch>
            <a:fillRect/>
          </a:stretch>
        </p:blipFill>
        <p:spPr>
          <a:xfrm>
            <a:off x="2975500" y="304800"/>
            <a:ext cx="3280894" cy="1846050"/>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7608</TotalTime>
  <Words>2074</Words>
  <Application>Microsoft Macintosh PowerPoint</Application>
  <PresentationFormat>On-screen Show (16:9)</PresentationFormat>
  <Paragraphs>314</Paragraphs>
  <Slides>40</Slides>
  <Notes>40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40</vt:i4>
      </vt:variant>
    </vt:vector>
  </HeadingPairs>
  <TitlesOfParts>
    <vt:vector size="43" baseType="lpstr">
      <vt:lpstr>Arial</vt:lpstr>
      <vt:lpstr>Open Sans</vt:lpstr>
      <vt:lpstr>Simple Dark</vt:lpstr>
      <vt:lpstr>ACID</vt:lpstr>
      <vt:lpstr>Agenda</vt:lpstr>
      <vt:lpstr>What is a Transaction?</vt:lpstr>
      <vt:lpstr>Transaction</vt:lpstr>
      <vt:lpstr>Transaction Lifespan</vt:lpstr>
      <vt:lpstr>Nature of Transactions</vt:lpstr>
      <vt:lpstr>Transaction</vt:lpstr>
      <vt:lpstr>Summary What is a Transaction?</vt:lpstr>
      <vt:lpstr>Atomicity</vt:lpstr>
      <vt:lpstr>Atomicity</vt:lpstr>
      <vt:lpstr>Atomicity</vt:lpstr>
      <vt:lpstr>Atomicity</vt:lpstr>
      <vt:lpstr>Summary Atomicity</vt:lpstr>
      <vt:lpstr>Isolation</vt:lpstr>
      <vt:lpstr>Isolation</vt:lpstr>
      <vt:lpstr>Isolation - Read phenomena</vt:lpstr>
      <vt:lpstr>Dirty Reads</vt:lpstr>
      <vt:lpstr>Non-repeatable read</vt:lpstr>
      <vt:lpstr>Phantom read</vt:lpstr>
      <vt:lpstr>Lost updates</vt:lpstr>
      <vt:lpstr>Isolation - Isolation Levels for inflight transactions</vt:lpstr>
      <vt:lpstr>Isolation Levels vs read phenomena</vt:lpstr>
      <vt:lpstr>Postgres vs Mysql</vt:lpstr>
      <vt:lpstr>Postgres Transaction isolation levels</vt:lpstr>
      <vt:lpstr>Database Implementation of Isolation</vt:lpstr>
      <vt:lpstr>Summary Isolation</vt:lpstr>
      <vt:lpstr>Consistency</vt:lpstr>
      <vt:lpstr>Consistency</vt:lpstr>
      <vt:lpstr>Consistency in Data</vt:lpstr>
      <vt:lpstr>Consistency in Data</vt:lpstr>
      <vt:lpstr>Spot inconsistency in this data</vt:lpstr>
      <vt:lpstr>Consistency in reads</vt:lpstr>
      <vt:lpstr>Consistency in reads</vt:lpstr>
      <vt:lpstr>Summary Consistency</vt:lpstr>
      <vt:lpstr>Durability</vt:lpstr>
      <vt:lpstr>Durability</vt:lpstr>
      <vt:lpstr>Durability - WAL</vt:lpstr>
      <vt:lpstr>Durability - OS Cache</vt:lpstr>
      <vt:lpstr>Summary Durability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ACID</dc:title>
  <cp:lastModifiedBy>Yang Fan</cp:lastModifiedBy>
  <cp:revision>32</cp:revision>
  <dcterms:modified xsi:type="dcterms:W3CDTF">2022-07-24T15:24:52Z</dcterms:modified>
</cp:coreProperties>
</file>