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183C51-4F36-41DA-A9CE-579C06C7B217}">
  <a:tblStyle styleId="{68183C51-4F36-41DA-A9CE-579C06C7B2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69481"/>
  </p:normalViewPr>
  <p:slideViewPr>
    <p:cSldViewPr snapToGrid="0">
      <p:cViewPr varScale="1">
        <p:scale>
          <a:sx n="79" d="100"/>
          <a:sy n="79" d="100"/>
        </p:scale>
        <p:origin x="200" y="10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632cb5141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632cb5141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632cb5141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632cb5141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632cb5141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632cb5141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632cb5141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632cb5141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N" dirty="0"/>
              <a:t>But in postgres, everything is a secondary index. We have this row_id, which is a system maintained field that every index point to the row_id. </a:t>
            </a:r>
            <a:r>
              <a:rPr lang="en-US" dirty="0"/>
              <a:t>W</a:t>
            </a:r>
            <a:r>
              <a:rPr lang="en-CN"/>
              <a:t>hich means if you edit anything in focus, all the indexes get updated.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632cb5141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632cb5141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632cb514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632cb514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32cb514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32cb514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632cb514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632cb514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632cb514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632cb514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632cb514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632cb514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632cb5141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632cb5141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632cb5141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632cb5141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632cb514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632cb514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tables and indexes are stored on disk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how they are queried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/>
        </p:nvSpPr>
        <p:spPr>
          <a:xfrm>
            <a:off x="6335425" y="154925"/>
            <a:ext cx="77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Heap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6952375" y="154925"/>
            <a:ext cx="2112600" cy="4825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7155175" y="586875"/>
            <a:ext cx="1715400" cy="1131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1,10,Hussein,1/2/1988,$100,000|2, 20,Adam,3/2/1977|3,30,Ali,5/2/1982,$300,000</a:t>
            </a: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7155175" y="2081875"/>
            <a:ext cx="1715400" cy="3633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Rows 4,5,6 ) …...</a:t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7155175" y="3724475"/>
            <a:ext cx="1715400" cy="1131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rows….1000,10000,Eddard,1/27/1999,$250,000</a:t>
            </a:r>
            <a:endParaRPr/>
          </a:p>
        </p:txBody>
      </p:sp>
      <p:sp>
        <p:nvSpPr>
          <p:cNvPr id="174" name="Google Shape;174;p22"/>
          <p:cNvSpPr txBox="1"/>
          <p:nvPr/>
        </p:nvSpPr>
        <p:spPr>
          <a:xfrm>
            <a:off x="7602925" y="112675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7602925" y="1718475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7450525" y="3400475"/>
            <a:ext cx="104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333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7155175" y="2721525"/>
            <a:ext cx="1715400" cy="3633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Rows 7,8,9 ) …...</a:t>
            </a: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7602925" y="2358125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7674925" y="3012163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…….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80" name="Google Shape;180;p22"/>
          <p:cNvCxnSpPr/>
          <p:nvPr/>
        </p:nvCxnSpPr>
        <p:spPr>
          <a:xfrm rot="10800000" flipH="1">
            <a:off x="5262150" y="1033900"/>
            <a:ext cx="1572000" cy="8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" name="Google Shape;181;p22"/>
          <p:cNvSpPr txBox="1">
            <a:spLocks noGrp="1"/>
          </p:cNvSpPr>
          <p:nvPr>
            <p:ph type="title"/>
          </p:nvPr>
        </p:nvSpPr>
        <p:spPr>
          <a:xfrm>
            <a:off x="311700" y="1508250"/>
            <a:ext cx="4260300" cy="21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Index -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* FROM EMP WHERE EMP_ID = 10000;</a:t>
            </a:r>
            <a:endParaRPr/>
          </a:p>
        </p:txBody>
      </p:sp>
      <p:cxnSp>
        <p:nvCxnSpPr>
          <p:cNvPr id="182" name="Google Shape;182;p22"/>
          <p:cNvCxnSpPr/>
          <p:nvPr/>
        </p:nvCxnSpPr>
        <p:spPr>
          <a:xfrm rot="10800000" flipH="1">
            <a:off x="5211725" y="2349725"/>
            <a:ext cx="1572000" cy="8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" name="Google Shape;183;p22"/>
          <p:cNvCxnSpPr/>
          <p:nvPr/>
        </p:nvCxnSpPr>
        <p:spPr>
          <a:xfrm rot="10800000" flipH="1">
            <a:off x="5211725" y="2898975"/>
            <a:ext cx="1572000" cy="8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4" name="Google Shape;184;p22"/>
          <p:cNvCxnSpPr/>
          <p:nvPr/>
        </p:nvCxnSpPr>
        <p:spPr>
          <a:xfrm rot="10800000" flipH="1">
            <a:off x="5144675" y="3208075"/>
            <a:ext cx="1572000" cy="8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" name="Google Shape;185;p22"/>
          <p:cNvCxnSpPr/>
          <p:nvPr/>
        </p:nvCxnSpPr>
        <p:spPr>
          <a:xfrm rot="10800000" flipH="1">
            <a:off x="5144675" y="3342175"/>
            <a:ext cx="1572000" cy="8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6" name="Google Shape;186;p22"/>
          <p:cNvCxnSpPr/>
          <p:nvPr/>
        </p:nvCxnSpPr>
        <p:spPr>
          <a:xfrm rot="10800000" flipH="1">
            <a:off x="5144675" y="3476275"/>
            <a:ext cx="1572000" cy="8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" name="Google Shape;187;p22"/>
          <p:cNvCxnSpPr/>
          <p:nvPr/>
        </p:nvCxnSpPr>
        <p:spPr>
          <a:xfrm rot="10800000" flipH="1">
            <a:off x="5262150" y="3216475"/>
            <a:ext cx="1572000" cy="8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" name="Google Shape;188;p22"/>
          <p:cNvCxnSpPr/>
          <p:nvPr/>
        </p:nvCxnSpPr>
        <p:spPr>
          <a:xfrm rot="10800000" flipH="1">
            <a:off x="5262150" y="3350575"/>
            <a:ext cx="1572000" cy="8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" name="Google Shape;189;p22"/>
          <p:cNvCxnSpPr/>
          <p:nvPr/>
        </p:nvCxnSpPr>
        <p:spPr>
          <a:xfrm rot="10800000" flipH="1">
            <a:off x="5262150" y="3484675"/>
            <a:ext cx="1572000" cy="8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" name="Google Shape;190;p22"/>
          <p:cNvCxnSpPr/>
          <p:nvPr/>
        </p:nvCxnSpPr>
        <p:spPr>
          <a:xfrm rot="10800000" flipH="1">
            <a:off x="5262150" y="4286075"/>
            <a:ext cx="1572000" cy="8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311700" y="1508250"/>
            <a:ext cx="4260300" cy="21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Index -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* FROM EMP WHERE EMP_ID = 10000;</a:t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5338225" y="170850"/>
            <a:ext cx="3549300" cy="4801800"/>
          </a:xfrm>
          <a:prstGeom prst="rect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3"/>
          <p:cNvSpPr txBox="1"/>
          <p:nvPr/>
        </p:nvSpPr>
        <p:spPr>
          <a:xfrm>
            <a:off x="4425250" y="215550"/>
            <a:ext cx="120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Index on EMP_ID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5498800" y="503550"/>
            <a:ext cx="3160800" cy="1131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(1,0) | 20 (2,0) | 30 (3,0)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 (4,1) | 50 (5,1) | 60 (6,1)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70 (7,2) | 80 (8,2) | 90 (9,2)</a:t>
            </a:r>
            <a:endParaRPr/>
          </a:p>
        </p:txBody>
      </p:sp>
      <p:sp>
        <p:nvSpPr>
          <p:cNvPr id="199" name="Google Shape;199;p23"/>
          <p:cNvSpPr txBox="1"/>
          <p:nvPr/>
        </p:nvSpPr>
        <p:spPr>
          <a:xfrm>
            <a:off x="6702913" y="170847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6702913" y="1635147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6702913" y="3040297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…..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2" name="Google Shape;202;p23"/>
          <p:cNvSpPr/>
          <p:nvPr/>
        </p:nvSpPr>
        <p:spPr>
          <a:xfrm>
            <a:off x="5498800" y="1958400"/>
            <a:ext cx="3160800" cy="1131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 (10,3) | 110 (11,3) | 120 (12,3)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130 (13,4) | 140 (14,4) | 150 (15,4)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160 (16,5) | 170 (17,5) | 180 (18,5)</a:t>
            </a:r>
            <a:endParaRPr/>
          </a:p>
        </p:txBody>
      </p:sp>
      <p:sp>
        <p:nvSpPr>
          <p:cNvPr id="203" name="Google Shape;203;p23"/>
          <p:cNvSpPr txBox="1"/>
          <p:nvPr/>
        </p:nvSpPr>
        <p:spPr>
          <a:xfrm>
            <a:off x="6559238" y="3392597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5498800" y="3716600"/>
            <a:ext cx="3160800" cy="1131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9920 (992,331) | 9930 (993,331) | 9940 (994,331) </a:t>
            </a:r>
            <a:endParaRPr sz="10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9950 (995,332) | 9960 (996,332) | 9970 (997,332) </a:t>
            </a:r>
            <a:endParaRPr sz="10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9980 (998,333) | 9990 (999,333) | 10000 (1000,333)</a:t>
            </a:r>
            <a:endParaRPr sz="1000"/>
          </a:p>
        </p:txBody>
      </p:sp>
      <p:cxnSp>
        <p:nvCxnSpPr>
          <p:cNvPr id="205" name="Google Shape;205;p23"/>
          <p:cNvCxnSpPr/>
          <p:nvPr/>
        </p:nvCxnSpPr>
        <p:spPr>
          <a:xfrm rot="10800000" flipH="1">
            <a:off x="4019850" y="3906950"/>
            <a:ext cx="1276200" cy="59400"/>
          </a:xfrm>
          <a:prstGeom prst="straightConnector1">
            <a:avLst/>
          </a:prstGeom>
          <a:noFill/>
          <a:ln w="38100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" name="Google Shape;206;p23"/>
          <p:cNvCxnSpPr/>
          <p:nvPr/>
        </p:nvCxnSpPr>
        <p:spPr>
          <a:xfrm rot="10800000" flipH="1">
            <a:off x="4019850" y="1076150"/>
            <a:ext cx="1276200" cy="59400"/>
          </a:xfrm>
          <a:prstGeom prst="straightConnector1">
            <a:avLst/>
          </a:prstGeom>
          <a:noFill/>
          <a:ln w="38100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7" name="Google Shape;207;p23"/>
          <p:cNvSpPr txBox="1">
            <a:spLocks noGrp="1"/>
          </p:cNvSpPr>
          <p:nvPr>
            <p:ph type="title"/>
          </p:nvPr>
        </p:nvSpPr>
        <p:spPr>
          <a:xfrm>
            <a:off x="988050" y="4007950"/>
            <a:ext cx="42603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accent5"/>
                </a:solidFill>
              </a:rPr>
              <a:t>10000 (1000,333)</a:t>
            </a:r>
            <a:endParaRPr sz="57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/>
        </p:nvSpPr>
        <p:spPr>
          <a:xfrm>
            <a:off x="6335425" y="154925"/>
            <a:ext cx="77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Heap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6952375" y="154925"/>
            <a:ext cx="2112600" cy="4825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7155175" y="586875"/>
            <a:ext cx="1715400" cy="1131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1,10,Hussein,1/2/1988,$100,000|2, 20,Adam,3/2/1977|3,30,Ali,5/2/1982,$300,000</a:t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7155175" y="2081875"/>
            <a:ext cx="1715400" cy="3633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Rows 4,5,6 ) …...</a:t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7155175" y="3724475"/>
            <a:ext cx="1715400" cy="1131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rows….1000,10000,Eddard,1/27/1999,$250,000</a:t>
            </a:r>
            <a:endParaRPr/>
          </a:p>
        </p:txBody>
      </p:sp>
      <p:sp>
        <p:nvSpPr>
          <p:cNvPr id="217" name="Google Shape;217;p24"/>
          <p:cNvSpPr txBox="1"/>
          <p:nvPr/>
        </p:nvSpPr>
        <p:spPr>
          <a:xfrm>
            <a:off x="7602925" y="112675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7602925" y="1718475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7450525" y="3400475"/>
            <a:ext cx="104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333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7155175" y="2721525"/>
            <a:ext cx="1715400" cy="3633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Rows 7,8,9 ) …...</a:t>
            </a:r>
            <a:endParaRPr/>
          </a:p>
        </p:txBody>
      </p:sp>
      <p:sp>
        <p:nvSpPr>
          <p:cNvPr id="221" name="Google Shape;221;p24"/>
          <p:cNvSpPr txBox="1"/>
          <p:nvPr/>
        </p:nvSpPr>
        <p:spPr>
          <a:xfrm>
            <a:off x="7602925" y="2358125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7674925" y="3012163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…….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311700" y="1508250"/>
            <a:ext cx="4260300" cy="21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Index -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* FROM EMP WHERE EMP_ID = 10000;</a:t>
            </a:r>
            <a:endParaRPr/>
          </a:p>
        </p:txBody>
      </p:sp>
      <p:cxnSp>
        <p:nvCxnSpPr>
          <p:cNvPr id="224" name="Google Shape;224;p24"/>
          <p:cNvCxnSpPr/>
          <p:nvPr/>
        </p:nvCxnSpPr>
        <p:spPr>
          <a:xfrm rot="10800000" flipH="1">
            <a:off x="5262150" y="4286075"/>
            <a:ext cx="1572000" cy="8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5" name="Google Shape;225;p24"/>
          <p:cNvSpPr txBox="1">
            <a:spLocks noGrp="1"/>
          </p:cNvSpPr>
          <p:nvPr>
            <p:ph type="title"/>
          </p:nvPr>
        </p:nvSpPr>
        <p:spPr>
          <a:xfrm>
            <a:off x="641575" y="154925"/>
            <a:ext cx="42603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10">
                <a:solidFill>
                  <a:schemeClr val="accent5"/>
                </a:solidFill>
              </a:rPr>
              <a:t>10000 (1000,333)</a:t>
            </a:r>
            <a:endParaRPr sz="2310">
              <a:solidFill>
                <a:schemeClr val="accent5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10">
                <a:solidFill>
                  <a:schemeClr val="accent5"/>
                </a:solidFill>
              </a:rPr>
              <a:t>Fetch page 333, and pull row 10000</a:t>
            </a:r>
            <a:endParaRPr sz="231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	</a:t>
            </a:r>
            <a:endParaRPr/>
          </a:p>
        </p:txBody>
      </p:sp>
      <p:sp>
        <p:nvSpPr>
          <p:cNvPr id="231" name="Google Shape;23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the heap table can be organized around a single index. This is called a clustered index or an Index Organized Table.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Primary key is usually a clustered index unless otherwise specified.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 InnoDB always have a primary key (clustered index) other indexes point to the primary key “value”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Postgres only have secondary indexes and all indexes point directly to the row_id which lives in the heap.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concepts - Summary</a:t>
            </a:r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Table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Row_id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Page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IO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Heap data structure 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Index data structure b-tree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Example of a query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concepts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Table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Row_id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Page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IO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Heap data structure 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Index data structure b-tree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Example of a query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394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Table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2275038" y="16984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{68183C51-4F36-41DA-A9CE-579C06C7B217}</a:tableStyleId>
              </a:tblPr>
              <a:tblGrid>
                <a:gridCol w="85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emp_id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emp_name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emp_dob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emp_salary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2000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Hussein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1/2/1988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$100,000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3000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Adam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3/2/1977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$200,000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4000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Ali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5/2/1982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$300,000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9" name="Google Shape;69;p15"/>
          <p:cNvSpPr txBox="1"/>
          <p:nvPr/>
        </p:nvSpPr>
        <p:spPr>
          <a:xfrm>
            <a:off x="5052725" y="805250"/>
            <a:ext cx="94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column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0" name="Google Shape;70;p15"/>
          <p:cNvCxnSpPr>
            <a:stCxn id="69" idx="1"/>
          </p:cNvCxnSpPr>
          <p:nvPr/>
        </p:nvCxnSpPr>
        <p:spPr>
          <a:xfrm flipH="1">
            <a:off x="4645325" y="1005350"/>
            <a:ext cx="407400" cy="7722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" name="Google Shape;71;p15"/>
          <p:cNvSpPr txBox="1"/>
          <p:nvPr/>
        </p:nvSpPr>
        <p:spPr>
          <a:xfrm>
            <a:off x="717625" y="2766175"/>
            <a:ext cx="94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row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2" name="Google Shape;72;p15"/>
          <p:cNvCxnSpPr>
            <a:stCxn id="71" idx="0"/>
          </p:cNvCxnSpPr>
          <p:nvPr/>
        </p:nvCxnSpPr>
        <p:spPr>
          <a:xfrm rot="10800000" flipH="1">
            <a:off x="1189975" y="2411275"/>
            <a:ext cx="1114500" cy="3549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394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Row_ID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79" name="Google Shape;79;p16"/>
          <p:cNvGraphicFramePr/>
          <p:nvPr/>
        </p:nvGraphicFramePr>
        <p:xfrm>
          <a:off x="1835588" y="19425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{68183C51-4F36-41DA-A9CE-579C06C7B217}</a:tableStyleId>
              </a:tblPr>
              <a:tblGrid>
                <a:gridCol w="85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row_id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emp_id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emp_name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emp_dob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emp_salary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2000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Hussein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1/2/1988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$100,000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2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3000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Adam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3/2/1977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$200,000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3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4000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Ali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5/2/1982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$300,000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" name="Google Shape;80;p16"/>
          <p:cNvSpPr txBox="1"/>
          <p:nvPr/>
        </p:nvSpPr>
        <p:spPr>
          <a:xfrm>
            <a:off x="311700" y="1024975"/>
            <a:ext cx="7071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Internal and system maintained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 certain databases (mysql -innoDB) it is the same as the primary key but other databases like Postgres have a system column row_id (tuple_id)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6952375" y="154925"/>
            <a:ext cx="2112600" cy="4825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276000"/>
            <a:ext cx="62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</a:t>
            </a:r>
            <a:endParaRPr/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787638" y="25285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{68183C51-4F36-41DA-A9CE-579C06C7B217}</a:tableStyleId>
              </a:tblPr>
              <a:tblGrid>
                <a:gridCol w="7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6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row_id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emp_id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emp_name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emp_dob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emp_salary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1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10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Hussein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1/2/1988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$100,000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2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20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Adam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3/2/1977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$200,000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3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30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Ali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5/2/1982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$300,000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...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..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...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….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….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1000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10000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Eddard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1/27/1999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$250,000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8" name="Google Shape;88;p17"/>
          <p:cNvSpPr txBox="1"/>
          <p:nvPr/>
        </p:nvSpPr>
        <p:spPr>
          <a:xfrm>
            <a:off x="269450" y="786375"/>
            <a:ext cx="60321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Depending on the storage model (row vs column store), the rows are stored and read in logical pages.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database doesn’t read a single row, it reads a page or more in a single IO and we get a lot of rows in that IO.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Each page has a size (e.g. 8KB in postgres, 16KB in MySQL)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Assume each page holds 3 rows in this example, with 1001 rows you will have 1001/3 = 333~ pages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7155175" y="586875"/>
            <a:ext cx="1715400" cy="113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1,10,Hussein,1/2/1988,$100,000|2, 20,Adam,3/2/1977|3,30,Ali,5/2/1982,$300,000</a:t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7155175" y="2081875"/>
            <a:ext cx="1715400" cy="36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Rows 4,5,6 ) …...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7155175" y="3724475"/>
            <a:ext cx="1715400" cy="113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rows….1000,10000,Eddard,1/27/1999,$250,000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7602925" y="112675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7602925" y="1718475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7450525" y="3400475"/>
            <a:ext cx="104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333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7155175" y="2721525"/>
            <a:ext cx="1715400" cy="36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Rows 7,8,9 ) …...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7602925" y="2358125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7674925" y="3012163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…….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387775" y="1126350"/>
            <a:ext cx="6598500" cy="3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IO operation (input/output) is a read request to the disk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We try to minimize this as much as possible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An IO can fetch 1 page or more depending on the disk partitions and other factors 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An IO cannot read a single row, its a page with many rows in them, you get them for free. 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You want to minimize the number of IOs as they are expensive. 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Some IOs in operating systems goes to the operating system cache and not disk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6952375" y="154925"/>
            <a:ext cx="2112600" cy="4825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7155175" y="586875"/>
            <a:ext cx="1715400" cy="113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1,10,Hussein,1/2/1988,$100,000|2, 20,Adam,3/2/1977|3,30,Ali,5/2/1982,$300,000</a:t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7155175" y="2081875"/>
            <a:ext cx="1715400" cy="36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Rows 4,5,6 ) …...</a:t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7155175" y="3724475"/>
            <a:ext cx="1715400" cy="113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rows….1000,10000,Eddard,1/27/1999,$250,000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7602925" y="112675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7602925" y="1718475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7450525" y="3400475"/>
            <a:ext cx="104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333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7155175" y="2721525"/>
            <a:ext cx="1715400" cy="36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Rows 7,8,9 ) …...</a:t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7602925" y="2358125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674925" y="3012163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…….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292563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387775" y="1126350"/>
            <a:ext cx="6378600" cy="28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Heap is data structure where the table is stored with all its pages one after another. 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This is where the actual data is stored including everything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Traversing the heap is expensive as we need to read so may data to find what we want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That is why we need indexes that help tell us exactly what part of the heap we need to read. What page(s) of the heap we need to pull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6335425" y="154925"/>
            <a:ext cx="77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Heap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6952375" y="154925"/>
            <a:ext cx="2112600" cy="4825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7155175" y="586875"/>
            <a:ext cx="1715400" cy="113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1,10,Hussein,1/2/1988,$100,000|2, 20,Adam,3/2/1977|3,30,Ali,5/2/1982,$300,000</a:t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7155175" y="2081875"/>
            <a:ext cx="1715400" cy="36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Rows 4,5,6 ) …...</a:t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7155175" y="3724475"/>
            <a:ext cx="1715400" cy="113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rows….1000,10000,Eddard,1/27/1999,$250,000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7602925" y="112675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7602925" y="1718475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7450525" y="3400475"/>
            <a:ext cx="104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333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7155175" y="2721525"/>
            <a:ext cx="1715400" cy="36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Rows 7,8,9 ) …...</a:t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7602925" y="2358125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7674925" y="3012163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…….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252575" y="1017725"/>
            <a:ext cx="78744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An index is another data structure separate from the heap that has “pointers” to the heap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It has part of the data and used to quickly search for something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You can index on one column or more. 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Once you find a value of the index, you go to the heap to fetch more information where everything is there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Index tells you EXACTLY which page to fetch in the heap instead of taking the hit to scan every page in the heap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index is also stored as pages and cost IO to pull the entries of the index. 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smaller the index, the more it can fit in memory the faster the search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Popular data structure for index is b-trees, learn more on that in the b-tree section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1146525" y="178725"/>
            <a:ext cx="3549300" cy="4801800"/>
          </a:xfrm>
          <a:prstGeom prst="rect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233550" y="223425"/>
            <a:ext cx="120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Index on EMP_ID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1307100" y="511425"/>
            <a:ext cx="3160800" cy="1131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(1,0) | 20 (2,0) | 30 (3,0)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 (4,1) | 50 (5,1) | 60 (6,1)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70 (7,2) | 80 (8,2) | 90 (9,2)</a:t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2511213" y="178722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6335425" y="154925"/>
            <a:ext cx="77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Heap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6952375" y="154925"/>
            <a:ext cx="2112600" cy="4825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7155175" y="586875"/>
            <a:ext cx="1715400" cy="1131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1,10,Hussein,1/2/1988,$100,000|2, 20,Adam,3/2/1977|3,30,Ali,5/2/1982,$300,000</a:t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7155175" y="2081875"/>
            <a:ext cx="1715400" cy="3633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Rows 4,5,6 ) …...</a:t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7155175" y="3724475"/>
            <a:ext cx="1715400" cy="1131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rows….1000,10000,Eddard,1/27/1999,$250,000</a:t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7602925" y="112675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7602925" y="1718475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7450525" y="3400475"/>
            <a:ext cx="104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333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7155175" y="2721525"/>
            <a:ext cx="1715400" cy="3633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Rows 7,8,9 ) …...</a:t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7602925" y="2358125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7674925" y="3012163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…….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2511213" y="1643022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2511213" y="3048172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…..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1307100" y="1966275"/>
            <a:ext cx="3160800" cy="1131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 (10,3) | 110 (11,3) | 120 (12,3)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130 (13,4) | 140 (14,4) | 150 (15,4)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160 (16,5) | 170 (17,5) | 180 (18,5)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2367538" y="3400472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1307100" y="3724475"/>
            <a:ext cx="3160800" cy="1131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9920 (992,331) | 9930 (993,331) | 9940 (994,331) </a:t>
            </a:r>
            <a:endParaRPr sz="10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9950 (995,332) | 9960 (996,332) | 9970 (997,332) </a:t>
            </a:r>
            <a:endParaRPr sz="10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9980 (998,333) | 9990 (999,333) | 10000 (1000,333)</a:t>
            </a:r>
            <a:endParaRPr sz="1000"/>
          </a:p>
        </p:txBody>
      </p:sp>
      <p:cxnSp>
        <p:nvCxnSpPr>
          <p:cNvPr id="161" name="Google Shape;161;p21"/>
          <p:cNvCxnSpPr>
            <a:endCxn id="143" idx="1"/>
          </p:cNvCxnSpPr>
          <p:nvPr/>
        </p:nvCxnSpPr>
        <p:spPr>
          <a:xfrm rot="10800000" flipH="1">
            <a:off x="385800" y="1077225"/>
            <a:ext cx="921300" cy="911700"/>
          </a:xfrm>
          <a:prstGeom prst="straightConnector1">
            <a:avLst/>
          </a:prstGeom>
          <a:noFill/>
          <a:ln w="38100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" name="Google Shape;162;p21"/>
          <p:cNvSpPr txBox="1"/>
          <p:nvPr/>
        </p:nvSpPr>
        <p:spPr>
          <a:xfrm>
            <a:off x="98575" y="1988925"/>
            <a:ext cx="963300" cy="1262100"/>
          </a:xfrm>
          <a:prstGeom prst="rect">
            <a:avLst/>
          </a:prstGeom>
          <a:noFill/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IO1 on the index to find the page/row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163" name="Google Shape;163;p21"/>
          <p:cNvCxnSpPr>
            <a:endCxn id="153" idx="1"/>
          </p:cNvCxnSpPr>
          <p:nvPr/>
        </p:nvCxnSpPr>
        <p:spPr>
          <a:xfrm>
            <a:off x="5785975" y="1743375"/>
            <a:ext cx="1369200" cy="1159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4" name="Google Shape;164;p21"/>
          <p:cNvSpPr txBox="1"/>
          <p:nvPr/>
        </p:nvSpPr>
        <p:spPr>
          <a:xfrm>
            <a:off x="5186038" y="1201525"/>
            <a:ext cx="963300" cy="2124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</a:rPr>
              <a:t>IO2 on the heap to pull exactly the page(s) we found in the index</a:t>
            </a:r>
            <a:endParaRPr>
              <a:solidFill>
                <a:srgbClr val="F4CCC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1380</Words>
  <Application>Microsoft Macintosh PowerPoint</Application>
  <PresentationFormat>On-screen Show (16:9)</PresentationFormat>
  <Paragraphs>221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Dark</vt:lpstr>
      <vt:lpstr>How tables and indexes are stored on disk</vt:lpstr>
      <vt:lpstr>Storage concepts</vt:lpstr>
      <vt:lpstr>Logical Table</vt:lpstr>
      <vt:lpstr>Row_ID</vt:lpstr>
      <vt:lpstr>Page</vt:lpstr>
      <vt:lpstr>IO</vt:lpstr>
      <vt:lpstr>Heap</vt:lpstr>
      <vt:lpstr>Index</vt:lpstr>
      <vt:lpstr>PowerPoint Presentation</vt:lpstr>
      <vt:lpstr>No Index -  SELECT * FROM EMP WHERE EMP_ID = 10000;</vt:lpstr>
      <vt:lpstr>With Index -  SELECT * FROM EMP WHERE EMP_ID = 10000;</vt:lpstr>
      <vt:lpstr>With Index -  SELECT * FROM EMP WHERE EMP_ID = 10000;</vt:lpstr>
      <vt:lpstr>Notes </vt:lpstr>
      <vt:lpstr>Storage concepts -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tables and indexes are stored on disk</dc:title>
  <cp:lastModifiedBy>Yang Fan</cp:lastModifiedBy>
  <cp:revision>1</cp:revision>
  <dcterms:modified xsi:type="dcterms:W3CDTF">2022-08-05T14:31:16Z</dcterms:modified>
</cp:coreProperties>
</file>