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789FA-766C-474D-801A-D7CE455F195C}">
  <a:tblStyle styleId="{A08789FA-766C-474D-801A-D7CE455F19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7"/>
    <p:restoredTop sz="69903"/>
  </p:normalViewPr>
  <p:slideViewPr>
    <p:cSldViewPr snapToGrid="0">
      <p:cViewPr varScale="1">
        <p:scale>
          <a:sx n="81" d="100"/>
          <a:sy n="81" d="100"/>
        </p:scale>
        <p:origin x="192" y="10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43e4cdbf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43e4cdbf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N" dirty="0"/>
              <a:t>But you read unnecessary information. That means you almost read the entire table. But used very small portion of it. That’s extremely inefficient.</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43e4cdbf9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43e4cdbf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43e4cdbf9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43e4cdbf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43e4cdbf9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43e4cdbf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t>
            </a:r>
            <a:r>
              <a:rPr lang="en-US" dirty="0" err="1"/>
              <a:t>row_id</a:t>
            </a:r>
            <a:r>
              <a:rPr lang="en-US" dirty="0"/>
              <a:t> is duplicated in every column. If you delete row 1004, you have to update multi blocks.</a:t>
            </a:r>
          </a:p>
          <a:p>
            <a:pPr marL="0" lvl="0" indent="0" algn="l" rtl="0">
              <a:spcBef>
                <a:spcPts val="0"/>
              </a:spcBef>
              <a:spcAft>
                <a:spcPts val="0"/>
              </a:spcAft>
              <a:buNone/>
            </a:pPr>
            <a:endParaRPr lang="en-US" dirty="0"/>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So and for fun, I split some of them and multiple blocks doesn’t mean they are like, I know this is an integer, for example, or string. we couldn’t store all four rows here in one block, so we had to split it another block.</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add a new row, you have to get that updated in all of these logical structures.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43e4cdbf9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43e4cdbf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Database don’t need to look at any of other logical structures except for </a:t>
            </a:r>
            <a:r>
              <a:rPr lang="en-US" dirty="0" err="1"/>
              <a:t>ssh</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a:t>
            </a:r>
            <a:r>
              <a:rPr lang="en-US" dirty="0" err="1"/>
              <a:t>ssh</a:t>
            </a:r>
            <a:r>
              <a:rPr lang="en-US" dirty="0"/>
              <a:t> data disk. This is how I know this is the location. So in disk, I know where to point my needle and read this stuff. So to search for </a:t>
            </a:r>
            <a:r>
              <a:rPr lang="en-US" dirty="0" err="1"/>
              <a:t>ssh</a:t>
            </a:r>
            <a:r>
              <a:rPr lang="en-US" dirty="0"/>
              <a:t> number, I only need to pull this right.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666 -&gt; find 1006. That’s almost like an in how indexing works if you think about it. This is how </a:t>
            </a:r>
            <a:r>
              <a:rPr lang="en-US" dirty="0" err="1"/>
              <a:t>postgres</a:t>
            </a:r>
            <a:r>
              <a:rPr lang="en-US" dirty="0"/>
              <a:t> store indexes. Actually, if you think about this as an index, it’s almost very similar.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don’t go John:1001 block, just directly go to Dar:1005 block. The database does all sorts of trick to say, this block(John:1001) has only row from 1001 to 1004.</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43e4cdbf9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43e4cdbf9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don’t need to read all blocks because I only know which block exactly in each column to read to find my value.</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43e4cdbf9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43e4cdbf9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1dd589e3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1dd589e3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Row-based: efficient queries with multi columns. So if you’re picking multiple columns in a query or working with multiple columns, usually. Row oriented is better.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Again, depends on talking only about the queries itself.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can have a lot of columns if you want to, but if you’re only working with a few of them, that’s absolutely fine with column oriented database.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Column-based is perfect for online analytical processing on a single column. If you are doing analysis, you’re not touching, you’re not writing. It compress greatly because all similar sampling are together. So you can put the compression algorithms can do magic on these things and compress them. </a:t>
            </a:r>
            <a:br>
              <a:rPr lang="en-US" dirty="0"/>
            </a:br>
            <a:endParaRPr lang="en-US" dirty="0"/>
          </a:p>
          <a:p>
            <a:pPr marL="0" lvl="0" indent="0" algn="l" rtl="0">
              <a:spcBef>
                <a:spcPts val="0"/>
              </a:spcBef>
              <a:spcAft>
                <a:spcPts val="0"/>
              </a:spcAft>
              <a:buNone/>
            </a:pPr>
            <a:br>
              <a:rPr lang="en-US" dirty="0"/>
            </a:br>
            <a:r>
              <a:rPr lang="en-US" dirty="0"/>
              <a:t>Postgres, </a:t>
            </a:r>
            <a:r>
              <a:rPr lang="en-US" dirty="0" err="1"/>
              <a:t>Mysql</a:t>
            </a:r>
            <a:r>
              <a:rPr lang="en-US" dirty="0"/>
              <a:t>, most of database are row-based storage.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55cfdbd35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55cfdbd3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43e4cdbf9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43e4cdbf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ssn</a:t>
            </a:r>
            <a:r>
              <a:rPr lang="en-US" dirty="0"/>
              <a:t>: social security number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43e4cdbf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a43e4cdbf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1dd589e3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1dd589e3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N" dirty="0"/>
              <a:t>A IO read. It’s doesn’t read like bit by bit. </a:t>
            </a:r>
            <a:r>
              <a:rPr lang="en-US" dirty="0"/>
              <a:t>Z</a:t>
            </a:r>
            <a:r>
              <a:rPr lang="en-CN" dirty="0"/>
              <a:t>ero one zero one doesn’t really like that. It really just a block.</a:t>
            </a:r>
            <a:br>
              <a:rPr lang="en-CN" dirty="0"/>
            </a:br>
            <a:br>
              <a:rPr lang="en-CN" dirty="0"/>
            </a:br>
            <a:r>
              <a:rPr lang="en-US" sz="1100" dirty="0"/>
              <a:t>Select </a:t>
            </a:r>
            <a:r>
              <a:rPr lang="en-US" sz="1100" dirty="0" err="1"/>
              <a:t>first_name</a:t>
            </a:r>
            <a:r>
              <a:rPr lang="en-US" sz="1100" dirty="0"/>
              <a:t> from emp where </a:t>
            </a:r>
            <a:r>
              <a:rPr lang="en-US" sz="1100" dirty="0" err="1"/>
              <a:t>ssn</a:t>
            </a:r>
            <a:r>
              <a:rPr lang="en-US" sz="1100" dirty="0"/>
              <a:t> = 666</a:t>
            </a:r>
          </a:p>
          <a:p>
            <a:pPr marL="0" lvl="0" indent="0" algn="l" rtl="0">
              <a:spcBef>
                <a:spcPts val="0"/>
              </a:spcBef>
              <a:spcAft>
                <a:spcPts val="0"/>
              </a:spcAft>
              <a:buNone/>
            </a:pPr>
            <a:r>
              <a:rPr lang="en-CN" dirty="0"/>
              <a:t>But you’ll fetch all the values and columns, not only the first_name. You spent a lot of wasteful reads pulling columns that you didn’t need and you don’t have a choice.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43e4cdb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43e4cdb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43e4cdbf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43e4cdbf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
            </a:r>
            <a:r>
              <a:rPr lang="en-CN" dirty="0"/>
              <a:t>onvert into a row based on disk.</a:t>
            </a:r>
          </a:p>
          <a:p>
            <a:pPr marL="0" lvl="0" indent="0" algn="l" rtl="0">
              <a:spcBef>
                <a:spcPts val="0"/>
              </a:spcBef>
              <a:spcAft>
                <a:spcPts val="0"/>
              </a:spcAft>
              <a:buNone/>
            </a:pPr>
            <a:endParaRPr lang="en-CN" dirty="0"/>
          </a:p>
          <a:p>
            <a:pPr marL="0" lvl="0" indent="0" algn="l" rtl="0">
              <a:spcBef>
                <a:spcPts val="0"/>
              </a:spcBef>
              <a:spcAft>
                <a:spcPts val="0"/>
              </a:spcAft>
              <a:buNone/>
            </a:pPr>
            <a:r>
              <a:rPr lang="en-CN" dirty="0"/>
              <a:t>Imagine this gray box as a block.</a:t>
            </a:r>
            <a:r>
              <a:rPr lang="zh-CN" altLang="en-US" dirty="0"/>
              <a:t> </a:t>
            </a:r>
            <a:r>
              <a:rPr lang="en-US" altLang="zh-CN" dirty="0"/>
              <a:t>Now</a:t>
            </a:r>
            <a:r>
              <a:rPr lang="zh-CN" altLang="en-US" dirty="0"/>
              <a:t> </a:t>
            </a:r>
            <a:r>
              <a:rPr lang="en-US" altLang="zh-CN" dirty="0"/>
              <a:t>I</a:t>
            </a:r>
            <a:r>
              <a:rPr lang="zh-CN" altLang="en-US" dirty="0"/>
              <a:t> </a:t>
            </a:r>
            <a:r>
              <a:rPr lang="en-US" altLang="zh-CN" dirty="0"/>
              <a:t>put two rows in the same block. Could be three, four, five. Depend on the block size. Each box takes one IO. </a:t>
            </a:r>
            <a:endParaRPr lang="en-CN" dirty="0"/>
          </a:p>
          <a:p>
            <a:pPr marL="0" lvl="0" indent="0" algn="l" rtl="0">
              <a:spcBef>
                <a:spcPts val="0"/>
              </a:spcBef>
              <a:spcAft>
                <a:spcPts val="0"/>
              </a:spcAft>
              <a:buNone/>
            </a:pPr>
            <a:endParaRPr lang="en-CN"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43e4cdbf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43e4cdbf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Pull every block from top and check if it exists.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once I find something, asking for extra columns are really cheap because we are already got them and all the columns are already a memory.</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43e4cdbf9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43e4cdbf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11150" y="2519425"/>
            <a:ext cx="7989300" cy="155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dirty="0"/>
              <a:t>Row vs Column Oriented Databases</a:t>
            </a:r>
            <a:endParaRPr sz="4700" dirty="0"/>
          </a:p>
        </p:txBody>
      </p:sp>
      <p:sp>
        <p:nvSpPr>
          <p:cNvPr id="55" name="Google Shape;55;p13"/>
          <p:cNvSpPr txBox="1">
            <a:spLocks noGrp="1"/>
          </p:cNvSpPr>
          <p:nvPr>
            <p:ph type="subTitle" idx="1"/>
          </p:nvPr>
        </p:nvSpPr>
        <p:spPr>
          <a:xfrm>
            <a:off x="311700" y="42640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Database Storage</a:t>
            </a:r>
            <a:endParaRPr/>
          </a:p>
        </p:txBody>
      </p:sp>
      <p:sp>
        <p:nvSpPr>
          <p:cNvPr id="56" name="Google Shape;56;p13"/>
          <p:cNvSpPr txBox="1">
            <a:spLocks noGrp="1"/>
          </p:cNvSpPr>
          <p:nvPr>
            <p:ph type="subTitle" idx="1"/>
          </p:nvPr>
        </p:nvSpPr>
        <p:spPr>
          <a:xfrm>
            <a:off x="3125898" y="4705500"/>
            <a:ext cx="3011100" cy="43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husseinnasser.com</a:t>
            </a:r>
            <a:endParaRPr sz="1700"/>
          </a:p>
        </p:txBody>
      </p:sp>
      <p:pic>
        <p:nvPicPr>
          <p:cNvPr id="57" name="Google Shape;57;p13"/>
          <p:cNvPicPr preferRelativeResize="0"/>
          <p:nvPr/>
        </p:nvPicPr>
        <p:blipFill>
          <a:blip r:embed="rId3">
            <a:alphaModFix/>
          </a:blip>
          <a:stretch>
            <a:fillRect/>
          </a:stretch>
        </p:blipFill>
        <p:spPr>
          <a:xfrm>
            <a:off x="4607663" y="129064"/>
            <a:ext cx="2390350" cy="2390350"/>
          </a:xfrm>
          <a:prstGeom prst="rect">
            <a:avLst/>
          </a:prstGeom>
          <a:noFill/>
          <a:ln>
            <a:noFill/>
          </a:ln>
        </p:spPr>
      </p:pic>
      <p:pic>
        <p:nvPicPr>
          <p:cNvPr id="58" name="Google Shape;58;p13"/>
          <p:cNvPicPr preferRelativeResize="0"/>
          <p:nvPr/>
        </p:nvPicPr>
        <p:blipFill>
          <a:blip r:embed="rId4">
            <a:alphaModFix/>
          </a:blip>
          <a:stretch>
            <a:fillRect/>
          </a:stretch>
        </p:blipFill>
        <p:spPr>
          <a:xfrm>
            <a:off x="2013587" y="240238"/>
            <a:ext cx="2273725" cy="227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 sum(salary) from emp </a:t>
            </a:r>
            <a:endParaRPr/>
          </a:p>
        </p:txBody>
      </p:sp>
      <p:sp>
        <p:nvSpPr>
          <p:cNvPr id="121" name="Google Shape;121;p22"/>
          <p:cNvSpPr txBox="1"/>
          <p:nvPr/>
        </p:nvSpPr>
        <p:spPr>
          <a:xfrm>
            <a:off x="311700" y="1137875"/>
            <a:ext cx="6691800" cy="4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endParaRPr>
          </a:p>
        </p:txBody>
      </p:sp>
      <p:sp>
        <p:nvSpPr>
          <p:cNvPr id="122" name="Google Shape;122;p22"/>
          <p:cNvSpPr/>
          <p:nvPr/>
        </p:nvSpPr>
        <p:spPr>
          <a:xfrm>
            <a:off x="1241125" y="1609175"/>
            <a:ext cx="6119400" cy="6108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1001, 1, John, Smith, 111, 101,000, 1/1/1991, eng, 1/1/2011</a:t>
            </a:r>
            <a:r>
              <a:rPr lang="en" sz="1600">
                <a:solidFill>
                  <a:srgbClr val="FF0000"/>
                </a:solidFill>
              </a:rPr>
              <a:t>|||</a:t>
            </a:r>
            <a:endParaRPr sz="1600">
              <a:solidFill>
                <a:srgbClr val="FF0000"/>
              </a:solidFill>
            </a:endParaRPr>
          </a:p>
          <a:p>
            <a:pPr marL="0" lvl="0" indent="0" algn="l" rtl="0">
              <a:spcBef>
                <a:spcPts val="0"/>
              </a:spcBef>
              <a:spcAft>
                <a:spcPts val="0"/>
              </a:spcAft>
              <a:buNone/>
            </a:pPr>
            <a:r>
              <a:rPr lang="en" sz="1600">
                <a:solidFill>
                  <a:srgbClr val="FFFFFF"/>
                </a:solidFill>
              </a:rPr>
              <a:t>1002</a:t>
            </a:r>
            <a:r>
              <a:rPr lang="en" sz="1600">
                <a:solidFill>
                  <a:srgbClr val="FF0000"/>
                </a:solidFill>
              </a:rPr>
              <a:t>,</a:t>
            </a:r>
            <a:r>
              <a:rPr lang="en" sz="1600">
                <a:solidFill>
                  <a:srgbClr val="FFFFFF"/>
                </a:solidFill>
              </a:rPr>
              <a:t>2,Kary,White,222,102,000,2/2/1992,mgr,2/1/2012</a:t>
            </a:r>
            <a:endParaRPr sz="1600"/>
          </a:p>
        </p:txBody>
      </p:sp>
      <p:sp>
        <p:nvSpPr>
          <p:cNvPr id="123" name="Google Shape;123;p22"/>
          <p:cNvSpPr/>
          <p:nvPr/>
        </p:nvSpPr>
        <p:spPr>
          <a:xfrm>
            <a:off x="1241125" y="2367897"/>
            <a:ext cx="6119400" cy="623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1003,3,Norman,Freeman,333,103,000,3/3/1993,mkt,3/1/2013</a:t>
            </a:r>
            <a:r>
              <a:rPr lang="en" sz="1600">
                <a:solidFill>
                  <a:srgbClr val="FF0000"/>
                </a:solidFill>
              </a:rPr>
              <a:t>|||</a:t>
            </a:r>
            <a:endParaRPr sz="1600">
              <a:solidFill>
                <a:srgbClr val="FF0000"/>
              </a:solidFill>
            </a:endParaRPr>
          </a:p>
          <a:p>
            <a:pPr marL="0" lvl="0" indent="0" algn="l" rtl="0">
              <a:spcBef>
                <a:spcPts val="0"/>
              </a:spcBef>
              <a:spcAft>
                <a:spcPts val="0"/>
              </a:spcAft>
              <a:buNone/>
            </a:pPr>
            <a:r>
              <a:rPr lang="en" sz="1600">
                <a:solidFill>
                  <a:srgbClr val="FFFFFF"/>
                </a:solidFill>
              </a:rPr>
              <a:t>1004,4,Nole,Smith,444,104,000,4/4/1994,adm,4/1/2014</a:t>
            </a:r>
            <a:endParaRPr sz="1600">
              <a:solidFill>
                <a:srgbClr val="FFFFFF"/>
              </a:solidFill>
            </a:endParaRPr>
          </a:p>
        </p:txBody>
      </p:sp>
      <p:sp>
        <p:nvSpPr>
          <p:cNvPr id="124" name="Google Shape;124;p22"/>
          <p:cNvSpPr/>
          <p:nvPr/>
        </p:nvSpPr>
        <p:spPr>
          <a:xfrm>
            <a:off x="1241125" y="3139443"/>
            <a:ext cx="6119400" cy="5841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1005,5,Dar,Sol,555,105,000,5/5/1995,adm,5/1/2015</a:t>
            </a:r>
            <a:r>
              <a:rPr lang="en" sz="1600">
                <a:solidFill>
                  <a:srgbClr val="FF0000"/>
                </a:solidFill>
              </a:rPr>
              <a:t>|||</a:t>
            </a:r>
            <a:endParaRPr sz="1600">
              <a:solidFill>
                <a:srgbClr val="FF0000"/>
              </a:solidFill>
            </a:endParaRPr>
          </a:p>
          <a:p>
            <a:pPr marL="0" lvl="0" indent="0" algn="l" rtl="0">
              <a:spcBef>
                <a:spcPts val="0"/>
              </a:spcBef>
              <a:spcAft>
                <a:spcPts val="0"/>
              </a:spcAft>
              <a:buNone/>
            </a:pPr>
            <a:r>
              <a:rPr lang="en" sz="1600">
                <a:solidFill>
                  <a:srgbClr val="FFFFFF"/>
                </a:solidFill>
              </a:rPr>
              <a:t>1006,6,Yan,Thee,666,106,000,6/6/1996,mkt,6/1/2016</a:t>
            </a:r>
            <a:endParaRPr sz="1600"/>
          </a:p>
        </p:txBody>
      </p:sp>
      <p:sp>
        <p:nvSpPr>
          <p:cNvPr id="125" name="Google Shape;125;p22"/>
          <p:cNvSpPr/>
          <p:nvPr/>
        </p:nvSpPr>
        <p:spPr>
          <a:xfrm>
            <a:off x="1241125" y="3871621"/>
            <a:ext cx="6119400" cy="7575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1007,7,Hasan,Ali,777,107,000,7/7/1997,acc,7/1/2017</a:t>
            </a:r>
            <a:r>
              <a:rPr lang="en" sz="1600">
                <a:solidFill>
                  <a:srgbClr val="FF0000"/>
                </a:solidFill>
              </a:rPr>
              <a:t>|||</a:t>
            </a:r>
            <a:endParaRPr sz="1600">
              <a:solidFill>
                <a:srgbClr val="FF0000"/>
              </a:solidFill>
            </a:endParaRPr>
          </a:p>
          <a:p>
            <a:pPr marL="0" lvl="0" indent="0" algn="l" rtl="0">
              <a:spcBef>
                <a:spcPts val="0"/>
              </a:spcBef>
              <a:spcAft>
                <a:spcPts val="0"/>
              </a:spcAft>
              <a:buNone/>
            </a:pPr>
            <a:r>
              <a:rPr lang="en" sz="1600">
                <a:solidFill>
                  <a:srgbClr val="FFFFFF"/>
                </a:solidFill>
              </a:rPr>
              <a:t>1008,8,Ali,Bilal,888,108,000,8/8/1998,acc,8/1/2018</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1000"/>
                                        <p:tgtEl>
                                          <p:spTgt spid="12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 calcmode="lin" valueType="num">
                                      <p:cBhvr additive="base">
                                        <p:cTn id="12" dur="1000"/>
                                        <p:tgtEl>
                                          <p:spTgt spid="12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additive="base">
                                        <p:cTn id="17" dur="1000"/>
                                        <p:tgtEl>
                                          <p:spTgt spid="12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5"/>
                                        </p:tgtEl>
                                        <p:attrNameLst>
                                          <p:attrName>style.visibility</p:attrName>
                                        </p:attrNameLst>
                                      </p:cBhvr>
                                      <p:to>
                                        <p:strVal val="visible"/>
                                      </p:to>
                                    </p:set>
                                    <p:anim calcmode="lin" valueType="num">
                                      <p:cBhvr additive="base">
                                        <p:cTn id="22" dur="1000"/>
                                        <p:tgtEl>
                                          <p:spTgt spid="1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Column-Oriented Database</a:t>
            </a:r>
            <a:endParaRPr/>
          </a:p>
        </p:txBody>
      </p:sp>
      <p:sp>
        <p:nvSpPr>
          <p:cNvPr id="131" name="Google Shape;131;p23"/>
          <p:cNvSpPr txBox="1">
            <a:spLocks noGrp="1"/>
          </p:cNvSpPr>
          <p:nvPr>
            <p:ph type="body" idx="1"/>
          </p:nvPr>
        </p:nvSpPr>
        <p:spPr>
          <a:xfrm>
            <a:off x="311700" y="1152475"/>
            <a:ext cx="8520600" cy="3990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150000"/>
              </a:lnSpc>
              <a:spcBef>
                <a:spcPts val="1200"/>
              </a:spcBef>
              <a:spcAft>
                <a:spcPts val="0"/>
              </a:spcAft>
              <a:buSzPts val="2400"/>
              <a:buChar char="●"/>
            </a:pPr>
            <a:r>
              <a:rPr lang="en" sz="2400"/>
              <a:t>Tables are stored as columns first in disk</a:t>
            </a:r>
            <a:endParaRPr sz="2400"/>
          </a:p>
          <a:p>
            <a:pPr marL="457200" lvl="0" indent="-381000" algn="l" rtl="0">
              <a:lnSpc>
                <a:spcPct val="150000"/>
              </a:lnSpc>
              <a:spcBef>
                <a:spcPts val="0"/>
              </a:spcBef>
              <a:spcAft>
                <a:spcPts val="0"/>
              </a:spcAft>
              <a:buSzPts val="2400"/>
              <a:buChar char="●"/>
            </a:pPr>
            <a:r>
              <a:rPr lang="en" sz="2400"/>
              <a:t>A single block io read to the table fetches multiple columns with all matching rows</a:t>
            </a:r>
            <a:endParaRPr sz="2400"/>
          </a:p>
          <a:p>
            <a:pPr marL="457200" lvl="0" indent="-381000" algn="l" rtl="0">
              <a:lnSpc>
                <a:spcPct val="150000"/>
              </a:lnSpc>
              <a:spcBef>
                <a:spcPts val="0"/>
              </a:spcBef>
              <a:spcAft>
                <a:spcPts val="0"/>
              </a:spcAft>
              <a:buSzPts val="2400"/>
              <a:buChar char="●"/>
            </a:pPr>
            <a:r>
              <a:rPr lang="en" sz="2400"/>
              <a:t>Less IOs are required to get more values of a given column. But working with multiple columns require more IOs.</a:t>
            </a:r>
            <a:endParaRPr sz="2400"/>
          </a:p>
          <a:p>
            <a:pPr marL="457200" lvl="0" indent="-381000" algn="l" rtl="0">
              <a:lnSpc>
                <a:spcPct val="150000"/>
              </a:lnSpc>
              <a:spcBef>
                <a:spcPts val="0"/>
              </a:spcBef>
              <a:spcAft>
                <a:spcPts val="0"/>
              </a:spcAft>
              <a:buSzPts val="2400"/>
              <a:buChar char="●"/>
            </a:pPr>
            <a:r>
              <a:rPr lang="en" sz="2400"/>
              <a:t>OLAP</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Column-Oriented Database</a:t>
            </a:r>
            <a:endParaRPr/>
          </a:p>
        </p:txBody>
      </p:sp>
      <p:graphicFrame>
        <p:nvGraphicFramePr>
          <p:cNvPr id="137" name="Google Shape;137;p24"/>
          <p:cNvGraphicFramePr/>
          <p:nvPr/>
        </p:nvGraphicFramePr>
        <p:xfrm>
          <a:off x="697975" y="1103150"/>
          <a:ext cx="8045025" cy="3565890"/>
        </p:xfrm>
        <a:graphic>
          <a:graphicData uri="http://schemas.openxmlformats.org/drawingml/2006/table">
            <a:tbl>
              <a:tblPr>
                <a:noFill/>
                <a:tableStyleId>{A08789FA-766C-474D-801A-D7CE455F195C}</a:tableStyleId>
              </a:tblPr>
              <a:tblGrid>
                <a:gridCol w="813400">
                  <a:extLst>
                    <a:ext uri="{9D8B030D-6E8A-4147-A177-3AD203B41FA5}">
                      <a16:colId xmlns:a16="http://schemas.microsoft.com/office/drawing/2014/main" val="20000"/>
                    </a:ext>
                  </a:extLst>
                </a:gridCol>
                <a:gridCol w="414100">
                  <a:extLst>
                    <a:ext uri="{9D8B030D-6E8A-4147-A177-3AD203B41FA5}">
                      <a16:colId xmlns:a16="http://schemas.microsoft.com/office/drawing/2014/main" val="20001"/>
                    </a:ext>
                  </a:extLst>
                </a:gridCol>
                <a:gridCol w="1081925">
                  <a:extLst>
                    <a:ext uri="{9D8B030D-6E8A-4147-A177-3AD203B41FA5}">
                      <a16:colId xmlns:a16="http://schemas.microsoft.com/office/drawing/2014/main" val="20002"/>
                    </a:ext>
                  </a:extLst>
                </a:gridCol>
                <a:gridCol w="1374675">
                  <a:extLst>
                    <a:ext uri="{9D8B030D-6E8A-4147-A177-3AD203B41FA5}">
                      <a16:colId xmlns:a16="http://schemas.microsoft.com/office/drawing/2014/main" val="20003"/>
                    </a:ext>
                  </a:extLst>
                </a:gridCol>
                <a:gridCol w="569200">
                  <a:extLst>
                    <a:ext uri="{9D8B030D-6E8A-4147-A177-3AD203B41FA5}">
                      <a16:colId xmlns:a16="http://schemas.microsoft.com/office/drawing/2014/main" val="20004"/>
                    </a:ext>
                  </a:extLst>
                </a:gridCol>
                <a:gridCol w="893250">
                  <a:extLst>
                    <a:ext uri="{9D8B030D-6E8A-4147-A177-3AD203B41FA5}">
                      <a16:colId xmlns:a16="http://schemas.microsoft.com/office/drawing/2014/main" val="20005"/>
                    </a:ext>
                  </a:extLst>
                </a:gridCol>
                <a:gridCol w="960525">
                  <a:extLst>
                    <a:ext uri="{9D8B030D-6E8A-4147-A177-3AD203B41FA5}">
                      <a16:colId xmlns:a16="http://schemas.microsoft.com/office/drawing/2014/main" val="20006"/>
                    </a:ext>
                  </a:extLst>
                </a:gridCol>
                <a:gridCol w="657400">
                  <a:extLst>
                    <a:ext uri="{9D8B030D-6E8A-4147-A177-3AD203B41FA5}">
                      <a16:colId xmlns:a16="http://schemas.microsoft.com/office/drawing/2014/main" val="20007"/>
                    </a:ext>
                  </a:extLst>
                </a:gridCol>
                <a:gridCol w="1280550">
                  <a:extLst>
                    <a:ext uri="{9D8B030D-6E8A-4147-A177-3AD203B41FA5}">
                      <a16:colId xmlns:a16="http://schemas.microsoft.com/office/drawing/2014/main" val="20008"/>
                    </a:ext>
                  </a:extLst>
                </a:gridCol>
              </a:tblGrid>
              <a:tr h="381000">
                <a:tc>
                  <a:txBody>
                    <a:bodyPr/>
                    <a:lstStyle/>
                    <a:p>
                      <a:pPr marL="0" lvl="0" indent="0" algn="l" rtl="0">
                        <a:spcBef>
                          <a:spcPts val="0"/>
                        </a:spcBef>
                        <a:spcAft>
                          <a:spcPts val="0"/>
                        </a:spcAft>
                        <a:buNone/>
                      </a:pPr>
                      <a:r>
                        <a:rPr lang="en">
                          <a:solidFill>
                            <a:srgbClr val="FFFFFF"/>
                          </a:solidFill>
                        </a:rPr>
                        <a:t>rowid</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id</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first_name</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last_name</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ssn</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salary</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dob</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title</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joined</a:t>
                      </a:r>
                      <a:endParaRPr>
                        <a:solidFill>
                          <a:srgbClr val="FFFFFF"/>
                        </a:solidFill>
                      </a:endParaRPr>
                    </a:p>
                  </a:txBody>
                  <a:tcPr marL="91425" marR="91425" marT="91425" marB="91425">
                    <a:solidFill>
                      <a:srgbClr val="666666"/>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1001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John</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Smith</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111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101,000</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1/1/1991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eng</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1/1/2011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1002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Kary</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White</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222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102,000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2/2/1992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mgr</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2/1/2012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FFFFFF"/>
                          </a:solidFill>
                        </a:rPr>
                        <a:t>1003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Norman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Freeman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333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103,000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3/3/1993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mkt</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3/1/2013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FFFFFF"/>
                          </a:solidFill>
                        </a:rPr>
                        <a:t>1004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Nole</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Smith</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444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104,000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4/4/1994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adm</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4/1/2014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rgbClr val="FFFFFF"/>
                          </a:solidFill>
                        </a:rPr>
                        <a:t>1005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Dar</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Sol</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555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105,000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5/5/1995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adm</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5/1/2015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solidFill>
                            <a:srgbClr val="FFFFFF"/>
                          </a:solidFill>
                        </a:rPr>
                        <a:t>1006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Yan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Thee</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666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106,000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6/6/1996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mkt</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6/1/2016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solidFill>
                            <a:srgbClr val="FFFFFF"/>
                          </a:solidFill>
                        </a:rPr>
                        <a:t>1007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Hasan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Ali</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777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107,000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7/7/1997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acc</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7/1/2017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solidFill>
                            <a:srgbClr val="FFFFFF"/>
                          </a:solidFill>
                        </a:rPr>
                        <a:t>1008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Ali</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Bilal</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888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108,000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8/8/1998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acc</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8/1/2018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125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Column-Oriented Database</a:t>
            </a:r>
            <a:endParaRPr/>
          </a:p>
        </p:txBody>
      </p:sp>
      <p:sp>
        <p:nvSpPr>
          <p:cNvPr id="143" name="Google Shape;143;p25"/>
          <p:cNvSpPr/>
          <p:nvPr/>
        </p:nvSpPr>
        <p:spPr>
          <a:xfrm>
            <a:off x="429250" y="75152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1:1001, 2:1002, 3:1003, 4:1004, 5:1005, 6:1006, 7:1007, 8:1008 </a:t>
            </a:r>
            <a:endParaRPr>
              <a:solidFill>
                <a:srgbClr val="FFFFFF"/>
              </a:solidFill>
            </a:endParaRPr>
          </a:p>
        </p:txBody>
      </p:sp>
      <p:sp>
        <p:nvSpPr>
          <p:cNvPr id="144" name="Google Shape;144;p25"/>
          <p:cNvSpPr/>
          <p:nvPr/>
        </p:nvSpPr>
        <p:spPr>
          <a:xfrm>
            <a:off x="429250" y="1255650"/>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John:1001, Kary:1002, Norman:1003, Nole:1004,    Dar:1005, Yan:1006, Hasan:1007, Ali:1008</a:t>
            </a:r>
            <a:endParaRPr>
              <a:solidFill>
                <a:srgbClr val="FFFFFF"/>
              </a:solidFill>
            </a:endParaRPr>
          </a:p>
        </p:txBody>
      </p:sp>
      <p:sp>
        <p:nvSpPr>
          <p:cNvPr id="145" name="Google Shape;145;p25"/>
          <p:cNvSpPr/>
          <p:nvPr/>
        </p:nvSpPr>
        <p:spPr>
          <a:xfrm>
            <a:off x="429250" y="176942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Smith:1001, White:1002, Freeman:1003, Sol:1004    Thee:1005, Ali:1006, Bilal:1007, Ali:1008</a:t>
            </a:r>
            <a:endParaRPr>
              <a:solidFill>
                <a:srgbClr val="FFFFFF"/>
              </a:solidFill>
            </a:endParaRPr>
          </a:p>
        </p:txBody>
      </p:sp>
      <p:sp>
        <p:nvSpPr>
          <p:cNvPr id="146" name="Google Shape;146;p25"/>
          <p:cNvSpPr/>
          <p:nvPr/>
        </p:nvSpPr>
        <p:spPr>
          <a:xfrm>
            <a:off x="429250" y="2313480"/>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111:1001, 222:1002, 333:1003, 444:1004, 555:1005,     666:1006, 777:1007, 888:1008</a:t>
            </a:r>
            <a:endParaRPr>
              <a:solidFill>
                <a:srgbClr val="FFFFFF"/>
              </a:solidFill>
            </a:endParaRPr>
          </a:p>
        </p:txBody>
      </p:sp>
      <p:sp>
        <p:nvSpPr>
          <p:cNvPr id="147" name="Google Shape;147;p25"/>
          <p:cNvSpPr/>
          <p:nvPr/>
        </p:nvSpPr>
        <p:spPr>
          <a:xfrm>
            <a:off x="429250" y="286718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101000:1001, 102000:1002, 103000:1003, 104000:1004, 105000:1005, 106000:1006, 107000:1007, 108000:1008</a:t>
            </a:r>
            <a:endParaRPr>
              <a:solidFill>
                <a:srgbClr val="FFFFFF"/>
              </a:solidFill>
            </a:endParaRPr>
          </a:p>
        </p:txBody>
      </p:sp>
      <p:sp>
        <p:nvSpPr>
          <p:cNvPr id="148" name="Google Shape;148;p25"/>
          <p:cNvSpPr/>
          <p:nvPr/>
        </p:nvSpPr>
        <p:spPr>
          <a:xfrm>
            <a:off x="429250" y="3434200"/>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1/1/1991:1001, 2/2/1992:1002, 3/3/1993:1003, 4/4/1994:1004, 5/5/1995:1005, 6/6/1996:1006, 7/7/1997:1007, 8/8/1998:1008</a:t>
            </a:r>
            <a:endParaRPr>
              <a:solidFill>
                <a:srgbClr val="FFFFFF"/>
              </a:solidFill>
            </a:endParaRPr>
          </a:p>
        </p:txBody>
      </p:sp>
      <p:sp>
        <p:nvSpPr>
          <p:cNvPr id="149" name="Google Shape;149;p25"/>
          <p:cNvSpPr/>
          <p:nvPr/>
        </p:nvSpPr>
        <p:spPr>
          <a:xfrm>
            <a:off x="429250" y="397825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eng:1001, mgr:1002, mkt:1003, adm:1004, adm:1005, mkt:1006, acc:1007, acc:1008</a:t>
            </a:r>
            <a:endParaRPr>
              <a:solidFill>
                <a:srgbClr val="FFFFFF"/>
              </a:solidFill>
            </a:endParaRPr>
          </a:p>
        </p:txBody>
      </p:sp>
      <p:sp>
        <p:nvSpPr>
          <p:cNvPr id="150" name="Google Shape;150;p25"/>
          <p:cNvSpPr/>
          <p:nvPr/>
        </p:nvSpPr>
        <p:spPr>
          <a:xfrm>
            <a:off x="429250" y="452216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1/1/2011:1001, 2/1/2012:1002, 3/1/2013:1003, 4/1/2014:1004, 5/1/2015:1005, 6/1/2016:1006, 7/1/2017:1007, 8/1/2018:1008</a:t>
            </a:r>
            <a:endParaRPr>
              <a:solidFill>
                <a:srgbClr val="FFFFFF"/>
              </a:solidFill>
            </a:endParaRPr>
          </a:p>
        </p:txBody>
      </p:sp>
      <p:sp>
        <p:nvSpPr>
          <p:cNvPr id="151" name="Google Shape;151;p25"/>
          <p:cNvSpPr/>
          <p:nvPr/>
        </p:nvSpPr>
        <p:spPr>
          <a:xfrm>
            <a:off x="4415475" y="1265250"/>
            <a:ext cx="133200" cy="467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5"/>
          <p:cNvSpPr/>
          <p:nvPr/>
        </p:nvSpPr>
        <p:spPr>
          <a:xfrm>
            <a:off x="4496800" y="1784563"/>
            <a:ext cx="133200" cy="467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5"/>
          <p:cNvSpPr/>
          <p:nvPr/>
        </p:nvSpPr>
        <p:spPr>
          <a:xfrm>
            <a:off x="4652850" y="2236175"/>
            <a:ext cx="133200" cy="572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125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 first_name from emp where ssn = 666</a:t>
            </a:r>
            <a:endParaRPr/>
          </a:p>
        </p:txBody>
      </p:sp>
      <p:sp>
        <p:nvSpPr>
          <p:cNvPr id="159" name="Google Shape;159;p26"/>
          <p:cNvSpPr/>
          <p:nvPr/>
        </p:nvSpPr>
        <p:spPr>
          <a:xfrm>
            <a:off x="429250" y="77812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1:1001, 2:1002, 3:1003, 4:1004, 5:1005, 6:1006, 7:1007, 8:1008 </a:t>
            </a:r>
            <a:endParaRPr>
              <a:solidFill>
                <a:srgbClr val="FFFFFF"/>
              </a:solidFill>
            </a:endParaRPr>
          </a:p>
        </p:txBody>
      </p:sp>
      <p:sp>
        <p:nvSpPr>
          <p:cNvPr id="160" name="Google Shape;160;p26"/>
          <p:cNvSpPr/>
          <p:nvPr/>
        </p:nvSpPr>
        <p:spPr>
          <a:xfrm>
            <a:off x="429250" y="1282250"/>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John:1001, Kary:1002, Norman:1003, Nole:1004      Dar:1005, Yan:1006, Hasan:1007, Ali:1008</a:t>
            </a:r>
            <a:endParaRPr>
              <a:solidFill>
                <a:srgbClr val="FFFFFF"/>
              </a:solidFill>
            </a:endParaRPr>
          </a:p>
        </p:txBody>
      </p:sp>
      <p:sp>
        <p:nvSpPr>
          <p:cNvPr id="161" name="Google Shape;161;p26"/>
          <p:cNvSpPr/>
          <p:nvPr/>
        </p:nvSpPr>
        <p:spPr>
          <a:xfrm>
            <a:off x="429250" y="179602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Smith:1001, White:1002, Freeman:1003, Sol:1004    Thee:1005, Ali:1006, Bilal:1007, Ali:1008</a:t>
            </a:r>
            <a:endParaRPr>
              <a:solidFill>
                <a:srgbClr val="FFFFFF"/>
              </a:solidFill>
            </a:endParaRPr>
          </a:p>
        </p:txBody>
      </p:sp>
      <p:sp>
        <p:nvSpPr>
          <p:cNvPr id="162" name="Google Shape;162;p26"/>
          <p:cNvSpPr/>
          <p:nvPr/>
        </p:nvSpPr>
        <p:spPr>
          <a:xfrm>
            <a:off x="429250" y="2340080"/>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111:1001, 222:1002, 333:1003, 444:1004, 555:1005    , </a:t>
            </a:r>
            <a:r>
              <a:rPr lang="en">
                <a:solidFill>
                  <a:srgbClr val="F3F3F3"/>
                </a:solidFill>
              </a:rPr>
              <a:t>666:1006</a:t>
            </a:r>
            <a:r>
              <a:rPr lang="en">
                <a:solidFill>
                  <a:srgbClr val="FFFFFF"/>
                </a:solidFill>
              </a:rPr>
              <a:t>, 777:1007, 888:1008</a:t>
            </a:r>
            <a:endParaRPr>
              <a:solidFill>
                <a:srgbClr val="FFFFFF"/>
              </a:solidFill>
            </a:endParaRPr>
          </a:p>
        </p:txBody>
      </p:sp>
      <p:sp>
        <p:nvSpPr>
          <p:cNvPr id="163" name="Google Shape;163;p26"/>
          <p:cNvSpPr/>
          <p:nvPr/>
        </p:nvSpPr>
        <p:spPr>
          <a:xfrm>
            <a:off x="429250" y="289378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101000:1001, 102000:1002, 103000:1003, 104000:1004, 105000:1005, 106000:1006, 107000:1007, 108000:1008</a:t>
            </a:r>
            <a:endParaRPr>
              <a:solidFill>
                <a:srgbClr val="FFFFFF"/>
              </a:solidFill>
            </a:endParaRPr>
          </a:p>
        </p:txBody>
      </p:sp>
      <p:sp>
        <p:nvSpPr>
          <p:cNvPr id="164" name="Google Shape;164;p26"/>
          <p:cNvSpPr/>
          <p:nvPr/>
        </p:nvSpPr>
        <p:spPr>
          <a:xfrm>
            <a:off x="429250" y="3460800"/>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1/1/1991:1001, 2/2/1992:1002, 3/3/1993:1003, 4/4/1994:1004, 5/5/1995:1005, 6/6/1996:1006, 7/7/1997:1007, 8/8/1998:1008</a:t>
            </a:r>
            <a:endParaRPr>
              <a:solidFill>
                <a:srgbClr val="FFFFFF"/>
              </a:solidFill>
            </a:endParaRPr>
          </a:p>
        </p:txBody>
      </p:sp>
      <p:sp>
        <p:nvSpPr>
          <p:cNvPr id="165" name="Google Shape;165;p26"/>
          <p:cNvSpPr/>
          <p:nvPr/>
        </p:nvSpPr>
        <p:spPr>
          <a:xfrm>
            <a:off x="429250" y="400485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eng:1001, mgr:1002, mkt:1003, adm:1004, adm:1005, mkt:1006, acc:1007, acc:1008</a:t>
            </a:r>
            <a:endParaRPr>
              <a:solidFill>
                <a:srgbClr val="FFFFFF"/>
              </a:solidFill>
            </a:endParaRPr>
          </a:p>
        </p:txBody>
      </p:sp>
      <p:sp>
        <p:nvSpPr>
          <p:cNvPr id="166" name="Google Shape;166;p26"/>
          <p:cNvSpPr/>
          <p:nvPr/>
        </p:nvSpPr>
        <p:spPr>
          <a:xfrm>
            <a:off x="429250" y="454876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1/1/2011:1001, 2/1/2012:1002, 3/1/2013:1003, 4/1/2014:1004, 5/1/2015:1005, 6/1/2016:1006, 7/1/2017:1007, 8/1/2018:1008</a:t>
            </a:r>
            <a:endParaRPr>
              <a:solidFill>
                <a:srgbClr val="FFFFFF"/>
              </a:solidFill>
            </a:endParaRPr>
          </a:p>
        </p:txBody>
      </p:sp>
      <p:sp>
        <p:nvSpPr>
          <p:cNvPr id="167" name="Google Shape;167;p26"/>
          <p:cNvSpPr/>
          <p:nvPr/>
        </p:nvSpPr>
        <p:spPr>
          <a:xfrm>
            <a:off x="66550" y="2371525"/>
            <a:ext cx="439200" cy="467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4856250" y="2344900"/>
            <a:ext cx="879300" cy="467700"/>
          </a:xfrm>
          <a:prstGeom prst="rect">
            <a:avLst/>
          </a:prstGeom>
          <a:solidFill>
            <a:srgbClr val="FFFF00">
              <a:alpha val="477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5389900" y="1287075"/>
            <a:ext cx="879300" cy="467700"/>
          </a:xfrm>
          <a:prstGeom prst="rect">
            <a:avLst/>
          </a:prstGeom>
          <a:solidFill>
            <a:srgbClr val="FFFF00">
              <a:alpha val="477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415475" y="1265250"/>
            <a:ext cx="133200" cy="467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4496800" y="1784563"/>
            <a:ext cx="133200" cy="467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190800" y="1287075"/>
            <a:ext cx="439200" cy="467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646850" y="2295325"/>
            <a:ext cx="133200" cy="572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4" name="Google Shape;174;p26"/>
          <p:cNvPicPr preferRelativeResize="0"/>
          <p:nvPr/>
        </p:nvPicPr>
        <p:blipFill>
          <a:blip r:embed="rId3">
            <a:alphaModFix/>
          </a:blip>
          <a:stretch>
            <a:fillRect/>
          </a:stretch>
        </p:blipFill>
        <p:spPr>
          <a:xfrm>
            <a:off x="66550" y="2291725"/>
            <a:ext cx="627300" cy="627300"/>
          </a:xfrm>
          <a:prstGeom prst="rect">
            <a:avLst/>
          </a:prstGeom>
          <a:noFill/>
          <a:ln>
            <a:noFill/>
          </a:ln>
        </p:spPr>
      </p:pic>
      <p:sp>
        <p:nvSpPr>
          <p:cNvPr id="175" name="Google Shape;175;p26"/>
          <p:cNvSpPr/>
          <p:nvPr/>
        </p:nvSpPr>
        <p:spPr>
          <a:xfrm>
            <a:off x="4415475" y="2339175"/>
            <a:ext cx="439200" cy="467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 name="Google Shape;176;p26"/>
          <p:cNvPicPr preferRelativeResize="0"/>
          <p:nvPr/>
        </p:nvPicPr>
        <p:blipFill>
          <a:blip r:embed="rId4">
            <a:alphaModFix/>
          </a:blip>
          <a:stretch>
            <a:fillRect/>
          </a:stretch>
        </p:blipFill>
        <p:spPr>
          <a:xfrm>
            <a:off x="4321425" y="2294138"/>
            <a:ext cx="627300" cy="627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fade">
                                      <p:cBhvr>
                                        <p:cTn id="12" dur="1000"/>
                                        <p:tgtEl>
                                          <p:spTgt spid="1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gtEl>
                                        <p:attrNameLst>
                                          <p:attrName>style.visibility</p:attrName>
                                        </p:attrNameLst>
                                      </p:cBhvr>
                                      <p:to>
                                        <p:strVal val="visible"/>
                                      </p:to>
                                    </p:set>
                                    <p:animEffect transition="in" filter="fade">
                                      <p:cBhvr>
                                        <p:cTn id="17" dur="1000"/>
                                        <p:tgtEl>
                                          <p:spTgt spid="17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gtEl>
                                        <p:attrNameLst>
                                          <p:attrName>style.visibility</p:attrName>
                                        </p:attrNameLst>
                                      </p:cBhvr>
                                      <p:to>
                                        <p:strVal val="visible"/>
                                      </p:to>
                                    </p:set>
                                    <p:animEffect transition="in" filter="fade">
                                      <p:cBhvr>
                                        <p:cTn id="22" dur="1"/>
                                        <p:tgtEl>
                                          <p:spTgt spid="1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8"/>
                                        </p:tgtEl>
                                        <p:attrNameLst>
                                          <p:attrName>style.visibility</p:attrName>
                                        </p:attrNameLst>
                                      </p:cBhvr>
                                      <p:to>
                                        <p:strVal val="visible"/>
                                      </p:to>
                                    </p:set>
                                    <p:animEffect transition="in" filter="fade">
                                      <p:cBhvr>
                                        <p:cTn id="27" dur="1000"/>
                                        <p:tgtEl>
                                          <p:spTgt spid="16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2"/>
                                        </p:tgtEl>
                                        <p:attrNameLst>
                                          <p:attrName>style.visibility</p:attrName>
                                        </p:attrNameLst>
                                      </p:cBhvr>
                                      <p:to>
                                        <p:strVal val="visible"/>
                                      </p:to>
                                    </p:set>
                                    <p:animEffect transition="in" filter="fade">
                                      <p:cBhvr>
                                        <p:cTn id="32" dur="1000"/>
                                        <p:tgtEl>
                                          <p:spTgt spid="17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9"/>
                                        </p:tgtEl>
                                        <p:attrNameLst>
                                          <p:attrName>style.visibility</p:attrName>
                                        </p:attrNameLst>
                                      </p:cBhvr>
                                      <p:to>
                                        <p:strVal val="visible"/>
                                      </p:to>
                                    </p:set>
                                    <p:animEffect transition="in" filter="fade">
                                      <p:cBhvr>
                                        <p:cTn id="3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311700" y="125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 * from emp where id = 1</a:t>
            </a:r>
            <a:endParaRPr/>
          </a:p>
        </p:txBody>
      </p:sp>
      <p:sp>
        <p:nvSpPr>
          <p:cNvPr id="182" name="Google Shape;182;p27"/>
          <p:cNvSpPr/>
          <p:nvPr/>
        </p:nvSpPr>
        <p:spPr>
          <a:xfrm>
            <a:off x="429250" y="77812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1:1001, 2:1002, 3:1003, 4:1004, 5:1005, 6:1006, 7:1007, 8:1008 </a:t>
            </a:r>
            <a:endParaRPr>
              <a:solidFill>
                <a:srgbClr val="FFFFFF"/>
              </a:solidFill>
            </a:endParaRPr>
          </a:p>
        </p:txBody>
      </p:sp>
      <p:sp>
        <p:nvSpPr>
          <p:cNvPr id="183" name="Google Shape;183;p27"/>
          <p:cNvSpPr/>
          <p:nvPr/>
        </p:nvSpPr>
        <p:spPr>
          <a:xfrm>
            <a:off x="429250" y="1282250"/>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John:1001, Kary:1002, Norman:1003, Nole:1004,    Dar:1005, Yan:1006, Hasan:1007, Ali:1008</a:t>
            </a:r>
            <a:endParaRPr>
              <a:solidFill>
                <a:srgbClr val="FFFFFF"/>
              </a:solidFill>
            </a:endParaRPr>
          </a:p>
        </p:txBody>
      </p:sp>
      <p:sp>
        <p:nvSpPr>
          <p:cNvPr id="184" name="Google Shape;184;p27"/>
          <p:cNvSpPr/>
          <p:nvPr/>
        </p:nvSpPr>
        <p:spPr>
          <a:xfrm>
            <a:off x="429250" y="179602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Smith:1001, White:1002, Freeman:1003, Sol:1004,    Thee:1005, Ali:1006, Bilal:1007, Ali:1008</a:t>
            </a:r>
            <a:endParaRPr>
              <a:solidFill>
                <a:srgbClr val="FFFFFF"/>
              </a:solidFill>
            </a:endParaRPr>
          </a:p>
        </p:txBody>
      </p:sp>
      <p:sp>
        <p:nvSpPr>
          <p:cNvPr id="185" name="Google Shape;185;p27"/>
          <p:cNvSpPr/>
          <p:nvPr/>
        </p:nvSpPr>
        <p:spPr>
          <a:xfrm>
            <a:off x="429250" y="2340080"/>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111:1001, 222:1002, 333:1003, 444:1004, 555:1005,   </a:t>
            </a:r>
            <a:r>
              <a:rPr lang="en">
                <a:solidFill>
                  <a:srgbClr val="F3F3F3"/>
                </a:solidFill>
              </a:rPr>
              <a:t>666:1006</a:t>
            </a:r>
            <a:r>
              <a:rPr lang="en">
                <a:solidFill>
                  <a:srgbClr val="FFFFFF"/>
                </a:solidFill>
              </a:rPr>
              <a:t>, 777:1007, 888:1008</a:t>
            </a:r>
            <a:endParaRPr>
              <a:solidFill>
                <a:srgbClr val="FFFFFF"/>
              </a:solidFill>
            </a:endParaRPr>
          </a:p>
        </p:txBody>
      </p:sp>
      <p:sp>
        <p:nvSpPr>
          <p:cNvPr id="186" name="Google Shape;186;p27"/>
          <p:cNvSpPr/>
          <p:nvPr/>
        </p:nvSpPr>
        <p:spPr>
          <a:xfrm>
            <a:off x="429250" y="289378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101000:1001, 102000:1002, 103000:1003, 104000:1004, 105000:1005, 106000:1006, 107000:1007, 108000:1008</a:t>
            </a:r>
            <a:endParaRPr>
              <a:solidFill>
                <a:srgbClr val="FFFFFF"/>
              </a:solidFill>
            </a:endParaRPr>
          </a:p>
        </p:txBody>
      </p:sp>
      <p:sp>
        <p:nvSpPr>
          <p:cNvPr id="187" name="Google Shape;187;p27"/>
          <p:cNvSpPr/>
          <p:nvPr/>
        </p:nvSpPr>
        <p:spPr>
          <a:xfrm>
            <a:off x="429250" y="3460800"/>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1/1/1991:1001, 2/2/1992:1002, 3/3/1993:1003, 4/4/1994:1004, 5/5/1995:1005, 6/6/1996:1006, 7/7/1997:1007, 8/8/1998:1008</a:t>
            </a:r>
            <a:endParaRPr>
              <a:solidFill>
                <a:srgbClr val="FFFFFF"/>
              </a:solidFill>
            </a:endParaRPr>
          </a:p>
        </p:txBody>
      </p:sp>
      <p:sp>
        <p:nvSpPr>
          <p:cNvPr id="188" name="Google Shape;188;p27"/>
          <p:cNvSpPr/>
          <p:nvPr/>
        </p:nvSpPr>
        <p:spPr>
          <a:xfrm>
            <a:off x="429250" y="400485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eng:1001, mgr:1002, mkt:1003, adm:1004, adm:1005, mkt:1006, acc:1007, acc:1008</a:t>
            </a:r>
            <a:endParaRPr>
              <a:solidFill>
                <a:srgbClr val="FFFFFF"/>
              </a:solidFill>
            </a:endParaRPr>
          </a:p>
        </p:txBody>
      </p:sp>
      <p:sp>
        <p:nvSpPr>
          <p:cNvPr id="189" name="Google Shape;189;p27"/>
          <p:cNvSpPr/>
          <p:nvPr/>
        </p:nvSpPr>
        <p:spPr>
          <a:xfrm>
            <a:off x="429250" y="454876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1/1/2011:1001, 2/1/2012:1002, 3/1/2013:1003, 4/1/2014:1004, 5/1/2015:1005, 6/1/2016:1006, 7/1/2017:1007, 8/1/2018:1008</a:t>
            </a:r>
            <a:endParaRPr>
              <a:solidFill>
                <a:srgbClr val="FFFFFF"/>
              </a:solidFill>
            </a:endParaRPr>
          </a:p>
        </p:txBody>
      </p:sp>
      <p:sp>
        <p:nvSpPr>
          <p:cNvPr id="190" name="Google Shape;190;p27"/>
          <p:cNvSpPr/>
          <p:nvPr/>
        </p:nvSpPr>
        <p:spPr>
          <a:xfrm>
            <a:off x="93375" y="758825"/>
            <a:ext cx="439200" cy="467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93375" y="1287075"/>
            <a:ext cx="439200" cy="467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429250" y="756425"/>
            <a:ext cx="675600" cy="467700"/>
          </a:xfrm>
          <a:prstGeom prst="rect">
            <a:avLst/>
          </a:prstGeom>
          <a:solidFill>
            <a:srgbClr val="FFFF00">
              <a:alpha val="477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429250" y="1325675"/>
            <a:ext cx="1038300" cy="467700"/>
          </a:xfrm>
          <a:prstGeom prst="rect">
            <a:avLst/>
          </a:prstGeom>
          <a:solidFill>
            <a:srgbClr val="FFFF00">
              <a:alpha val="477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152600" y="1791863"/>
            <a:ext cx="439200" cy="467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488475" y="1830463"/>
            <a:ext cx="1038300" cy="467700"/>
          </a:xfrm>
          <a:prstGeom prst="rect">
            <a:avLst/>
          </a:prstGeom>
          <a:solidFill>
            <a:srgbClr val="FFFF00">
              <a:alpha val="477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152600" y="2342825"/>
            <a:ext cx="439200" cy="467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488475" y="2381425"/>
            <a:ext cx="1038300" cy="467700"/>
          </a:xfrm>
          <a:prstGeom prst="rect">
            <a:avLst/>
          </a:prstGeom>
          <a:solidFill>
            <a:srgbClr val="FFFF00">
              <a:alpha val="477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152600" y="2901813"/>
            <a:ext cx="439200" cy="467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488475" y="2940418"/>
            <a:ext cx="1038300" cy="188100"/>
          </a:xfrm>
          <a:prstGeom prst="rect">
            <a:avLst/>
          </a:prstGeom>
          <a:solidFill>
            <a:srgbClr val="FFFF00">
              <a:alpha val="477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79963" y="3480588"/>
            <a:ext cx="439200" cy="467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415838" y="3519193"/>
            <a:ext cx="1038300" cy="188100"/>
          </a:xfrm>
          <a:prstGeom prst="rect">
            <a:avLst/>
          </a:prstGeom>
          <a:solidFill>
            <a:srgbClr val="FFFF00">
              <a:alpha val="477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9963" y="4014675"/>
            <a:ext cx="439200" cy="467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415850" y="4047782"/>
            <a:ext cx="1038300" cy="440700"/>
          </a:xfrm>
          <a:prstGeom prst="rect">
            <a:avLst/>
          </a:prstGeom>
          <a:solidFill>
            <a:srgbClr val="FFFF00">
              <a:alpha val="477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9950" y="4548750"/>
            <a:ext cx="439200" cy="467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415850" y="4581853"/>
            <a:ext cx="1038300" cy="263700"/>
          </a:xfrm>
          <a:prstGeom prst="rect">
            <a:avLst/>
          </a:prstGeom>
          <a:solidFill>
            <a:srgbClr val="FFFF00">
              <a:alpha val="477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4415475" y="1265250"/>
            <a:ext cx="133200" cy="467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4505400" y="1802650"/>
            <a:ext cx="133200" cy="467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4646850" y="2295325"/>
            <a:ext cx="133200" cy="572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 name="Google Shape;209;p27"/>
          <p:cNvPicPr preferRelativeResize="0"/>
          <p:nvPr/>
        </p:nvPicPr>
        <p:blipFill>
          <a:blip r:embed="rId3">
            <a:alphaModFix/>
          </a:blip>
          <a:stretch>
            <a:fillRect/>
          </a:stretch>
        </p:blipFill>
        <p:spPr>
          <a:xfrm>
            <a:off x="-675" y="698325"/>
            <a:ext cx="627300" cy="627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10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gtEl>
                                        <p:attrNameLst>
                                          <p:attrName>style.visibility</p:attrName>
                                        </p:attrNameLst>
                                      </p:cBhvr>
                                      <p:to>
                                        <p:strVal val="visible"/>
                                      </p:to>
                                    </p:set>
                                    <p:animEffect transition="in" filter="fade">
                                      <p:cBhvr>
                                        <p:cTn id="12" dur="1000"/>
                                        <p:tgtEl>
                                          <p:spTgt spid="2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2"/>
                                        </p:tgtEl>
                                        <p:attrNameLst>
                                          <p:attrName>style.visibility</p:attrName>
                                        </p:attrNameLst>
                                      </p:cBhvr>
                                      <p:to>
                                        <p:strVal val="visible"/>
                                      </p:to>
                                    </p:set>
                                    <p:animEffect transition="in" filter="fade">
                                      <p:cBhvr>
                                        <p:cTn id="17" dur="1000"/>
                                        <p:tgtEl>
                                          <p:spTgt spid="1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1"/>
                                        </p:tgtEl>
                                        <p:attrNameLst>
                                          <p:attrName>style.visibility</p:attrName>
                                        </p:attrNameLst>
                                      </p:cBhvr>
                                      <p:to>
                                        <p:strVal val="visible"/>
                                      </p:to>
                                    </p:set>
                                    <p:animEffect transition="in" filter="fade">
                                      <p:cBhvr>
                                        <p:cTn id="22" dur="1000"/>
                                        <p:tgtEl>
                                          <p:spTgt spid="1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3"/>
                                        </p:tgtEl>
                                        <p:attrNameLst>
                                          <p:attrName>style.visibility</p:attrName>
                                        </p:attrNameLst>
                                      </p:cBhvr>
                                      <p:to>
                                        <p:strVal val="visible"/>
                                      </p:to>
                                    </p:set>
                                    <p:animEffect transition="in" filter="fade">
                                      <p:cBhvr>
                                        <p:cTn id="27" dur="1000"/>
                                        <p:tgtEl>
                                          <p:spTgt spid="19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4"/>
                                        </p:tgtEl>
                                        <p:attrNameLst>
                                          <p:attrName>style.visibility</p:attrName>
                                        </p:attrNameLst>
                                      </p:cBhvr>
                                      <p:to>
                                        <p:strVal val="visible"/>
                                      </p:to>
                                    </p:set>
                                    <p:animEffect transition="in" filter="fade">
                                      <p:cBhvr>
                                        <p:cTn id="32" dur="1000"/>
                                        <p:tgtEl>
                                          <p:spTgt spid="19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5"/>
                                        </p:tgtEl>
                                        <p:attrNameLst>
                                          <p:attrName>style.visibility</p:attrName>
                                        </p:attrNameLst>
                                      </p:cBhvr>
                                      <p:to>
                                        <p:strVal val="visible"/>
                                      </p:to>
                                    </p:set>
                                    <p:animEffect transition="in" filter="fade">
                                      <p:cBhvr>
                                        <p:cTn id="37" dur="1000"/>
                                        <p:tgtEl>
                                          <p:spTgt spid="19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6"/>
                                        </p:tgtEl>
                                        <p:attrNameLst>
                                          <p:attrName>style.visibility</p:attrName>
                                        </p:attrNameLst>
                                      </p:cBhvr>
                                      <p:to>
                                        <p:strVal val="visible"/>
                                      </p:to>
                                    </p:set>
                                    <p:animEffect transition="in" filter="fade">
                                      <p:cBhvr>
                                        <p:cTn id="42" dur="1000"/>
                                        <p:tgtEl>
                                          <p:spTgt spid="19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7"/>
                                        </p:tgtEl>
                                        <p:attrNameLst>
                                          <p:attrName>style.visibility</p:attrName>
                                        </p:attrNameLst>
                                      </p:cBhvr>
                                      <p:to>
                                        <p:strVal val="visible"/>
                                      </p:to>
                                    </p:set>
                                    <p:animEffect transition="in" filter="fade">
                                      <p:cBhvr>
                                        <p:cTn id="47" dur="1000"/>
                                        <p:tgtEl>
                                          <p:spTgt spid="19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8"/>
                                        </p:tgtEl>
                                        <p:attrNameLst>
                                          <p:attrName>style.visibility</p:attrName>
                                        </p:attrNameLst>
                                      </p:cBhvr>
                                      <p:to>
                                        <p:strVal val="visible"/>
                                      </p:to>
                                    </p:set>
                                    <p:animEffect transition="in" filter="fade">
                                      <p:cBhvr>
                                        <p:cTn id="52" dur="1000"/>
                                        <p:tgtEl>
                                          <p:spTgt spid="19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9"/>
                                        </p:tgtEl>
                                        <p:attrNameLst>
                                          <p:attrName>style.visibility</p:attrName>
                                        </p:attrNameLst>
                                      </p:cBhvr>
                                      <p:to>
                                        <p:strVal val="visible"/>
                                      </p:to>
                                    </p:set>
                                    <p:animEffect transition="in" filter="fade">
                                      <p:cBhvr>
                                        <p:cTn id="57" dur="1000"/>
                                        <p:tgtEl>
                                          <p:spTgt spid="19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0"/>
                                        </p:tgtEl>
                                        <p:attrNameLst>
                                          <p:attrName>style.visibility</p:attrName>
                                        </p:attrNameLst>
                                      </p:cBhvr>
                                      <p:to>
                                        <p:strVal val="visible"/>
                                      </p:to>
                                    </p:set>
                                    <p:animEffect transition="in" filter="fade">
                                      <p:cBhvr>
                                        <p:cTn id="62" dur="1000"/>
                                        <p:tgtEl>
                                          <p:spTgt spid="20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01"/>
                                        </p:tgtEl>
                                        <p:attrNameLst>
                                          <p:attrName>style.visibility</p:attrName>
                                        </p:attrNameLst>
                                      </p:cBhvr>
                                      <p:to>
                                        <p:strVal val="visible"/>
                                      </p:to>
                                    </p:set>
                                    <p:animEffect transition="in" filter="fade">
                                      <p:cBhvr>
                                        <p:cTn id="67" dur="1000"/>
                                        <p:tgtEl>
                                          <p:spTgt spid="20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2"/>
                                        </p:tgtEl>
                                        <p:attrNameLst>
                                          <p:attrName>style.visibility</p:attrName>
                                        </p:attrNameLst>
                                      </p:cBhvr>
                                      <p:to>
                                        <p:strVal val="visible"/>
                                      </p:to>
                                    </p:set>
                                    <p:animEffect transition="in" filter="fade">
                                      <p:cBhvr>
                                        <p:cTn id="72" dur="1000"/>
                                        <p:tgtEl>
                                          <p:spTgt spid="20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3"/>
                                        </p:tgtEl>
                                        <p:attrNameLst>
                                          <p:attrName>style.visibility</p:attrName>
                                        </p:attrNameLst>
                                      </p:cBhvr>
                                      <p:to>
                                        <p:strVal val="visible"/>
                                      </p:to>
                                    </p:set>
                                    <p:animEffect transition="in" filter="fade">
                                      <p:cBhvr>
                                        <p:cTn id="77" dur="1000"/>
                                        <p:tgtEl>
                                          <p:spTgt spid="20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04"/>
                                        </p:tgtEl>
                                        <p:attrNameLst>
                                          <p:attrName>style.visibility</p:attrName>
                                        </p:attrNameLst>
                                      </p:cBhvr>
                                      <p:to>
                                        <p:strVal val="visible"/>
                                      </p:to>
                                    </p:set>
                                    <p:animEffect transition="in" filter="fade">
                                      <p:cBhvr>
                                        <p:cTn id="82" dur="1000"/>
                                        <p:tgtEl>
                                          <p:spTgt spid="20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05"/>
                                        </p:tgtEl>
                                        <p:attrNameLst>
                                          <p:attrName>style.visibility</p:attrName>
                                        </p:attrNameLst>
                                      </p:cBhvr>
                                      <p:to>
                                        <p:strVal val="visible"/>
                                      </p:to>
                                    </p:set>
                                    <p:animEffect transition="in" filter="fade">
                                      <p:cBhvr>
                                        <p:cTn id="87"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311700" y="125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 sum(salary) from emp </a:t>
            </a:r>
            <a:endParaRPr/>
          </a:p>
        </p:txBody>
      </p:sp>
      <p:sp>
        <p:nvSpPr>
          <p:cNvPr id="215" name="Google Shape;215;p28"/>
          <p:cNvSpPr/>
          <p:nvPr/>
        </p:nvSpPr>
        <p:spPr>
          <a:xfrm>
            <a:off x="429250" y="77812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1:1001, 2:1002, 3:1003, 4:1004, 5:1005, 6:1006, 7:1007, 8:1008 </a:t>
            </a:r>
            <a:endParaRPr>
              <a:solidFill>
                <a:srgbClr val="FFFFFF"/>
              </a:solidFill>
            </a:endParaRPr>
          </a:p>
        </p:txBody>
      </p:sp>
      <p:sp>
        <p:nvSpPr>
          <p:cNvPr id="216" name="Google Shape;216;p28"/>
          <p:cNvSpPr/>
          <p:nvPr/>
        </p:nvSpPr>
        <p:spPr>
          <a:xfrm>
            <a:off x="429250" y="1282250"/>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John:1001, Kary:1002, Norman:1003, Nole:1004,    Dar:1005, Yan:1006, Hasan:1007, Ali:1008</a:t>
            </a:r>
            <a:endParaRPr>
              <a:solidFill>
                <a:srgbClr val="FFFFFF"/>
              </a:solidFill>
            </a:endParaRPr>
          </a:p>
        </p:txBody>
      </p:sp>
      <p:sp>
        <p:nvSpPr>
          <p:cNvPr id="217" name="Google Shape;217;p28"/>
          <p:cNvSpPr/>
          <p:nvPr/>
        </p:nvSpPr>
        <p:spPr>
          <a:xfrm>
            <a:off x="429250" y="179602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Smith:1001, White:1002, Freeman:1003, Sol:1004,   Thee:1005, Ali:1006, Bilal:1007, Ali:1008</a:t>
            </a:r>
            <a:endParaRPr>
              <a:solidFill>
                <a:srgbClr val="FFFFFF"/>
              </a:solidFill>
            </a:endParaRPr>
          </a:p>
        </p:txBody>
      </p:sp>
      <p:sp>
        <p:nvSpPr>
          <p:cNvPr id="218" name="Google Shape;218;p28"/>
          <p:cNvSpPr/>
          <p:nvPr/>
        </p:nvSpPr>
        <p:spPr>
          <a:xfrm>
            <a:off x="429250" y="2340080"/>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111:1001, 222:1002, 333:1003, 444:1004, 555:1005,   </a:t>
            </a:r>
            <a:r>
              <a:rPr lang="en">
                <a:solidFill>
                  <a:srgbClr val="F3F3F3"/>
                </a:solidFill>
              </a:rPr>
              <a:t>666:1006</a:t>
            </a:r>
            <a:r>
              <a:rPr lang="en">
                <a:solidFill>
                  <a:srgbClr val="FFFFFF"/>
                </a:solidFill>
              </a:rPr>
              <a:t>, 777:1007, 888:1008</a:t>
            </a:r>
            <a:endParaRPr>
              <a:solidFill>
                <a:srgbClr val="FFFFFF"/>
              </a:solidFill>
            </a:endParaRPr>
          </a:p>
        </p:txBody>
      </p:sp>
      <p:sp>
        <p:nvSpPr>
          <p:cNvPr id="219" name="Google Shape;219;p28"/>
          <p:cNvSpPr/>
          <p:nvPr/>
        </p:nvSpPr>
        <p:spPr>
          <a:xfrm>
            <a:off x="429250" y="289378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101000:1001, 102000:1002, 103000:1003, 104000:1004, 105000:1005, 106000:1006, 107000:1007, 108000:1008</a:t>
            </a:r>
            <a:endParaRPr>
              <a:solidFill>
                <a:srgbClr val="FFFFFF"/>
              </a:solidFill>
            </a:endParaRPr>
          </a:p>
        </p:txBody>
      </p:sp>
      <p:sp>
        <p:nvSpPr>
          <p:cNvPr id="220" name="Google Shape;220;p28"/>
          <p:cNvSpPr/>
          <p:nvPr/>
        </p:nvSpPr>
        <p:spPr>
          <a:xfrm>
            <a:off x="429250" y="3460800"/>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1/1/1991:1001, 2/2/1992:1002, 3/3/1993:1003, 4/4/1994:1004, 5/5/1995:1005, 6/6/1996:1006, 7/7/1997:1007, 8/8/1998:1008</a:t>
            </a:r>
            <a:endParaRPr>
              <a:solidFill>
                <a:srgbClr val="FFFFFF"/>
              </a:solidFill>
            </a:endParaRPr>
          </a:p>
        </p:txBody>
      </p:sp>
      <p:sp>
        <p:nvSpPr>
          <p:cNvPr id="221" name="Google Shape;221;p28"/>
          <p:cNvSpPr/>
          <p:nvPr/>
        </p:nvSpPr>
        <p:spPr>
          <a:xfrm>
            <a:off x="429250" y="400485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eng:1001, mgr:1002, mkt:1003, adm:1004, adm:1005, mkt:1006, acc:1007, acc:1008</a:t>
            </a:r>
            <a:endParaRPr>
              <a:solidFill>
                <a:srgbClr val="FFFFFF"/>
              </a:solidFill>
            </a:endParaRPr>
          </a:p>
        </p:txBody>
      </p:sp>
      <p:sp>
        <p:nvSpPr>
          <p:cNvPr id="222" name="Google Shape;222;p28"/>
          <p:cNvSpPr/>
          <p:nvPr/>
        </p:nvSpPr>
        <p:spPr>
          <a:xfrm>
            <a:off x="429250" y="4548765"/>
            <a:ext cx="8115900" cy="467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1/1/2011:1001, 2/1/2012:1002, 3/1/2013:1003, 4/1/2014:1004, 5/1/2015:1005, 6/1/2016:1006, 7/1/2017:1007, 8/1/2018:1008</a:t>
            </a:r>
            <a:endParaRPr>
              <a:solidFill>
                <a:srgbClr val="FFFFFF"/>
              </a:solidFill>
            </a:endParaRPr>
          </a:p>
        </p:txBody>
      </p:sp>
      <p:sp>
        <p:nvSpPr>
          <p:cNvPr id="223" name="Google Shape;223;p28"/>
          <p:cNvSpPr/>
          <p:nvPr/>
        </p:nvSpPr>
        <p:spPr>
          <a:xfrm>
            <a:off x="0" y="2813925"/>
            <a:ext cx="439200" cy="467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439200" y="2900450"/>
            <a:ext cx="8013000" cy="467700"/>
          </a:xfrm>
          <a:prstGeom prst="rect">
            <a:avLst/>
          </a:prstGeom>
          <a:solidFill>
            <a:srgbClr val="FFFF00">
              <a:alpha val="477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4415475" y="1265250"/>
            <a:ext cx="133200" cy="467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4505400" y="1802650"/>
            <a:ext cx="133200" cy="467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4646850" y="2295325"/>
            <a:ext cx="133200" cy="572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1000"/>
                                        <p:tgtEl>
                                          <p:spTgt spid="2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fade">
                                      <p:cBhvr>
                                        <p:cTn id="12" dur="10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311700" y="18881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Pros &amp; Cons</a:t>
            </a:r>
            <a:endParaRPr/>
          </a:p>
        </p:txBody>
      </p:sp>
      <p:sp>
        <p:nvSpPr>
          <p:cNvPr id="233" name="Google Shape;233;p29"/>
          <p:cNvSpPr txBox="1">
            <a:spLocks noGrp="1"/>
          </p:cNvSpPr>
          <p:nvPr>
            <p:ph type="body" idx="1"/>
          </p:nvPr>
        </p:nvSpPr>
        <p:spPr>
          <a:xfrm>
            <a:off x="311700" y="947050"/>
            <a:ext cx="4260300" cy="3990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150000"/>
              </a:lnSpc>
              <a:spcBef>
                <a:spcPts val="1200"/>
              </a:spcBef>
              <a:spcAft>
                <a:spcPts val="0"/>
              </a:spcAft>
              <a:buSzPts val="2400"/>
              <a:buChar char="●"/>
            </a:pPr>
            <a:r>
              <a:rPr lang="en" sz="2400" dirty="0"/>
              <a:t>Row-Based</a:t>
            </a:r>
            <a:endParaRPr sz="2400" dirty="0"/>
          </a:p>
          <a:p>
            <a:pPr marL="457200" lvl="0" indent="-381000" algn="l" rtl="0">
              <a:lnSpc>
                <a:spcPct val="150000"/>
              </a:lnSpc>
              <a:spcBef>
                <a:spcPts val="0"/>
              </a:spcBef>
              <a:spcAft>
                <a:spcPts val="0"/>
              </a:spcAft>
              <a:buSzPts val="2400"/>
              <a:buChar char="●"/>
            </a:pPr>
            <a:r>
              <a:rPr lang="en" sz="2400" dirty="0"/>
              <a:t>Optimal for read/writes</a:t>
            </a:r>
            <a:endParaRPr sz="2400" dirty="0"/>
          </a:p>
          <a:p>
            <a:pPr marL="457200" lvl="0" indent="-381000" algn="l" rtl="0">
              <a:lnSpc>
                <a:spcPct val="150000"/>
              </a:lnSpc>
              <a:spcBef>
                <a:spcPts val="0"/>
              </a:spcBef>
              <a:spcAft>
                <a:spcPts val="0"/>
              </a:spcAft>
              <a:buSzPts val="2400"/>
              <a:buChar char="●"/>
            </a:pPr>
            <a:r>
              <a:rPr lang="en" sz="2400" dirty="0"/>
              <a:t>OLTP</a:t>
            </a:r>
            <a:endParaRPr sz="2400" dirty="0"/>
          </a:p>
          <a:p>
            <a:pPr marL="457200" lvl="0" indent="-381000" algn="l" rtl="0">
              <a:lnSpc>
                <a:spcPct val="150000"/>
              </a:lnSpc>
              <a:spcBef>
                <a:spcPts val="0"/>
              </a:spcBef>
              <a:spcAft>
                <a:spcPts val="0"/>
              </a:spcAft>
              <a:buSzPts val="2400"/>
              <a:buChar char="●"/>
            </a:pPr>
            <a:r>
              <a:rPr lang="en" sz="2400" dirty="0"/>
              <a:t>Compression isn’t efficient</a:t>
            </a:r>
            <a:endParaRPr sz="2400" dirty="0"/>
          </a:p>
          <a:p>
            <a:pPr marL="457200" lvl="0" indent="-381000" algn="l" rtl="0">
              <a:lnSpc>
                <a:spcPct val="150000"/>
              </a:lnSpc>
              <a:spcBef>
                <a:spcPts val="0"/>
              </a:spcBef>
              <a:spcAft>
                <a:spcPts val="0"/>
              </a:spcAft>
              <a:buSzPts val="2400"/>
              <a:buChar char="●"/>
            </a:pPr>
            <a:r>
              <a:rPr lang="en" sz="2400" dirty="0"/>
              <a:t>Aggregation isn’t efficient</a:t>
            </a:r>
            <a:endParaRPr sz="2400" dirty="0"/>
          </a:p>
          <a:p>
            <a:pPr marL="457200" lvl="0" indent="-381000" algn="l" rtl="0">
              <a:lnSpc>
                <a:spcPct val="150000"/>
              </a:lnSpc>
              <a:spcBef>
                <a:spcPts val="0"/>
              </a:spcBef>
              <a:spcAft>
                <a:spcPts val="0"/>
              </a:spcAft>
              <a:buSzPts val="2400"/>
              <a:buChar char="●"/>
            </a:pPr>
            <a:r>
              <a:rPr lang="en" sz="2400" dirty="0"/>
              <a:t>Efficient queries w/multi-columns</a:t>
            </a:r>
            <a:endParaRPr sz="2400" dirty="0"/>
          </a:p>
        </p:txBody>
      </p:sp>
      <p:sp>
        <p:nvSpPr>
          <p:cNvPr id="234" name="Google Shape;234;p29"/>
          <p:cNvSpPr txBox="1">
            <a:spLocks noGrp="1"/>
          </p:cNvSpPr>
          <p:nvPr>
            <p:ph type="body" idx="1"/>
          </p:nvPr>
        </p:nvSpPr>
        <p:spPr>
          <a:xfrm>
            <a:off x="4723325" y="947050"/>
            <a:ext cx="4260300" cy="3990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150000"/>
              </a:lnSpc>
              <a:spcBef>
                <a:spcPts val="1200"/>
              </a:spcBef>
              <a:spcAft>
                <a:spcPts val="0"/>
              </a:spcAft>
              <a:buSzPts val="2400"/>
              <a:buChar char="●"/>
            </a:pPr>
            <a:r>
              <a:rPr lang="en" sz="2400" dirty="0"/>
              <a:t>Column-Based</a:t>
            </a:r>
            <a:endParaRPr sz="2400" dirty="0"/>
          </a:p>
          <a:p>
            <a:pPr marL="457200" lvl="0" indent="-381000" algn="l" rtl="0">
              <a:lnSpc>
                <a:spcPct val="150000"/>
              </a:lnSpc>
              <a:spcBef>
                <a:spcPts val="0"/>
              </a:spcBef>
              <a:spcAft>
                <a:spcPts val="0"/>
              </a:spcAft>
              <a:buSzPts val="2400"/>
              <a:buChar char="●"/>
            </a:pPr>
            <a:r>
              <a:rPr lang="en" sz="2400" dirty="0"/>
              <a:t>Writes are slower</a:t>
            </a:r>
            <a:endParaRPr sz="2400" dirty="0"/>
          </a:p>
          <a:p>
            <a:pPr marL="457200" lvl="0" indent="-381000" algn="l" rtl="0">
              <a:lnSpc>
                <a:spcPct val="150000"/>
              </a:lnSpc>
              <a:spcBef>
                <a:spcPts val="0"/>
              </a:spcBef>
              <a:spcAft>
                <a:spcPts val="0"/>
              </a:spcAft>
              <a:buSzPts val="2400"/>
              <a:buChar char="●"/>
            </a:pPr>
            <a:r>
              <a:rPr lang="en" sz="2400" dirty="0"/>
              <a:t>OLAP</a:t>
            </a:r>
            <a:endParaRPr sz="2400" dirty="0"/>
          </a:p>
          <a:p>
            <a:pPr marL="457200" lvl="0" indent="-381000" algn="l" rtl="0">
              <a:lnSpc>
                <a:spcPct val="150000"/>
              </a:lnSpc>
              <a:spcBef>
                <a:spcPts val="0"/>
              </a:spcBef>
              <a:spcAft>
                <a:spcPts val="0"/>
              </a:spcAft>
              <a:buSzPts val="2400"/>
              <a:buChar char="●"/>
            </a:pPr>
            <a:r>
              <a:rPr lang="en" sz="2400" dirty="0"/>
              <a:t>Compress greatly </a:t>
            </a:r>
            <a:endParaRPr sz="2400" dirty="0"/>
          </a:p>
          <a:p>
            <a:pPr marL="457200" lvl="0" indent="-381000" algn="l" rtl="0">
              <a:lnSpc>
                <a:spcPct val="150000"/>
              </a:lnSpc>
              <a:spcBef>
                <a:spcPts val="0"/>
              </a:spcBef>
              <a:spcAft>
                <a:spcPts val="0"/>
              </a:spcAft>
              <a:buSzPts val="2400"/>
              <a:buChar char="●"/>
            </a:pPr>
            <a:r>
              <a:rPr lang="en" sz="2400" dirty="0"/>
              <a:t>Amazing for aggregation</a:t>
            </a:r>
            <a:endParaRPr sz="2400" dirty="0"/>
          </a:p>
          <a:p>
            <a:pPr marL="457200" lvl="0" indent="-381000" algn="l" rtl="0">
              <a:lnSpc>
                <a:spcPct val="150000"/>
              </a:lnSpc>
              <a:spcBef>
                <a:spcPts val="0"/>
              </a:spcBef>
              <a:spcAft>
                <a:spcPts val="0"/>
              </a:spcAft>
              <a:buSzPts val="2400"/>
              <a:buChar char="●"/>
            </a:pPr>
            <a:r>
              <a:rPr lang="en" sz="2400" dirty="0"/>
              <a:t>Inefficient queries w/multi-columns</a:t>
            </a:r>
            <a:endParaRPr sz="2400" dirty="0"/>
          </a:p>
          <a:p>
            <a:pPr marL="457200" lvl="0" indent="0" algn="l" rtl="0">
              <a:lnSpc>
                <a:spcPct val="150000"/>
              </a:lnSpc>
              <a:spcBef>
                <a:spcPts val="1200"/>
              </a:spcBef>
              <a:spcAft>
                <a:spcPts val="1200"/>
              </a:spcAft>
              <a:buNone/>
            </a:pPr>
            <a:endParaRPr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03EA-0676-AD7F-58AC-EBF3ABB9641A}"/>
              </a:ext>
            </a:extLst>
          </p:cNvPr>
          <p:cNvSpPr>
            <a:spLocks noGrp="1"/>
          </p:cNvSpPr>
          <p:nvPr>
            <p:ph type="title"/>
          </p:nvPr>
        </p:nvSpPr>
        <p:spPr/>
        <p:txBody>
          <a:bodyPr/>
          <a:lstStyle/>
          <a:p>
            <a:r>
              <a:rPr lang="en-CN"/>
              <a:t>OLTP vs OLAP</a:t>
            </a:r>
          </a:p>
        </p:txBody>
      </p:sp>
      <p:sp>
        <p:nvSpPr>
          <p:cNvPr id="3" name="Text Placeholder 2">
            <a:extLst>
              <a:ext uri="{FF2B5EF4-FFF2-40B4-BE49-F238E27FC236}">
                <a16:creationId xmlns:a16="http://schemas.microsoft.com/office/drawing/2014/main" id="{706F5CEB-C6AE-F0A6-6D4A-C476AA300C3D}"/>
              </a:ext>
            </a:extLst>
          </p:cNvPr>
          <p:cNvSpPr>
            <a:spLocks noGrp="1"/>
          </p:cNvSpPr>
          <p:nvPr>
            <p:ph type="body" idx="1"/>
          </p:nvPr>
        </p:nvSpPr>
        <p:spPr/>
        <p:txBody>
          <a:bodyPr/>
          <a:lstStyle/>
          <a:p>
            <a:endParaRPr lang="en-CN"/>
          </a:p>
        </p:txBody>
      </p:sp>
    </p:spTree>
    <p:extLst>
      <p:ext uri="{BB962C8B-B14F-4D97-AF65-F5344CB8AC3E}">
        <p14:creationId xmlns:p14="http://schemas.microsoft.com/office/powerpoint/2010/main" val="6238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18881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64" name="Google Shape;64;p14"/>
          <p:cNvSpPr txBox="1">
            <a:spLocks noGrp="1"/>
          </p:cNvSpPr>
          <p:nvPr>
            <p:ph type="body" idx="1"/>
          </p:nvPr>
        </p:nvSpPr>
        <p:spPr>
          <a:xfrm>
            <a:off x="311700" y="947055"/>
            <a:ext cx="8520600" cy="3990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150000"/>
              </a:lnSpc>
              <a:spcBef>
                <a:spcPts val="1200"/>
              </a:spcBef>
              <a:spcAft>
                <a:spcPts val="0"/>
              </a:spcAft>
              <a:buSzPts val="2400"/>
              <a:buChar char="●"/>
            </a:pPr>
            <a:r>
              <a:rPr lang="en" sz="2400"/>
              <a:t>Row-Oriented Database (Row store)</a:t>
            </a:r>
            <a:endParaRPr sz="2400"/>
          </a:p>
          <a:p>
            <a:pPr marL="457200" lvl="0" indent="-381000" algn="l" rtl="0">
              <a:lnSpc>
                <a:spcPct val="150000"/>
              </a:lnSpc>
              <a:spcBef>
                <a:spcPts val="0"/>
              </a:spcBef>
              <a:spcAft>
                <a:spcPts val="0"/>
              </a:spcAft>
              <a:buSzPts val="2400"/>
              <a:buChar char="●"/>
            </a:pPr>
            <a:r>
              <a:rPr lang="en" sz="2400"/>
              <a:t>Column-Oriented Database (Column store)</a:t>
            </a:r>
            <a:endParaRPr sz="2400"/>
          </a:p>
          <a:p>
            <a:pPr marL="457200" lvl="0" indent="-381000" algn="l" rtl="0">
              <a:lnSpc>
                <a:spcPct val="150000"/>
              </a:lnSpc>
              <a:spcBef>
                <a:spcPts val="0"/>
              </a:spcBef>
              <a:spcAft>
                <a:spcPts val="0"/>
              </a:spcAft>
              <a:buSzPts val="2400"/>
              <a:buChar char="●"/>
            </a:pPr>
            <a:r>
              <a:rPr lang="en" sz="2400"/>
              <a:t>Pros &amp; Cons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a:t>
            </a:r>
            <a:endParaRPr/>
          </a:p>
        </p:txBody>
      </p:sp>
      <p:graphicFrame>
        <p:nvGraphicFramePr>
          <p:cNvPr id="70" name="Google Shape;70;p15"/>
          <p:cNvGraphicFramePr/>
          <p:nvPr/>
        </p:nvGraphicFramePr>
        <p:xfrm>
          <a:off x="697975" y="1103150"/>
          <a:ext cx="8045025" cy="3565890"/>
        </p:xfrm>
        <a:graphic>
          <a:graphicData uri="http://schemas.openxmlformats.org/drawingml/2006/table">
            <a:tbl>
              <a:tblPr>
                <a:noFill/>
                <a:tableStyleId>{A08789FA-766C-474D-801A-D7CE455F195C}</a:tableStyleId>
              </a:tblPr>
              <a:tblGrid>
                <a:gridCol w="813400">
                  <a:extLst>
                    <a:ext uri="{9D8B030D-6E8A-4147-A177-3AD203B41FA5}">
                      <a16:colId xmlns:a16="http://schemas.microsoft.com/office/drawing/2014/main" val="20000"/>
                    </a:ext>
                  </a:extLst>
                </a:gridCol>
                <a:gridCol w="414100">
                  <a:extLst>
                    <a:ext uri="{9D8B030D-6E8A-4147-A177-3AD203B41FA5}">
                      <a16:colId xmlns:a16="http://schemas.microsoft.com/office/drawing/2014/main" val="20001"/>
                    </a:ext>
                  </a:extLst>
                </a:gridCol>
                <a:gridCol w="1081925">
                  <a:extLst>
                    <a:ext uri="{9D8B030D-6E8A-4147-A177-3AD203B41FA5}">
                      <a16:colId xmlns:a16="http://schemas.microsoft.com/office/drawing/2014/main" val="20002"/>
                    </a:ext>
                  </a:extLst>
                </a:gridCol>
                <a:gridCol w="1374675">
                  <a:extLst>
                    <a:ext uri="{9D8B030D-6E8A-4147-A177-3AD203B41FA5}">
                      <a16:colId xmlns:a16="http://schemas.microsoft.com/office/drawing/2014/main" val="20003"/>
                    </a:ext>
                  </a:extLst>
                </a:gridCol>
                <a:gridCol w="569200">
                  <a:extLst>
                    <a:ext uri="{9D8B030D-6E8A-4147-A177-3AD203B41FA5}">
                      <a16:colId xmlns:a16="http://schemas.microsoft.com/office/drawing/2014/main" val="20004"/>
                    </a:ext>
                  </a:extLst>
                </a:gridCol>
                <a:gridCol w="893250">
                  <a:extLst>
                    <a:ext uri="{9D8B030D-6E8A-4147-A177-3AD203B41FA5}">
                      <a16:colId xmlns:a16="http://schemas.microsoft.com/office/drawing/2014/main" val="20005"/>
                    </a:ext>
                  </a:extLst>
                </a:gridCol>
                <a:gridCol w="960525">
                  <a:extLst>
                    <a:ext uri="{9D8B030D-6E8A-4147-A177-3AD203B41FA5}">
                      <a16:colId xmlns:a16="http://schemas.microsoft.com/office/drawing/2014/main" val="20006"/>
                    </a:ext>
                  </a:extLst>
                </a:gridCol>
                <a:gridCol w="657400">
                  <a:extLst>
                    <a:ext uri="{9D8B030D-6E8A-4147-A177-3AD203B41FA5}">
                      <a16:colId xmlns:a16="http://schemas.microsoft.com/office/drawing/2014/main" val="20007"/>
                    </a:ext>
                  </a:extLst>
                </a:gridCol>
                <a:gridCol w="1280550">
                  <a:extLst>
                    <a:ext uri="{9D8B030D-6E8A-4147-A177-3AD203B41FA5}">
                      <a16:colId xmlns:a16="http://schemas.microsoft.com/office/drawing/2014/main" val="20008"/>
                    </a:ext>
                  </a:extLst>
                </a:gridCol>
              </a:tblGrid>
              <a:tr h="381000">
                <a:tc>
                  <a:txBody>
                    <a:bodyPr/>
                    <a:lstStyle/>
                    <a:p>
                      <a:pPr marL="0" lvl="0" indent="0" algn="l" rtl="0">
                        <a:spcBef>
                          <a:spcPts val="0"/>
                        </a:spcBef>
                        <a:spcAft>
                          <a:spcPts val="0"/>
                        </a:spcAft>
                        <a:buNone/>
                      </a:pPr>
                      <a:r>
                        <a:rPr lang="en">
                          <a:solidFill>
                            <a:srgbClr val="FFFFFF"/>
                          </a:solidFill>
                        </a:rPr>
                        <a:t>rowid</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id</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first_name</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last_name</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ssn</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salary</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dob</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title</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joined</a:t>
                      </a:r>
                      <a:endParaRPr>
                        <a:solidFill>
                          <a:srgbClr val="FFFFFF"/>
                        </a:solidFill>
                      </a:endParaRPr>
                    </a:p>
                  </a:txBody>
                  <a:tcPr marL="91425" marR="91425" marT="91425" marB="91425">
                    <a:solidFill>
                      <a:srgbClr val="666666"/>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1001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John</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Smith</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111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101,000</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1/1/1991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eng</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1/1/2011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1002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Kary</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White</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222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102,000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2/2/1992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mgr</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2/1/2012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FFFFFF"/>
                          </a:solidFill>
                        </a:rPr>
                        <a:t>1003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Norman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Freeman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333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103,000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3/3/1993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mkt</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3/1/2013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FFFFFF"/>
                          </a:solidFill>
                        </a:rPr>
                        <a:t>1004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Nole</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Smith</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444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104,000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4/4/1994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adm</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4/1/2014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rgbClr val="FFFFFF"/>
                          </a:solidFill>
                        </a:rPr>
                        <a:t>1005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Dar</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Sol</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555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105,000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5/5/1995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adm</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5/1/2015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solidFill>
                            <a:srgbClr val="FFFFFF"/>
                          </a:solidFill>
                        </a:rPr>
                        <a:t>1006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Yan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Thee</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666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106,000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6/6/1996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mkt</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6/1/2016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solidFill>
                            <a:srgbClr val="FFFFFF"/>
                          </a:solidFill>
                        </a:rPr>
                        <a:t>1007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Hasan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Ali</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777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107,000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7/7/1997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acc</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7/1/2017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solidFill>
                            <a:srgbClr val="FFFFFF"/>
                          </a:solidFill>
                        </a:rPr>
                        <a:t>1008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Ali</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Bilal</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888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108,000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8/8/1998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acc</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8/1/2018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18881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Queries(row store vs column store)</a:t>
            </a:r>
            <a:endParaRPr dirty="0"/>
          </a:p>
        </p:txBody>
      </p:sp>
      <p:sp>
        <p:nvSpPr>
          <p:cNvPr id="76" name="Google Shape;76;p16"/>
          <p:cNvSpPr txBox="1">
            <a:spLocks noGrp="1"/>
          </p:cNvSpPr>
          <p:nvPr>
            <p:ph type="body" idx="1"/>
          </p:nvPr>
        </p:nvSpPr>
        <p:spPr>
          <a:xfrm>
            <a:off x="311700" y="947055"/>
            <a:ext cx="8520600" cy="3990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150000"/>
              </a:lnSpc>
              <a:spcBef>
                <a:spcPts val="1200"/>
              </a:spcBef>
              <a:spcAft>
                <a:spcPts val="0"/>
              </a:spcAft>
              <a:buSzPts val="2400"/>
              <a:buChar char="●"/>
            </a:pPr>
            <a:r>
              <a:rPr lang="en" sz="2400" dirty="0"/>
              <a:t>No indexes</a:t>
            </a:r>
            <a:endParaRPr sz="2400" dirty="0"/>
          </a:p>
          <a:p>
            <a:pPr marL="457200" lvl="0" indent="-381000" algn="l" rtl="0">
              <a:lnSpc>
                <a:spcPct val="150000"/>
              </a:lnSpc>
              <a:spcBef>
                <a:spcPts val="0"/>
              </a:spcBef>
              <a:spcAft>
                <a:spcPts val="0"/>
              </a:spcAft>
              <a:buSzPts val="2400"/>
              <a:buChar char="●"/>
            </a:pPr>
            <a:r>
              <a:rPr lang="en" sz="2400" dirty="0"/>
              <a:t>Select </a:t>
            </a:r>
            <a:r>
              <a:rPr lang="en" sz="2400" dirty="0" err="1"/>
              <a:t>first_name</a:t>
            </a:r>
            <a:r>
              <a:rPr lang="en" sz="2400" dirty="0"/>
              <a:t> from emp where </a:t>
            </a:r>
            <a:r>
              <a:rPr lang="en" sz="2400" dirty="0" err="1"/>
              <a:t>ssn</a:t>
            </a:r>
            <a:r>
              <a:rPr lang="en" sz="2400" dirty="0"/>
              <a:t> = 666</a:t>
            </a:r>
            <a:endParaRPr sz="2400" dirty="0"/>
          </a:p>
          <a:p>
            <a:pPr marL="457200" lvl="0" indent="-381000" algn="l" rtl="0">
              <a:lnSpc>
                <a:spcPct val="150000"/>
              </a:lnSpc>
              <a:spcBef>
                <a:spcPts val="0"/>
              </a:spcBef>
              <a:spcAft>
                <a:spcPts val="0"/>
              </a:spcAft>
              <a:buSzPts val="2400"/>
              <a:buChar char="●"/>
            </a:pPr>
            <a:r>
              <a:rPr lang="en" sz="2400" dirty="0"/>
              <a:t>Select * from emp where id = 1</a:t>
            </a:r>
            <a:endParaRPr sz="2400" dirty="0"/>
          </a:p>
          <a:p>
            <a:pPr marL="457200" lvl="0" indent="-381000" algn="l" rtl="0">
              <a:lnSpc>
                <a:spcPct val="150000"/>
              </a:lnSpc>
              <a:spcBef>
                <a:spcPts val="0"/>
              </a:spcBef>
              <a:spcAft>
                <a:spcPts val="0"/>
              </a:spcAft>
              <a:buSzPts val="2400"/>
              <a:buChar char="●"/>
            </a:pPr>
            <a:r>
              <a:rPr lang="en" sz="2400" dirty="0"/>
              <a:t>Select sum(salary) from emp </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Row-Oriented Database</a:t>
            </a:r>
            <a:endParaRPr/>
          </a:p>
        </p:txBody>
      </p:sp>
      <p:sp>
        <p:nvSpPr>
          <p:cNvPr id="82" name="Google Shape;82;p17"/>
          <p:cNvSpPr txBox="1">
            <a:spLocks noGrp="1"/>
          </p:cNvSpPr>
          <p:nvPr>
            <p:ph type="body" idx="1"/>
          </p:nvPr>
        </p:nvSpPr>
        <p:spPr>
          <a:xfrm>
            <a:off x="311700" y="1152475"/>
            <a:ext cx="8520600" cy="374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150000"/>
              </a:lnSpc>
              <a:spcBef>
                <a:spcPts val="1200"/>
              </a:spcBef>
              <a:spcAft>
                <a:spcPts val="0"/>
              </a:spcAft>
              <a:buSzPts val="2400"/>
              <a:buChar char="●"/>
            </a:pPr>
            <a:r>
              <a:rPr lang="en" sz="2400"/>
              <a:t>Tables are stored as rows in disk</a:t>
            </a:r>
            <a:endParaRPr sz="2400"/>
          </a:p>
          <a:p>
            <a:pPr marL="457200" lvl="0" indent="-381000" algn="l" rtl="0">
              <a:lnSpc>
                <a:spcPct val="150000"/>
              </a:lnSpc>
              <a:spcBef>
                <a:spcPts val="0"/>
              </a:spcBef>
              <a:spcAft>
                <a:spcPts val="0"/>
              </a:spcAft>
              <a:buSzPts val="2400"/>
              <a:buChar char="●"/>
            </a:pPr>
            <a:r>
              <a:rPr lang="en" sz="2400"/>
              <a:t>A single block io read to the table fetches multiple rows with all their columns. </a:t>
            </a:r>
            <a:endParaRPr sz="2400"/>
          </a:p>
          <a:p>
            <a:pPr marL="457200" lvl="0" indent="-381000" algn="l" rtl="0">
              <a:lnSpc>
                <a:spcPct val="150000"/>
              </a:lnSpc>
              <a:spcBef>
                <a:spcPts val="0"/>
              </a:spcBef>
              <a:spcAft>
                <a:spcPts val="0"/>
              </a:spcAft>
              <a:buSzPts val="2400"/>
              <a:buChar char="●"/>
            </a:pPr>
            <a:r>
              <a:rPr lang="en" sz="2400"/>
              <a:t>More IOs are required to find a particular row in a table scan but once you find the row you get all columns for that row.</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Row-Oriented Database</a:t>
            </a:r>
            <a:endParaRPr/>
          </a:p>
        </p:txBody>
      </p:sp>
      <p:graphicFrame>
        <p:nvGraphicFramePr>
          <p:cNvPr id="88" name="Google Shape;88;p18"/>
          <p:cNvGraphicFramePr/>
          <p:nvPr/>
        </p:nvGraphicFramePr>
        <p:xfrm>
          <a:off x="697975" y="1103150"/>
          <a:ext cx="8045025" cy="3565890"/>
        </p:xfrm>
        <a:graphic>
          <a:graphicData uri="http://schemas.openxmlformats.org/drawingml/2006/table">
            <a:tbl>
              <a:tblPr>
                <a:noFill/>
                <a:tableStyleId>{A08789FA-766C-474D-801A-D7CE455F195C}</a:tableStyleId>
              </a:tblPr>
              <a:tblGrid>
                <a:gridCol w="813400">
                  <a:extLst>
                    <a:ext uri="{9D8B030D-6E8A-4147-A177-3AD203B41FA5}">
                      <a16:colId xmlns:a16="http://schemas.microsoft.com/office/drawing/2014/main" val="20000"/>
                    </a:ext>
                  </a:extLst>
                </a:gridCol>
                <a:gridCol w="414100">
                  <a:extLst>
                    <a:ext uri="{9D8B030D-6E8A-4147-A177-3AD203B41FA5}">
                      <a16:colId xmlns:a16="http://schemas.microsoft.com/office/drawing/2014/main" val="20001"/>
                    </a:ext>
                  </a:extLst>
                </a:gridCol>
                <a:gridCol w="1081925">
                  <a:extLst>
                    <a:ext uri="{9D8B030D-6E8A-4147-A177-3AD203B41FA5}">
                      <a16:colId xmlns:a16="http://schemas.microsoft.com/office/drawing/2014/main" val="20002"/>
                    </a:ext>
                  </a:extLst>
                </a:gridCol>
                <a:gridCol w="1374675">
                  <a:extLst>
                    <a:ext uri="{9D8B030D-6E8A-4147-A177-3AD203B41FA5}">
                      <a16:colId xmlns:a16="http://schemas.microsoft.com/office/drawing/2014/main" val="20003"/>
                    </a:ext>
                  </a:extLst>
                </a:gridCol>
                <a:gridCol w="569200">
                  <a:extLst>
                    <a:ext uri="{9D8B030D-6E8A-4147-A177-3AD203B41FA5}">
                      <a16:colId xmlns:a16="http://schemas.microsoft.com/office/drawing/2014/main" val="20004"/>
                    </a:ext>
                  </a:extLst>
                </a:gridCol>
                <a:gridCol w="893250">
                  <a:extLst>
                    <a:ext uri="{9D8B030D-6E8A-4147-A177-3AD203B41FA5}">
                      <a16:colId xmlns:a16="http://schemas.microsoft.com/office/drawing/2014/main" val="20005"/>
                    </a:ext>
                  </a:extLst>
                </a:gridCol>
                <a:gridCol w="960525">
                  <a:extLst>
                    <a:ext uri="{9D8B030D-6E8A-4147-A177-3AD203B41FA5}">
                      <a16:colId xmlns:a16="http://schemas.microsoft.com/office/drawing/2014/main" val="20006"/>
                    </a:ext>
                  </a:extLst>
                </a:gridCol>
                <a:gridCol w="657400">
                  <a:extLst>
                    <a:ext uri="{9D8B030D-6E8A-4147-A177-3AD203B41FA5}">
                      <a16:colId xmlns:a16="http://schemas.microsoft.com/office/drawing/2014/main" val="20007"/>
                    </a:ext>
                  </a:extLst>
                </a:gridCol>
                <a:gridCol w="1280550">
                  <a:extLst>
                    <a:ext uri="{9D8B030D-6E8A-4147-A177-3AD203B41FA5}">
                      <a16:colId xmlns:a16="http://schemas.microsoft.com/office/drawing/2014/main" val="20008"/>
                    </a:ext>
                  </a:extLst>
                </a:gridCol>
              </a:tblGrid>
              <a:tr h="381000">
                <a:tc>
                  <a:txBody>
                    <a:bodyPr/>
                    <a:lstStyle/>
                    <a:p>
                      <a:pPr marL="0" lvl="0" indent="0" algn="l" rtl="0">
                        <a:spcBef>
                          <a:spcPts val="0"/>
                        </a:spcBef>
                        <a:spcAft>
                          <a:spcPts val="0"/>
                        </a:spcAft>
                        <a:buNone/>
                      </a:pPr>
                      <a:r>
                        <a:rPr lang="en">
                          <a:solidFill>
                            <a:srgbClr val="FFFFFF"/>
                          </a:solidFill>
                        </a:rPr>
                        <a:t>rowid</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id</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first_name</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last_name</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ssn</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salary</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dob</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title</a:t>
                      </a:r>
                      <a:endParaRPr>
                        <a:solidFill>
                          <a:srgbClr val="FFFFFF"/>
                        </a:solidFill>
                      </a:endParaRPr>
                    </a:p>
                  </a:txBody>
                  <a:tcPr marL="91425" marR="91425" marT="91425" marB="91425">
                    <a:solidFill>
                      <a:srgbClr val="666666"/>
                    </a:solidFill>
                  </a:tcPr>
                </a:tc>
                <a:tc>
                  <a:txBody>
                    <a:bodyPr/>
                    <a:lstStyle/>
                    <a:p>
                      <a:pPr marL="0" lvl="0" indent="0" algn="l" rtl="0">
                        <a:spcBef>
                          <a:spcPts val="0"/>
                        </a:spcBef>
                        <a:spcAft>
                          <a:spcPts val="0"/>
                        </a:spcAft>
                        <a:buNone/>
                      </a:pPr>
                      <a:r>
                        <a:rPr lang="en">
                          <a:solidFill>
                            <a:srgbClr val="FFFFFF"/>
                          </a:solidFill>
                        </a:rPr>
                        <a:t>joined</a:t>
                      </a:r>
                      <a:endParaRPr>
                        <a:solidFill>
                          <a:srgbClr val="FFFFFF"/>
                        </a:solidFill>
                      </a:endParaRPr>
                    </a:p>
                  </a:txBody>
                  <a:tcPr marL="91425" marR="91425" marT="91425" marB="91425">
                    <a:solidFill>
                      <a:srgbClr val="666666"/>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1001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John</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Smith</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111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101,000</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1/1/1991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eng</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1/1/2011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1002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Kary</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White</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222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102,000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2/2/1992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mgr</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2/1/2012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FFFFFF"/>
                          </a:solidFill>
                        </a:rPr>
                        <a:t>1003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Norman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Freeman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333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103,000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3/3/1993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mkt</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3/1/2013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FFFFFF"/>
                          </a:solidFill>
                        </a:rPr>
                        <a:t>1004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Nole</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Smith</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444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104,000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4/4/1994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adm</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4/1/2014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rgbClr val="FFFFFF"/>
                          </a:solidFill>
                        </a:rPr>
                        <a:t>1005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Dar</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Sol</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555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105,000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5/5/1995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adm</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5/1/2015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solidFill>
                            <a:srgbClr val="FFFFFF"/>
                          </a:solidFill>
                        </a:rPr>
                        <a:t>1006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Yan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Thee</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666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106,000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6/6/1996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mkt</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6/1/2016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solidFill>
                            <a:srgbClr val="FFFFFF"/>
                          </a:solidFill>
                        </a:rPr>
                        <a:t>1007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Hasan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Ali</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777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107,000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7/7/1997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acc</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7/1/2017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solidFill>
                            <a:srgbClr val="FFFFFF"/>
                          </a:solidFill>
                        </a:rPr>
                        <a:t>1008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Ali</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Bilal</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888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108,000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8/8/1998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acc</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8/1/2018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Row-Oriented Database</a:t>
            </a:r>
            <a:endParaRPr/>
          </a:p>
        </p:txBody>
      </p:sp>
      <p:sp>
        <p:nvSpPr>
          <p:cNvPr id="94" name="Google Shape;94;p19"/>
          <p:cNvSpPr/>
          <p:nvPr/>
        </p:nvSpPr>
        <p:spPr>
          <a:xfrm>
            <a:off x="974925" y="1186975"/>
            <a:ext cx="6119400" cy="6108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1001, 1, John, Smith, 111, 101,000, 1/1/1991, eng, 1/1/2011</a:t>
            </a:r>
            <a:r>
              <a:rPr lang="en" sz="1600">
                <a:solidFill>
                  <a:srgbClr val="FF0000"/>
                </a:solidFill>
              </a:rPr>
              <a:t>|||</a:t>
            </a:r>
            <a:endParaRPr sz="1600">
              <a:solidFill>
                <a:srgbClr val="FF0000"/>
              </a:solidFill>
            </a:endParaRPr>
          </a:p>
          <a:p>
            <a:pPr marL="0" lvl="0" indent="0" algn="l" rtl="0">
              <a:spcBef>
                <a:spcPts val="0"/>
              </a:spcBef>
              <a:spcAft>
                <a:spcPts val="0"/>
              </a:spcAft>
              <a:buNone/>
            </a:pPr>
            <a:r>
              <a:rPr lang="en" sz="1600">
                <a:solidFill>
                  <a:srgbClr val="FFFFFF"/>
                </a:solidFill>
              </a:rPr>
              <a:t>1002</a:t>
            </a:r>
            <a:r>
              <a:rPr lang="en" sz="1600">
                <a:solidFill>
                  <a:srgbClr val="FF0000"/>
                </a:solidFill>
              </a:rPr>
              <a:t>,</a:t>
            </a:r>
            <a:r>
              <a:rPr lang="en" sz="1600">
                <a:solidFill>
                  <a:srgbClr val="FFFFFF"/>
                </a:solidFill>
              </a:rPr>
              <a:t>2,Kary,White,222,102,000,2/2/1992,mgr,2/1/2012</a:t>
            </a:r>
            <a:endParaRPr sz="1600"/>
          </a:p>
        </p:txBody>
      </p:sp>
      <p:sp>
        <p:nvSpPr>
          <p:cNvPr id="95" name="Google Shape;95;p19"/>
          <p:cNvSpPr/>
          <p:nvPr/>
        </p:nvSpPr>
        <p:spPr>
          <a:xfrm>
            <a:off x="974925" y="1945697"/>
            <a:ext cx="6119400" cy="623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1003,3,Norman,Freeman,333,103,000,3/3/1993,mkt,3/1/2013</a:t>
            </a:r>
            <a:r>
              <a:rPr lang="en" sz="1600">
                <a:solidFill>
                  <a:srgbClr val="FF0000"/>
                </a:solidFill>
              </a:rPr>
              <a:t>|||</a:t>
            </a:r>
            <a:endParaRPr sz="1600">
              <a:solidFill>
                <a:srgbClr val="FF0000"/>
              </a:solidFill>
            </a:endParaRPr>
          </a:p>
          <a:p>
            <a:pPr marL="0" lvl="0" indent="0" algn="l" rtl="0">
              <a:spcBef>
                <a:spcPts val="0"/>
              </a:spcBef>
              <a:spcAft>
                <a:spcPts val="0"/>
              </a:spcAft>
              <a:buNone/>
            </a:pPr>
            <a:r>
              <a:rPr lang="en" sz="1600">
                <a:solidFill>
                  <a:srgbClr val="FFFFFF"/>
                </a:solidFill>
              </a:rPr>
              <a:t>1004,4,Nole,Smith,444,104,000,4/4/1994,adm,4/1/2014</a:t>
            </a:r>
            <a:endParaRPr sz="1600">
              <a:solidFill>
                <a:srgbClr val="FFFFFF"/>
              </a:solidFill>
            </a:endParaRPr>
          </a:p>
        </p:txBody>
      </p:sp>
      <p:sp>
        <p:nvSpPr>
          <p:cNvPr id="96" name="Google Shape;96;p19"/>
          <p:cNvSpPr/>
          <p:nvPr/>
        </p:nvSpPr>
        <p:spPr>
          <a:xfrm>
            <a:off x="974925" y="2717243"/>
            <a:ext cx="6119400" cy="5841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1005,5,Dar,Sol,555,105,000,5/5/1995,adm,5/1/2015</a:t>
            </a:r>
            <a:r>
              <a:rPr lang="en" sz="1600">
                <a:solidFill>
                  <a:srgbClr val="FF0000"/>
                </a:solidFill>
              </a:rPr>
              <a:t>|||</a:t>
            </a:r>
            <a:endParaRPr sz="1600">
              <a:solidFill>
                <a:srgbClr val="FF0000"/>
              </a:solidFill>
            </a:endParaRPr>
          </a:p>
          <a:p>
            <a:pPr marL="0" lvl="0" indent="0" algn="l" rtl="0">
              <a:spcBef>
                <a:spcPts val="0"/>
              </a:spcBef>
              <a:spcAft>
                <a:spcPts val="0"/>
              </a:spcAft>
              <a:buNone/>
            </a:pPr>
            <a:r>
              <a:rPr lang="en" sz="1600">
                <a:solidFill>
                  <a:srgbClr val="FFFFFF"/>
                </a:solidFill>
              </a:rPr>
              <a:t>1006,6,Yan,Thee,666,106,000,6/6/1996,mkt,6/1/2016</a:t>
            </a:r>
            <a:endParaRPr sz="1600"/>
          </a:p>
        </p:txBody>
      </p:sp>
      <p:sp>
        <p:nvSpPr>
          <p:cNvPr id="97" name="Google Shape;97;p19"/>
          <p:cNvSpPr/>
          <p:nvPr/>
        </p:nvSpPr>
        <p:spPr>
          <a:xfrm>
            <a:off x="974925" y="3449421"/>
            <a:ext cx="6119400" cy="7575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1007,7,Hasan,Ali,777,107,000,7/7/1997,acc,7/1/2017</a:t>
            </a:r>
            <a:r>
              <a:rPr lang="en" sz="1600">
                <a:solidFill>
                  <a:srgbClr val="FF0000"/>
                </a:solidFill>
              </a:rPr>
              <a:t>|||</a:t>
            </a:r>
            <a:endParaRPr sz="1600">
              <a:solidFill>
                <a:srgbClr val="FF0000"/>
              </a:solidFill>
            </a:endParaRPr>
          </a:p>
          <a:p>
            <a:pPr marL="0" lvl="0" indent="0" algn="l" rtl="0">
              <a:spcBef>
                <a:spcPts val="0"/>
              </a:spcBef>
              <a:spcAft>
                <a:spcPts val="0"/>
              </a:spcAft>
              <a:buNone/>
            </a:pPr>
            <a:r>
              <a:rPr lang="en" sz="1600">
                <a:solidFill>
                  <a:srgbClr val="FFFFFF"/>
                </a:solidFill>
              </a:rPr>
              <a:t>1008,8,Ali,Bilal,888,108,000,8/8/1998,acc,8/1/2018</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 first_name from emp where ssn=666</a:t>
            </a:r>
            <a:endParaRPr/>
          </a:p>
          <a:p>
            <a:pPr marL="0" lvl="0" indent="0" algn="l" rtl="0">
              <a:spcBef>
                <a:spcPts val="0"/>
              </a:spcBef>
              <a:spcAft>
                <a:spcPts val="0"/>
              </a:spcAft>
              <a:buNone/>
            </a:pPr>
            <a:endParaRPr/>
          </a:p>
        </p:txBody>
      </p:sp>
      <p:sp>
        <p:nvSpPr>
          <p:cNvPr id="103" name="Google Shape;103;p20"/>
          <p:cNvSpPr/>
          <p:nvPr/>
        </p:nvSpPr>
        <p:spPr>
          <a:xfrm>
            <a:off x="1227800" y="1502775"/>
            <a:ext cx="6119400" cy="6108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1001, 1, John, Smith, 111, 101,000, 1/1/1991, eng, 1/1/2011</a:t>
            </a:r>
            <a:r>
              <a:rPr lang="en" sz="1600">
                <a:solidFill>
                  <a:srgbClr val="FF0000"/>
                </a:solidFill>
              </a:rPr>
              <a:t>|||</a:t>
            </a:r>
            <a:endParaRPr sz="1600">
              <a:solidFill>
                <a:srgbClr val="FF0000"/>
              </a:solidFill>
            </a:endParaRPr>
          </a:p>
          <a:p>
            <a:pPr marL="0" lvl="0" indent="0" algn="l" rtl="0">
              <a:spcBef>
                <a:spcPts val="0"/>
              </a:spcBef>
              <a:spcAft>
                <a:spcPts val="0"/>
              </a:spcAft>
              <a:buNone/>
            </a:pPr>
            <a:r>
              <a:rPr lang="en" sz="1600">
                <a:solidFill>
                  <a:srgbClr val="FFFFFF"/>
                </a:solidFill>
              </a:rPr>
              <a:t>1002</a:t>
            </a:r>
            <a:r>
              <a:rPr lang="en" sz="1600">
                <a:solidFill>
                  <a:srgbClr val="FF0000"/>
                </a:solidFill>
              </a:rPr>
              <a:t>,</a:t>
            </a:r>
            <a:r>
              <a:rPr lang="en" sz="1600">
                <a:solidFill>
                  <a:srgbClr val="FFFFFF"/>
                </a:solidFill>
              </a:rPr>
              <a:t>2,Kary,White,222,102,000,2/2/1992,mgr,2/1/2012</a:t>
            </a:r>
            <a:endParaRPr sz="1600"/>
          </a:p>
        </p:txBody>
      </p:sp>
      <p:sp>
        <p:nvSpPr>
          <p:cNvPr id="104" name="Google Shape;104;p20"/>
          <p:cNvSpPr/>
          <p:nvPr/>
        </p:nvSpPr>
        <p:spPr>
          <a:xfrm>
            <a:off x="1227800" y="2261497"/>
            <a:ext cx="6119400" cy="6237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1003,3,Norman,Freeman,333,103,000,3/3/1993,mkt,3/1/2013</a:t>
            </a:r>
            <a:r>
              <a:rPr lang="en" sz="1600">
                <a:solidFill>
                  <a:srgbClr val="FF0000"/>
                </a:solidFill>
              </a:rPr>
              <a:t>|||</a:t>
            </a:r>
            <a:endParaRPr sz="1600">
              <a:solidFill>
                <a:srgbClr val="FF0000"/>
              </a:solidFill>
            </a:endParaRPr>
          </a:p>
          <a:p>
            <a:pPr marL="0" lvl="0" indent="0" algn="l" rtl="0">
              <a:spcBef>
                <a:spcPts val="0"/>
              </a:spcBef>
              <a:spcAft>
                <a:spcPts val="0"/>
              </a:spcAft>
              <a:buNone/>
            </a:pPr>
            <a:r>
              <a:rPr lang="en" sz="1600">
                <a:solidFill>
                  <a:srgbClr val="FFFFFF"/>
                </a:solidFill>
              </a:rPr>
              <a:t>1004,4,Nole,Smith,444,104,000,4/4/1994,adm,4/1/2014</a:t>
            </a:r>
            <a:endParaRPr sz="1600">
              <a:solidFill>
                <a:srgbClr val="FFFFFF"/>
              </a:solidFill>
            </a:endParaRPr>
          </a:p>
        </p:txBody>
      </p:sp>
      <p:sp>
        <p:nvSpPr>
          <p:cNvPr id="105" name="Google Shape;105;p20"/>
          <p:cNvSpPr/>
          <p:nvPr/>
        </p:nvSpPr>
        <p:spPr>
          <a:xfrm>
            <a:off x="1227800" y="3033043"/>
            <a:ext cx="6119400" cy="5841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1005,5,Dar,Sol,555,105,000,5/5/1995,adm,5/1/2015</a:t>
            </a:r>
            <a:r>
              <a:rPr lang="en" sz="1600">
                <a:solidFill>
                  <a:srgbClr val="FF0000"/>
                </a:solidFill>
              </a:rPr>
              <a:t>|||</a:t>
            </a:r>
            <a:endParaRPr sz="1600">
              <a:solidFill>
                <a:srgbClr val="FF0000"/>
              </a:solidFill>
            </a:endParaRPr>
          </a:p>
          <a:p>
            <a:pPr marL="0" lvl="0" indent="0" algn="l" rtl="0">
              <a:spcBef>
                <a:spcPts val="0"/>
              </a:spcBef>
              <a:spcAft>
                <a:spcPts val="0"/>
              </a:spcAft>
              <a:buNone/>
            </a:pPr>
            <a:r>
              <a:rPr lang="en" sz="1600">
                <a:solidFill>
                  <a:srgbClr val="FFFFFF"/>
                </a:solidFill>
              </a:rPr>
              <a:t>1006,6,Yan,Thee,666,106,000,6/6/1996,mkt,6/1/2016</a:t>
            </a:r>
            <a:endParaRPr sz="1600"/>
          </a:p>
        </p:txBody>
      </p:sp>
      <p:pic>
        <p:nvPicPr>
          <p:cNvPr id="106" name="Google Shape;106;p20"/>
          <p:cNvPicPr preferRelativeResize="0"/>
          <p:nvPr/>
        </p:nvPicPr>
        <p:blipFill>
          <a:blip r:embed="rId3">
            <a:alphaModFix/>
          </a:blip>
          <a:stretch>
            <a:fillRect/>
          </a:stretch>
        </p:blipFill>
        <p:spPr>
          <a:xfrm>
            <a:off x="6719900" y="1486350"/>
            <a:ext cx="627300" cy="627300"/>
          </a:xfrm>
          <a:prstGeom prst="rect">
            <a:avLst/>
          </a:prstGeom>
          <a:noFill/>
          <a:ln>
            <a:noFill/>
          </a:ln>
        </p:spPr>
      </p:pic>
      <p:pic>
        <p:nvPicPr>
          <p:cNvPr id="107" name="Google Shape;107;p20"/>
          <p:cNvPicPr preferRelativeResize="0"/>
          <p:nvPr/>
        </p:nvPicPr>
        <p:blipFill>
          <a:blip r:embed="rId3">
            <a:alphaModFix/>
          </a:blip>
          <a:stretch>
            <a:fillRect/>
          </a:stretch>
        </p:blipFill>
        <p:spPr>
          <a:xfrm>
            <a:off x="6719900" y="2343363"/>
            <a:ext cx="627300" cy="627300"/>
          </a:xfrm>
          <a:prstGeom prst="rect">
            <a:avLst/>
          </a:prstGeom>
          <a:noFill/>
          <a:ln>
            <a:noFill/>
          </a:ln>
        </p:spPr>
      </p:pic>
      <p:pic>
        <p:nvPicPr>
          <p:cNvPr id="108" name="Google Shape;108;p20"/>
          <p:cNvPicPr preferRelativeResize="0"/>
          <p:nvPr/>
        </p:nvPicPr>
        <p:blipFill>
          <a:blip r:embed="rId4">
            <a:alphaModFix/>
          </a:blip>
          <a:stretch>
            <a:fillRect/>
          </a:stretch>
        </p:blipFill>
        <p:spPr>
          <a:xfrm>
            <a:off x="6719900" y="3120838"/>
            <a:ext cx="627300" cy="627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1000"/>
                                        <p:tgtEl>
                                          <p:spTgt spid="103"/>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fade">
                                      <p:cBhvr>
                                        <p:cTn id="11" dur="1000"/>
                                        <p:tgtEl>
                                          <p:spTgt spid="10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04"/>
                                        </p:tgtEl>
                                        <p:attrNameLst>
                                          <p:attrName>style.visibility</p:attrName>
                                        </p:attrNameLst>
                                      </p:cBhvr>
                                      <p:to>
                                        <p:strVal val="visible"/>
                                      </p:to>
                                    </p:set>
                                    <p:anim calcmode="lin" valueType="num">
                                      <p:cBhvr additive="base">
                                        <p:cTn id="16" dur="1000"/>
                                        <p:tgtEl>
                                          <p:spTgt spid="104"/>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fade">
                                      <p:cBhvr>
                                        <p:cTn id="20" dur="1000"/>
                                        <p:tgtEl>
                                          <p:spTgt spid="10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5"/>
                                        </p:tgtEl>
                                        <p:attrNameLst>
                                          <p:attrName>style.visibility</p:attrName>
                                        </p:attrNameLst>
                                      </p:cBhvr>
                                      <p:to>
                                        <p:strVal val="visible"/>
                                      </p:to>
                                    </p:set>
                                    <p:anim calcmode="lin" valueType="num">
                                      <p:cBhvr additive="base">
                                        <p:cTn id="25" dur="1000"/>
                                        <p:tgtEl>
                                          <p:spTgt spid="105"/>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 * from Emp where id = 1</a:t>
            </a:r>
            <a:endParaRPr/>
          </a:p>
        </p:txBody>
      </p:sp>
      <p:pic>
        <p:nvPicPr>
          <p:cNvPr id="114" name="Google Shape;114;p21"/>
          <p:cNvPicPr preferRelativeResize="0"/>
          <p:nvPr/>
        </p:nvPicPr>
        <p:blipFill>
          <a:blip r:embed="rId3">
            <a:alphaModFix/>
          </a:blip>
          <a:stretch>
            <a:fillRect/>
          </a:stretch>
        </p:blipFill>
        <p:spPr>
          <a:xfrm>
            <a:off x="7446275" y="1611875"/>
            <a:ext cx="627300" cy="627300"/>
          </a:xfrm>
          <a:prstGeom prst="rect">
            <a:avLst/>
          </a:prstGeom>
          <a:noFill/>
          <a:ln>
            <a:noFill/>
          </a:ln>
        </p:spPr>
      </p:pic>
      <p:sp>
        <p:nvSpPr>
          <p:cNvPr id="115" name="Google Shape;115;p21"/>
          <p:cNvSpPr/>
          <p:nvPr/>
        </p:nvSpPr>
        <p:spPr>
          <a:xfrm>
            <a:off x="1227800" y="1620125"/>
            <a:ext cx="6119400" cy="6108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FFFF"/>
                </a:solidFill>
              </a:rPr>
              <a:t>1001, 1, John, Smith, 111, 101,000, 1/1/1991, eng, 1/1/2011</a:t>
            </a:r>
            <a:r>
              <a:rPr lang="en" sz="1600">
                <a:solidFill>
                  <a:srgbClr val="FF0000"/>
                </a:solidFill>
              </a:rPr>
              <a:t>|||</a:t>
            </a:r>
            <a:endParaRPr sz="1600">
              <a:solidFill>
                <a:srgbClr val="FF0000"/>
              </a:solidFill>
            </a:endParaRPr>
          </a:p>
          <a:p>
            <a:pPr marL="0" lvl="0" indent="0" algn="l" rtl="0">
              <a:spcBef>
                <a:spcPts val="0"/>
              </a:spcBef>
              <a:spcAft>
                <a:spcPts val="0"/>
              </a:spcAft>
              <a:buNone/>
            </a:pPr>
            <a:r>
              <a:rPr lang="en" sz="1600">
                <a:solidFill>
                  <a:srgbClr val="FFFFFF"/>
                </a:solidFill>
              </a:rPr>
              <a:t>1002</a:t>
            </a:r>
            <a:r>
              <a:rPr lang="en" sz="1600">
                <a:solidFill>
                  <a:srgbClr val="FF0000"/>
                </a:solidFill>
              </a:rPr>
              <a:t>,</a:t>
            </a:r>
            <a:r>
              <a:rPr lang="en" sz="1600">
                <a:solidFill>
                  <a:srgbClr val="FFFFFF"/>
                </a:solidFill>
              </a:rPr>
              <a:t>2,Kary,White,222,102,000,2/2/1992,mgr,2/1/2012</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4297</TotalTime>
  <Words>2080</Words>
  <Application>Microsoft Macintosh PowerPoint</Application>
  <PresentationFormat>On-screen Show (16:9)</PresentationFormat>
  <Paragraphs>376</Paragraphs>
  <Slides>18</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Dark</vt:lpstr>
      <vt:lpstr>Row vs Column Oriented Databases</vt:lpstr>
      <vt:lpstr>Agenda</vt:lpstr>
      <vt:lpstr>Table</vt:lpstr>
      <vt:lpstr>Queries(row store vs column store)</vt:lpstr>
      <vt:lpstr>Row-Oriented Database</vt:lpstr>
      <vt:lpstr>Row-Oriented Database</vt:lpstr>
      <vt:lpstr>Row-Oriented Database</vt:lpstr>
      <vt:lpstr>Select first_name from emp where ssn=666 </vt:lpstr>
      <vt:lpstr>Select * from Emp where id = 1</vt:lpstr>
      <vt:lpstr>Select sum(salary) from emp </vt:lpstr>
      <vt:lpstr>Column-Oriented Database</vt:lpstr>
      <vt:lpstr>Column-Oriented Database</vt:lpstr>
      <vt:lpstr>Column-Oriented Database</vt:lpstr>
      <vt:lpstr>Select first_name from emp where ssn = 666</vt:lpstr>
      <vt:lpstr>Select * from emp where id = 1</vt:lpstr>
      <vt:lpstr>Select sum(salary) from emp </vt:lpstr>
      <vt:lpstr>Pros &amp; Cons</vt:lpstr>
      <vt:lpstr>OLTP vs OLAP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Row vs Column Oriented Databases</dc:title>
  <cp:lastModifiedBy>Yang Fan</cp:lastModifiedBy>
  <cp:revision>6</cp:revision>
  <dcterms:modified xsi:type="dcterms:W3CDTF">2022-08-09T01:27:01Z</dcterms:modified>
</cp:coreProperties>
</file>