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82" r:id="rId2"/>
    <p:sldId id="278" r:id="rId3"/>
    <p:sldId id="280" r:id="rId4"/>
    <p:sldId id="295" r:id="rId5"/>
    <p:sldId id="297" r:id="rId6"/>
    <p:sldId id="303" r:id="rId7"/>
    <p:sldId id="313" r:id="rId8"/>
    <p:sldId id="315" r:id="rId9"/>
    <p:sldId id="316" r:id="rId10"/>
    <p:sldId id="314" r:id="rId11"/>
    <p:sldId id="300" r:id="rId12"/>
    <p:sldId id="304" r:id="rId13"/>
    <p:sldId id="299" r:id="rId14"/>
    <p:sldId id="308" r:id="rId15"/>
    <p:sldId id="310" r:id="rId16"/>
    <p:sldId id="301" r:id="rId17"/>
    <p:sldId id="307" r:id="rId18"/>
    <p:sldId id="317" r:id="rId19"/>
    <p:sldId id="293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4E6B"/>
    <a:srgbClr val="76D6FF"/>
    <a:srgbClr val="00FB92"/>
    <a:srgbClr val="FD4E6A"/>
    <a:srgbClr val="FFFFFF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39" autoAdjust="0"/>
    <p:restoredTop sz="94685"/>
  </p:normalViewPr>
  <p:slideViewPr>
    <p:cSldViewPr>
      <p:cViewPr>
        <p:scale>
          <a:sx n="100" d="100"/>
          <a:sy n="100" d="100"/>
        </p:scale>
        <p:origin x="432" y="-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F53880-DE73-0146-885C-A7CAFBA18372}" type="doc">
      <dgm:prSet loTypeId="urn:microsoft.com/office/officeart/2005/8/layout/process4" loCatId="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70E55A02-C100-0144-8D04-B494BD143D8E}">
      <dgm:prSet phldrT="[Text]"/>
      <dgm:spPr/>
      <dgm:t>
        <a:bodyPr/>
        <a:lstStyle/>
        <a:p>
          <a:r>
            <a:rPr lang="en-US" altLang="zh-CN" dirty="0" smtClean="0"/>
            <a:t>At</a:t>
          </a:r>
          <a:r>
            <a:rPr lang="zh-CN" altLang="en-US" dirty="0" smtClean="0"/>
            <a:t> </a:t>
          </a:r>
          <a:r>
            <a:rPr lang="en-US" altLang="zh-CN" dirty="0" smtClean="0"/>
            <a:t>the</a:t>
          </a:r>
          <a:r>
            <a:rPr lang="zh-CN" altLang="en-US" dirty="0" smtClean="0"/>
            <a:t> </a:t>
          </a:r>
          <a:r>
            <a:rPr lang="en-US" altLang="zh-CN" dirty="0" smtClean="0"/>
            <a:t>first</a:t>
          </a:r>
          <a:r>
            <a:rPr lang="zh-CN" altLang="en-US" baseline="0" dirty="0" smtClean="0"/>
            <a:t> </a:t>
          </a:r>
          <a:r>
            <a:rPr lang="en-US" altLang="zh-CN" baseline="0" dirty="0" smtClean="0"/>
            <a:t>trading</a:t>
          </a:r>
          <a:r>
            <a:rPr lang="zh-CN" altLang="en-US" baseline="0" dirty="0" smtClean="0"/>
            <a:t> </a:t>
          </a:r>
          <a:r>
            <a:rPr lang="en-US" altLang="zh-CN" baseline="0" dirty="0" smtClean="0"/>
            <a:t>day</a:t>
          </a:r>
          <a:r>
            <a:rPr lang="zh-CN" altLang="en-US" baseline="0" dirty="0" smtClean="0"/>
            <a:t> </a:t>
          </a:r>
          <a:r>
            <a:rPr lang="en-US" altLang="zh-CN" baseline="0" dirty="0" smtClean="0"/>
            <a:t>of</a:t>
          </a:r>
          <a:r>
            <a:rPr lang="zh-CN" altLang="en-US" baseline="0" dirty="0" smtClean="0"/>
            <a:t> </a:t>
          </a:r>
          <a:r>
            <a:rPr lang="en-US" altLang="zh-CN" baseline="0" dirty="0" smtClean="0"/>
            <a:t>each</a:t>
          </a:r>
          <a:r>
            <a:rPr lang="zh-CN" altLang="en-US" baseline="0" dirty="0" smtClean="0"/>
            <a:t> </a:t>
          </a:r>
          <a:r>
            <a:rPr lang="en-US" altLang="zh-CN" baseline="0" dirty="0" smtClean="0"/>
            <a:t>month</a:t>
          </a:r>
          <a:endParaRPr lang="en-US" dirty="0"/>
        </a:p>
      </dgm:t>
    </dgm:pt>
    <dgm:pt modelId="{53FA2553-C39D-C34E-83A2-E8D24E0782E7}" type="parTrans" cxnId="{6CCC1EDB-ED6A-4846-B1E5-C431F39E3754}">
      <dgm:prSet/>
      <dgm:spPr/>
      <dgm:t>
        <a:bodyPr/>
        <a:lstStyle/>
        <a:p>
          <a:endParaRPr lang="en-US"/>
        </a:p>
      </dgm:t>
    </dgm:pt>
    <dgm:pt modelId="{8F0FE7EC-FF59-5449-A65E-0DC2F191C8EC}" type="sibTrans" cxnId="{6CCC1EDB-ED6A-4846-B1E5-C431F39E3754}">
      <dgm:prSet/>
      <dgm:spPr/>
      <dgm:t>
        <a:bodyPr/>
        <a:lstStyle/>
        <a:p>
          <a:endParaRPr lang="en-US"/>
        </a:p>
      </dgm:t>
    </dgm:pt>
    <dgm:pt modelId="{77AB2CD3-CA4C-3446-94FC-FC6B7A6BDDF8}">
      <dgm:prSet phldrT="[Text]"/>
      <dgm:spPr/>
      <dgm:t>
        <a:bodyPr/>
        <a:lstStyle/>
        <a:p>
          <a:r>
            <a:rPr lang="en-US" altLang="zh-CN" dirty="0" smtClean="0"/>
            <a:t>Rank</a:t>
          </a:r>
          <a:r>
            <a:rPr lang="zh-CN" altLang="en-US" baseline="0" dirty="0" smtClean="0"/>
            <a:t> </a:t>
          </a:r>
          <a:r>
            <a:rPr lang="en-US" altLang="zh-CN" baseline="0" dirty="0" smtClean="0"/>
            <a:t>the</a:t>
          </a:r>
          <a:r>
            <a:rPr lang="zh-CN" altLang="en-US" baseline="0" dirty="0" smtClean="0"/>
            <a:t> </a:t>
          </a:r>
          <a:r>
            <a:rPr lang="en-US" altLang="zh-CN" baseline="0" dirty="0" smtClean="0"/>
            <a:t>securities</a:t>
          </a:r>
          <a:r>
            <a:rPr lang="zh-CN" altLang="en-US" baseline="0" dirty="0" smtClean="0"/>
            <a:t> </a:t>
          </a:r>
          <a:r>
            <a:rPr lang="en-US" altLang="zh-CN" baseline="0" dirty="0" smtClean="0"/>
            <a:t>in</a:t>
          </a:r>
          <a:r>
            <a:rPr lang="zh-CN" altLang="en-US" baseline="0" dirty="0" smtClean="0"/>
            <a:t> </a:t>
          </a:r>
          <a:r>
            <a:rPr lang="en-US" altLang="zh-CN" baseline="0" dirty="0" smtClean="0"/>
            <a:t>ascending</a:t>
          </a:r>
          <a:r>
            <a:rPr lang="zh-CN" altLang="en-US" baseline="0" dirty="0" smtClean="0"/>
            <a:t> </a:t>
          </a:r>
          <a:r>
            <a:rPr lang="en-US" altLang="zh-CN" baseline="0" dirty="0" smtClean="0"/>
            <a:t>order</a:t>
          </a:r>
          <a:r>
            <a:rPr lang="zh-CN" altLang="en-US" baseline="0" dirty="0" smtClean="0"/>
            <a:t> </a:t>
          </a:r>
          <a:r>
            <a:rPr lang="en-US" altLang="zh-CN" baseline="0" dirty="0" smtClean="0"/>
            <a:t>based</a:t>
          </a:r>
          <a:r>
            <a:rPr lang="zh-CN" altLang="en-US" baseline="0" dirty="0" smtClean="0"/>
            <a:t> </a:t>
          </a:r>
          <a:r>
            <a:rPr lang="en-US" altLang="zh-CN" baseline="0" dirty="0" smtClean="0"/>
            <a:t>on</a:t>
          </a:r>
          <a:r>
            <a:rPr lang="zh-CN" altLang="en-US" baseline="0" dirty="0" smtClean="0"/>
            <a:t> </a:t>
          </a:r>
          <a:r>
            <a:rPr lang="en-US" altLang="zh-CN" baseline="0" dirty="0" smtClean="0"/>
            <a:t>their</a:t>
          </a:r>
          <a:r>
            <a:rPr lang="zh-CN" altLang="en-US" baseline="0" dirty="0" smtClean="0"/>
            <a:t> </a:t>
          </a:r>
          <a:r>
            <a:rPr lang="en-US" altLang="zh-CN" baseline="0" dirty="0" smtClean="0"/>
            <a:t>returns</a:t>
          </a:r>
          <a:r>
            <a:rPr lang="zh-CN" altLang="en-US" baseline="0" dirty="0" smtClean="0"/>
            <a:t> </a:t>
          </a:r>
          <a:r>
            <a:rPr lang="en-US" altLang="zh-CN" baseline="0" dirty="0" smtClean="0"/>
            <a:t>in</a:t>
          </a:r>
          <a:r>
            <a:rPr lang="zh-CN" altLang="en-US" baseline="0" dirty="0" smtClean="0"/>
            <a:t> </a:t>
          </a:r>
          <a:r>
            <a:rPr lang="en-US" altLang="zh-CN" baseline="0" dirty="0" smtClean="0"/>
            <a:t>the</a:t>
          </a:r>
          <a:r>
            <a:rPr lang="zh-CN" altLang="en-US" baseline="0" dirty="0" smtClean="0"/>
            <a:t> </a:t>
          </a:r>
          <a:r>
            <a:rPr lang="en-US" altLang="zh-CN" baseline="0" dirty="0" smtClean="0"/>
            <a:t>past</a:t>
          </a:r>
          <a:r>
            <a:rPr lang="zh-CN" altLang="en-US" baseline="0" dirty="0" smtClean="0"/>
            <a:t> </a:t>
          </a:r>
          <a:r>
            <a:rPr lang="en-US" altLang="zh-CN" baseline="0" dirty="0" smtClean="0"/>
            <a:t>J</a:t>
          </a:r>
          <a:r>
            <a:rPr lang="zh-CN" altLang="en-US" baseline="0" dirty="0" smtClean="0"/>
            <a:t> </a:t>
          </a:r>
          <a:r>
            <a:rPr lang="en-US" altLang="zh-CN" baseline="0" dirty="0" smtClean="0"/>
            <a:t>months</a:t>
          </a:r>
          <a:endParaRPr lang="en-US" dirty="0"/>
        </a:p>
      </dgm:t>
    </dgm:pt>
    <dgm:pt modelId="{7E708504-0757-FB44-A2F1-9840AAB8332A}" type="parTrans" cxnId="{E19782DF-C2A5-5341-9D84-08DFFD29EF03}">
      <dgm:prSet/>
      <dgm:spPr/>
      <dgm:t>
        <a:bodyPr/>
        <a:lstStyle/>
        <a:p>
          <a:endParaRPr lang="en-US"/>
        </a:p>
      </dgm:t>
    </dgm:pt>
    <dgm:pt modelId="{9BA67594-2D0D-C644-97BC-667E8D52D8A0}" type="sibTrans" cxnId="{E19782DF-C2A5-5341-9D84-08DFFD29EF03}">
      <dgm:prSet/>
      <dgm:spPr/>
      <dgm:t>
        <a:bodyPr/>
        <a:lstStyle/>
        <a:p>
          <a:endParaRPr lang="en-US"/>
        </a:p>
      </dgm:t>
    </dgm:pt>
    <dgm:pt modelId="{0C500D67-A8C6-2A45-A1FD-BDFBB4F2A1A0}">
      <dgm:prSet phldrT="[Text]"/>
      <dgm:spPr/>
      <dgm:t>
        <a:bodyPr/>
        <a:lstStyle/>
        <a:p>
          <a:r>
            <a:rPr lang="en-US" altLang="zh-CN" dirty="0" smtClean="0"/>
            <a:t>Form</a:t>
          </a:r>
          <a:r>
            <a:rPr lang="zh-CN" altLang="en-US" dirty="0" smtClean="0"/>
            <a:t> </a:t>
          </a:r>
          <a:r>
            <a:rPr lang="en-US" altLang="zh-CN" dirty="0" smtClean="0"/>
            <a:t>10</a:t>
          </a:r>
          <a:r>
            <a:rPr lang="zh-CN" altLang="en-US" dirty="0" smtClean="0"/>
            <a:t> </a:t>
          </a:r>
          <a:r>
            <a:rPr lang="en-US" altLang="zh-CN" dirty="0" smtClean="0"/>
            <a:t>decile</a:t>
          </a:r>
          <a:r>
            <a:rPr lang="zh-CN" altLang="en-US" baseline="0" dirty="0" smtClean="0"/>
            <a:t> </a:t>
          </a:r>
          <a:r>
            <a:rPr lang="en-US" altLang="zh-CN" baseline="0" dirty="0" smtClean="0"/>
            <a:t>portfolios</a:t>
          </a:r>
          <a:r>
            <a:rPr lang="zh-CN" altLang="en-US" baseline="0" dirty="0" smtClean="0"/>
            <a:t> </a:t>
          </a:r>
          <a:r>
            <a:rPr lang="en-US" altLang="zh-CN" baseline="0" dirty="0" smtClean="0"/>
            <a:t>that</a:t>
          </a:r>
          <a:r>
            <a:rPr lang="zh-CN" altLang="en-US" baseline="0" dirty="0" smtClean="0"/>
            <a:t> </a:t>
          </a:r>
          <a:r>
            <a:rPr lang="en-US" altLang="zh-CN" baseline="0" dirty="0" smtClean="0"/>
            <a:t>equally</a:t>
          </a:r>
          <a:r>
            <a:rPr lang="zh-CN" altLang="en-US" baseline="0" dirty="0" smtClean="0"/>
            <a:t> </a:t>
          </a:r>
          <a:r>
            <a:rPr lang="en-US" altLang="zh-CN" baseline="0" dirty="0" smtClean="0"/>
            <a:t>weight</a:t>
          </a:r>
          <a:r>
            <a:rPr lang="zh-CN" altLang="en-US" baseline="0" dirty="0" smtClean="0"/>
            <a:t> </a:t>
          </a:r>
          <a:r>
            <a:rPr lang="en-US" altLang="zh-CN" baseline="0" dirty="0" smtClean="0"/>
            <a:t>the</a:t>
          </a:r>
          <a:r>
            <a:rPr lang="zh-CN" altLang="en-US" baseline="0" dirty="0" smtClean="0"/>
            <a:t> </a:t>
          </a:r>
          <a:r>
            <a:rPr lang="en-US" altLang="zh-CN" baseline="0" dirty="0" smtClean="0"/>
            <a:t>stocks</a:t>
          </a:r>
          <a:r>
            <a:rPr lang="zh-CN" altLang="en-US" baseline="0" dirty="0" smtClean="0"/>
            <a:t> </a:t>
          </a:r>
          <a:r>
            <a:rPr lang="en-US" altLang="zh-CN" baseline="0" dirty="0" smtClean="0"/>
            <a:t>contained</a:t>
          </a:r>
          <a:r>
            <a:rPr lang="zh-CN" altLang="en-US" baseline="0" dirty="0" smtClean="0"/>
            <a:t> </a:t>
          </a:r>
          <a:r>
            <a:rPr lang="en-US" altLang="zh-CN" baseline="0" dirty="0" smtClean="0"/>
            <a:t>in</a:t>
          </a:r>
          <a:r>
            <a:rPr lang="zh-CN" altLang="en-US" baseline="0" dirty="0" smtClean="0"/>
            <a:t> </a:t>
          </a:r>
          <a:r>
            <a:rPr lang="en-US" altLang="zh-CN" baseline="0" dirty="0" smtClean="0"/>
            <a:t>each</a:t>
          </a:r>
          <a:r>
            <a:rPr lang="zh-CN" altLang="en-US" baseline="0" dirty="0" smtClean="0"/>
            <a:t> </a:t>
          </a:r>
          <a:r>
            <a:rPr lang="en-US" altLang="zh-CN" baseline="0" dirty="0" smtClean="0"/>
            <a:t>decile</a:t>
          </a:r>
          <a:endParaRPr lang="en-US" dirty="0"/>
        </a:p>
      </dgm:t>
    </dgm:pt>
    <dgm:pt modelId="{2576768E-E2D0-2C42-B9B6-0CCF8790DCF0}" type="parTrans" cxnId="{B57832C7-9D27-CC43-9BB5-F8846BCFF15D}">
      <dgm:prSet/>
      <dgm:spPr/>
      <dgm:t>
        <a:bodyPr/>
        <a:lstStyle/>
        <a:p>
          <a:endParaRPr lang="en-US"/>
        </a:p>
      </dgm:t>
    </dgm:pt>
    <dgm:pt modelId="{B318EE75-A9BC-4C49-AADD-C5DBCF56B1EB}" type="sibTrans" cxnId="{B57832C7-9D27-CC43-9BB5-F8846BCFF15D}">
      <dgm:prSet/>
      <dgm:spPr/>
      <dgm:t>
        <a:bodyPr/>
        <a:lstStyle/>
        <a:p>
          <a:endParaRPr lang="en-US"/>
        </a:p>
      </dgm:t>
    </dgm:pt>
    <dgm:pt modelId="{328AFFE0-B669-1344-BF53-42273E1C1225}">
      <dgm:prSet phldrT="[Text]"/>
      <dgm:spPr/>
      <dgm:t>
        <a:bodyPr/>
        <a:lstStyle/>
        <a:p>
          <a:r>
            <a:rPr lang="en-US" altLang="zh-CN" dirty="0" smtClean="0"/>
            <a:t>Buy</a:t>
          </a:r>
          <a:r>
            <a:rPr lang="zh-CN" altLang="en-US" dirty="0" smtClean="0"/>
            <a:t> </a:t>
          </a:r>
          <a:r>
            <a:rPr lang="en-US" altLang="zh-CN" dirty="0" smtClean="0"/>
            <a:t>“winners”</a:t>
          </a:r>
          <a:r>
            <a:rPr lang="zh-CN" altLang="en-US" dirty="0" smtClean="0"/>
            <a:t> </a:t>
          </a:r>
          <a:r>
            <a:rPr lang="en-US" altLang="zh-CN" dirty="0" smtClean="0"/>
            <a:t>portfolio</a:t>
          </a:r>
          <a:r>
            <a:rPr lang="zh-CN" altLang="en-US" dirty="0" smtClean="0"/>
            <a:t> </a:t>
          </a:r>
          <a:r>
            <a:rPr lang="en-US" altLang="zh-CN" dirty="0" smtClean="0"/>
            <a:t>(bottom</a:t>
          </a:r>
          <a:r>
            <a:rPr lang="zh-CN" altLang="en-US" baseline="0" dirty="0" smtClean="0"/>
            <a:t> </a:t>
          </a:r>
          <a:r>
            <a:rPr lang="en-US" altLang="zh-CN" baseline="0" dirty="0" smtClean="0"/>
            <a:t>decile)</a:t>
          </a:r>
          <a:r>
            <a:rPr lang="zh-CN" altLang="en-US" baseline="0" dirty="0" smtClean="0"/>
            <a:t> </a:t>
          </a:r>
          <a:r>
            <a:rPr lang="en-US" altLang="zh-CN" baseline="0" dirty="0" smtClean="0"/>
            <a:t>and</a:t>
          </a:r>
          <a:r>
            <a:rPr lang="zh-CN" altLang="en-US" baseline="0" dirty="0" smtClean="0"/>
            <a:t> </a:t>
          </a:r>
          <a:r>
            <a:rPr lang="en-US" altLang="zh-CN" baseline="0" dirty="0" smtClean="0"/>
            <a:t>sell</a:t>
          </a:r>
          <a:r>
            <a:rPr lang="zh-CN" altLang="en-US" baseline="0" dirty="0" smtClean="0"/>
            <a:t> </a:t>
          </a:r>
          <a:r>
            <a:rPr lang="en-US" altLang="zh-CN" baseline="0" dirty="0" smtClean="0"/>
            <a:t>“losers”</a:t>
          </a:r>
          <a:r>
            <a:rPr lang="zh-CN" altLang="en-US" baseline="0" dirty="0" smtClean="0"/>
            <a:t> </a:t>
          </a:r>
          <a:r>
            <a:rPr lang="en-US" altLang="zh-CN" baseline="0" dirty="0" smtClean="0"/>
            <a:t>portfolio</a:t>
          </a:r>
          <a:r>
            <a:rPr lang="zh-CN" altLang="en-US" baseline="0" dirty="0" smtClean="0"/>
            <a:t> </a:t>
          </a:r>
          <a:r>
            <a:rPr lang="en-US" altLang="zh-CN" baseline="0" dirty="0" smtClean="0"/>
            <a:t>(top</a:t>
          </a:r>
          <a:r>
            <a:rPr lang="zh-CN" altLang="en-US" baseline="0" dirty="0" smtClean="0"/>
            <a:t> </a:t>
          </a:r>
          <a:r>
            <a:rPr lang="en-US" altLang="zh-CN" baseline="0" dirty="0" smtClean="0"/>
            <a:t>decile),</a:t>
          </a:r>
          <a:r>
            <a:rPr lang="zh-CN" altLang="en-US" baseline="0" dirty="0" smtClean="0"/>
            <a:t> </a:t>
          </a:r>
          <a:r>
            <a:rPr lang="en-US" altLang="zh-CN" baseline="0" dirty="0" smtClean="0"/>
            <a:t>holding</a:t>
          </a:r>
          <a:r>
            <a:rPr lang="zh-CN" altLang="en-US" baseline="0" dirty="0" smtClean="0"/>
            <a:t> </a:t>
          </a:r>
          <a:r>
            <a:rPr lang="en-US" altLang="zh-CN" baseline="0" dirty="0" smtClean="0"/>
            <a:t>this</a:t>
          </a:r>
          <a:r>
            <a:rPr lang="zh-CN" altLang="en-US" baseline="0" dirty="0" smtClean="0"/>
            <a:t> </a:t>
          </a:r>
          <a:r>
            <a:rPr lang="en-US" altLang="zh-CN" baseline="0" dirty="0" smtClean="0"/>
            <a:t>position</a:t>
          </a:r>
          <a:r>
            <a:rPr lang="zh-CN" altLang="en-US" baseline="0" dirty="0" smtClean="0"/>
            <a:t> </a:t>
          </a:r>
          <a:r>
            <a:rPr lang="en-US" altLang="zh-CN" baseline="0" dirty="0" smtClean="0"/>
            <a:t>for</a:t>
          </a:r>
          <a:r>
            <a:rPr lang="zh-CN" altLang="en-US" baseline="0" dirty="0" smtClean="0"/>
            <a:t> </a:t>
          </a:r>
          <a:r>
            <a:rPr lang="en-US" altLang="zh-CN" baseline="0" dirty="0" smtClean="0"/>
            <a:t>K</a:t>
          </a:r>
          <a:r>
            <a:rPr lang="zh-CN" altLang="en-US" baseline="0" dirty="0" smtClean="0"/>
            <a:t> </a:t>
          </a:r>
          <a:r>
            <a:rPr lang="en-US" altLang="zh-CN" baseline="0" dirty="0" smtClean="0"/>
            <a:t>months</a:t>
          </a:r>
          <a:endParaRPr lang="en-US" dirty="0"/>
        </a:p>
      </dgm:t>
    </dgm:pt>
    <dgm:pt modelId="{E5F362D0-4964-EF4D-A715-92439265C941}" type="parTrans" cxnId="{FDCCACBA-B6A9-0A49-8A89-39589A81FD15}">
      <dgm:prSet/>
      <dgm:spPr/>
      <dgm:t>
        <a:bodyPr/>
        <a:lstStyle/>
        <a:p>
          <a:endParaRPr lang="en-US"/>
        </a:p>
      </dgm:t>
    </dgm:pt>
    <dgm:pt modelId="{F59E1ABB-C242-334C-83FE-F924E8B454A8}" type="sibTrans" cxnId="{FDCCACBA-B6A9-0A49-8A89-39589A81FD15}">
      <dgm:prSet/>
      <dgm:spPr/>
      <dgm:t>
        <a:bodyPr/>
        <a:lstStyle/>
        <a:p>
          <a:endParaRPr lang="en-US"/>
        </a:p>
      </dgm:t>
    </dgm:pt>
    <dgm:pt modelId="{686565E5-9950-E944-A3B8-D973E3A299E6}">
      <dgm:prSet phldrT="[Text]"/>
      <dgm:spPr/>
      <dgm:t>
        <a:bodyPr/>
        <a:lstStyle/>
        <a:p>
          <a:r>
            <a:rPr lang="en-US" altLang="zh-CN" dirty="0" smtClean="0"/>
            <a:t>On</a:t>
          </a:r>
          <a:r>
            <a:rPr lang="zh-CN" altLang="en-US" baseline="0" dirty="0" smtClean="0"/>
            <a:t> </a:t>
          </a:r>
          <a:r>
            <a:rPr lang="en-US" altLang="zh-CN" dirty="0" smtClean="0"/>
            <a:t>the</a:t>
          </a:r>
          <a:r>
            <a:rPr lang="zh-CN" altLang="en-US" dirty="0" smtClean="0"/>
            <a:t> </a:t>
          </a:r>
          <a:r>
            <a:rPr lang="en-US" altLang="zh-CN" dirty="0" smtClean="0"/>
            <a:t>last</a:t>
          </a:r>
          <a:r>
            <a:rPr lang="zh-CN" altLang="en-US" dirty="0" smtClean="0"/>
            <a:t> </a:t>
          </a:r>
          <a:r>
            <a:rPr lang="en-US" altLang="zh-CN" dirty="0" smtClean="0"/>
            <a:t>trading</a:t>
          </a:r>
          <a:r>
            <a:rPr lang="zh-CN" altLang="en-US" dirty="0" smtClean="0"/>
            <a:t> </a:t>
          </a:r>
          <a:r>
            <a:rPr lang="en-US" altLang="zh-CN" dirty="0" smtClean="0"/>
            <a:t>day</a:t>
          </a:r>
          <a:r>
            <a:rPr lang="zh-CN" altLang="en-US" dirty="0" smtClean="0"/>
            <a:t> </a:t>
          </a:r>
          <a:r>
            <a:rPr lang="en-US" altLang="zh-CN" dirty="0" smtClean="0"/>
            <a:t>of</a:t>
          </a:r>
          <a:r>
            <a:rPr lang="zh-CN" altLang="en-US" dirty="0" smtClean="0"/>
            <a:t> </a:t>
          </a:r>
          <a:r>
            <a:rPr lang="en-US" altLang="zh-CN" dirty="0" smtClean="0"/>
            <a:t>K</a:t>
          </a:r>
          <a:r>
            <a:rPr lang="en-US" altLang="zh-CN" baseline="0" dirty="0" smtClean="0"/>
            <a:t>th</a:t>
          </a:r>
          <a:r>
            <a:rPr lang="zh-CN" altLang="en-US" baseline="0" dirty="0" smtClean="0"/>
            <a:t> </a:t>
          </a:r>
          <a:r>
            <a:rPr lang="en-US" altLang="zh-CN" baseline="0" dirty="0" smtClean="0"/>
            <a:t>month</a:t>
          </a:r>
          <a:endParaRPr lang="en-US" dirty="0"/>
        </a:p>
      </dgm:t>
    </dgm:pt>
    <dgm:pt modelId="{DBF4539C-97CE-D548-8265-1D78CC3F8009}" type="parTrans" cxnId="{0EE31981-7CA8-DB4D-8FB0-0F9FB4F80AF9}">
      <dgm:prSet/>
      <dgm:spPr/>
      <dgm:t>
        <a:bodyPr/>
        <a:lstStyle/>
        <a:p>
          <a:endParaRPr lang="en-US"/>
        </a:p>
      </dgm:t>
    </dgm:pt>
    <dgm:pt modelId="{70270338-2D71-1346-B814-91B9948158DF}" type="sibTrans" cxnId="{0EE31981-7CA8-DB4D-8FB0-0F9FB4F80AF9}">
      <dgm:prSet/>
      <dgm:spPr/>
      <dgm:t>
        <a:bodyPr/>
        <a:lstStyle/>
        <a:p>
          <a:endParaRPr lang="en-US"/>
        </a:p>
      </dgm:t>
    </dgm:pt>
    <dgm:pt modelId="{1EC546D6-7439-7E42-A209-6627EA924276}">
      <dgm:prSet phldrT="[Text]"/>
      <dgm:spPr/>
      <dgm:t>
        <a:bodyPr/>
        <a:lstStyle/>
        <a:p>
          <a:r>
            <a:rPr lang="en-US" altLang="zh-CN" dirty="0" smtClean="0"/>
            <a:t>Close</a:t>
          </a:r>
          <a:r>
            <a:rPr lang="zh-CN" altLang="en-US" dirty="0" smtClean="0"/>
            <a:t> </a:t>
          </a:r>
          <a:r>
            <a:rPr lang="en-US" altLang="zh-CN" dirty="0" smtClean="0"/>
            <a:t>out</a:t>
          </a:r>
          <a:r>
            <a:rPr lang="zh-CN" altLang="en-US" dirty="0" smtClean="0"/>
            <a:t> </a:t>
          </a:r>
          <a:r>
            <a:rPr lang="en-US" altLang="zh-CN" dirty="0" smtClean="0"/>
            <a:t>the</a:t>
          </a:r>
          <a:r>
            <a:rPr lang="zh-CN" altLang="en-US" dirty="0" smtClean="0"/>
            <a:t> </a:t>
          </a:r>
          <a:r>
            <a:rPr lang="en-US" altLang="zh-CN" dirty="0" smtClean="0"/>
            <a:t>position</a:t>
          </a:r>
          <a:r>
            <a:rPr lang="zh-CN" altLang="en-US" baseline="0" dirty="0" smtClean="0"/>
            <a:t> </a:t>
          </a:r>
          <a:r>
            <a:rPr lang="en-US" altLang="zh-CN" baseline="0" dirty="0" smtClean="0"/>
            <a:t>initiated</a:t>
          </a:r>
          <a:r>
            <a:rPr lang="zh-CN" altLang="en-US" baseline="0" dirty="0" smtClean="0"/>
            <a:t> </a:t>
          </a:r>
          <a:r>
            <a:rPr lang="en-US" altLang="zh-CN" baseline="0" dirty="0" smtClean="0"/>
            <a:t>in</a:t>
          </a:r>
          <a:r>
            <a:rPr lang="zh-CN" altLang="en-US" baseline="0" dirty="0" smtClean="0"/>
            <a:t> </a:t>
          </a:r>
          <a:r>
            <a:rPr lang="en-US" altLang="zh-CN" baseline="0" dirty="0" smtClean="0"/>
            <a:t>month</a:t>
          </a:r>
          <a:r>
            <a:rPr lang="zh-CN" altLang="en-US" baseline="0" dirty="0" smtClean="0"/>
            <a:t> </a:t>
          </a:r>
          <a:r>
            <a:rPr lang="en-US" altLang="zh-CN" baseline="0" dirty="0" smtClean="0"/>
            <a:t>t-K</a:t>
          </a:r>
          <a:r>
            <a:rPr lang="zh-CN" altLang="en-US" baseline="0" dirty="0" smtClean="0"/>
            <a:t> </a:t>
          </a:r>
          <a:r>
            <a:rPr lang="en-US" altLang="zh-CN" dirty="0" smtClean="0"/>
            <a:t>and</a:t>
          </a:r>
          <a:r>
            <a:rPr lang="zh-CN" altLang="en-US" dirty="0" smtClean="0"/>
            <a:t> </a:t>
          </a:r>
          <a:r>
            <a:rPr lang="en-US" altLang="zh-CN" dirty="0" smtClean="0"/>
            <a:t>calculate</a:t>
          </a:r>
          <a:r>
            <a:rPr lang="zh-CN" altLang="en-US" baseline="0" dirty="0" smtClean="0"/>
            <a:t> </a:t>
          </a:r>
          <a:r>
            <a:rPr lang="en-US" altLang="zh-CN" baseline="0" dirty="0" smtClean="0"/>
            <a:t>returns</a:t>
          </a:r>
          <a:endParaRPr lang="en-US" dirty="0"/>
        </a:p>
      </dgm:t>
    </dgm:pt>
    <dgm:pt modelId="{1E6DD6AB-DD6D-104F-A261-5C67A48D60B3}" type="parTrans" cxnId="{DEC1E4EC-EE56-D94A-9971-C6CB89BB5D74}">
      <dgm:prSet/>
      <dgm:spPr/>
      <dgm:t>
        <a:bodyPr/>
        <a:lstStyle/>
        <a:p>
          <a:endParaRPr lang="en-US"/>
        </a:p>
      </dgm:t>
    </dgm:pt>
    <dgm:pt modelId="{A5E0FDD1-EA60-7F41-9CD6-9969851894D3}" type="sibTrans" cxnId="{DEC1E4EC-EE56-D94A-9971-C6CB89BB5D74}">
      <dgm:prSet/>
      <dgm:spPr/>
      <dgm:t>
        <a:bodyPr/>
        <a:lstStyle/>
        <a:p>
          <a:endParaRPr lang="en-US"/>
        </a:p>
      </dgm:t>
    </dgm:pt>
    <dgm:pt modelId="{BCE6597B-9E85-1A4A-BA62-F25D48517856}" type="pres">
      <dgm:prSet presAssocID="{C7F53880-DE73-0146-885C-A7CAFBA1837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8937F77-CA54-4946-B4F8-93F7C04D59D5}" type="pres">
      <dgm:prSet presAssocID="{686565E5-9950-E944-A3B8-D973E3A299E6}" presName="boxAndChildren" presStyleCnt="0"/>
      <dgm:spPr/>
    </dgm:pt>
    <dgm:pt modelId="{3B25AD6D-1171-9141-B872-69114374DB36}" type="pres">
      <dgm:prSet presAssocID="{686565E5-9950-E944-A3B8-D973E3A299E6}" presName="parentTextBox" presStyleLbl="node1" presStyleIdx="0" presStyleCnt="3"/>
      <dgm:spPr/>
      <dgm:t>
        <a:bodyPr/>
        <a:lstStyle/>
        <a:p>
          <a:endParaRPr lang="en-US"/>
        </a:p>
      </dgm:t>
    </dgm:pt>
    <dgm:pt modelId="{FB53E014-1347-3144-B92F-770277FF1DCF}" type="pres">
      <dgm:prSet presAssocID="{686565E5-9950-E944-A3B8-D973E3A299E6}" presName="entireBox" presStyleLbl="node1" presStyleIdx="0" presStyleCnt="3"/>
      <dgm:spPr/>
      <dgm:t>
        <a:bodyPr/>
        <a:lstStyle/>
        <a:p>
          <a:endParaRPr lang="en-US"/>
        </a:p>
      </dgm:t>
    </dgm:pt>
    <dgm:pt modelId="{33EC67A7-13EA-594F-8A22-F2F534177C73}" type="pres">
      <dgm:prSet presAssocID="{686565E5-9950-E944-A3B8-D973E3A299E6}" presName="descendantBox" presStyleCnt="0"/>
      <dgm:spPr/>
    </dgm:pt>
    <dgm:pt modelId="{0D8EFB06-CBEE-C34A-9616-EE59E5BF6F6E}" type="pres">
      <dgm:prSet presAssocID="{1EC546D6-7439-7E42-A209-6627EA924276}" presName="childTextBox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72F0D0-C850-5F49-A7B7-7AAFF9EEF7F4}" type="pres">
      <dgm:prSet presAssocID="{B318EE75-A9BC-4C49-AADD-C5DBCF56B1EB}" presName="sp" presStyleCnt="0"/>
      <dgm:spPr/>
    </dgm:pt>
    <dgm:pt modelId="{B25A13B5-9A5E-4946-83D9-4ECE1AF60C61}" type="pres">
      <dgm:prSet presAssocID="{0C500D67-A8C6-2A45-A1FD-BDFBB4F2A1A0}" presName="arrowAndChildren" presStyleCnt="0"/>
      <dgm:spPr/>
    </dgm:pt>
    <dgm:pt modelId="{B82CDD1E-6549-154C-BD7C-DF2527BBEB2D}" type="pres">
      <dgm:prSet presAssocID="{0C500D67-A8C6-2A45-A1FD-BDFBB4F2A1A0}" presName="parentTextArrow" presStyleLbl="node1" presStyleIdx="0" presStyleCnt="3"/>
      <dgm:spPr/>
      <dgm:t>
        <a:bodyPr/>
        <a:lstStyle/>
        <a:p>
          <a:endParaRPr lang="en-US"/>
        </a:p>
      </dgm:t>
    </dgm:pt>
    <dgm:pt modelId="{FA54E8EA-C5C7-024D-B6FA-8AB0F13F6630}" type="pres">
      <dgm:prSet presAssocID="{0C500D67-A8C6-2A45-A1FD-BDFBB4F2A1A0}" presName="arrow" presStyleLbl="node1" presStyleIdx="1" presStyleCnt="3"/>
      <dgm:spPr/>
      <dgm:t>
        <a:bodyPr/>
        <a:lstStyle/>
        <a:p>
          <a:endParaRPr lang="en-US"/>
        </a:p>
      </dgm:t>
    </dgm:pt>
    <dgm:pt modelId="{D7B5D2F2-8B27-234F-8E3F-AEEA01CEACBD}" type="pres">
      <dgm:prSet presAssocID="{0C500D67-A8C6-2A45-A1FD-BDFBB4F2A1A0}" presName="descendantArrow" presStyleCnt="0"/>
      <dgm:spPr/>
    </dgm:pt>
    <dgm:pt modelId="{E4EDB102-0C8C-AA45-8620-AEB67BF0FB1D}" type="pres">
      <dgm:prSet presAssocID="{328AFFE0-B669-1344-BF53-42273E1C1225}" presName="childTextArrow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FA04AC-9558-AA44-B92F-458A842DC354}" type="pres">
      <dgm:prSet presAssocID="{8F0FE7EC-FF59-5449-A65E-0DC2F191C8EC}" presName="sp" presStyleCnt="0"/>
      <dgm:spPr/>
    </dgm:pt>
    <dgm:pt modelId="{C986B2D2-B7F7-6543-B216-594B697FCD2A}" type="pres">
      <dgm:prSet presAssocID="{70E55A02-C100-0144-8D04-B494BD143D8E}" presName="arrowAndChildren" presStyleCnt="0"/>
      <dgm:spPr/>
    </dgm:pt>
    <dgm:pt modelId="{9221BA08-ECDB-F547-B8AE-C5195F855842}" type="pres">
      <dgm:prSet presAssocID="{70E55A02-C100-0144-8D04-B494BD143D8E}" presName="parentTextArrow" presStyleLbl="node1" presStyleIdx="1" presStyleCnt="3"/>
      <dgm:spPr/>
      <dgm:t>
        <a:bodyPr/>
        <a:lstStyle/>
        <a:p>
          <a:endParaRPr lang="en-US"/>
        </a:p>
      </dgm:t>
    </dgm:pt>
    <dgm:pt modelId="{6D8C390C-3C90-E742-A71F-FC1B0FD477E1}" type="pres">
      <dgm:prSet presAssocID="{70E55A02-C100-0144-8D04-B494BD143D8E}" presName="arrow" presStyleLbl="node1" presStyleIdx="2" presStyleCnt="3" custLinFactNeighborX="1388" custLinFactNeighborY="-47"/>
      <dgm:spPr/>
      <dgm:t>
        <a:bodyPr/>
        <a:lstStyle/>
        <a:p>
          <a:endParaRPr lang="en-US"/>
        </a:p>
      </dgm:t>
    </dgm:pt>
    <dgm:pt modelId="{12909526-9AA1-CF46-B922-1AC6F9E03145}" type="pres">
      <dgm:prSet presAssocID="{70E55A02-C100-0144-8D04-B494BD143D8E}" presName="descendantArrow" presStyleCnt="0"/>
      <dgm:spPr/>
    </dgm:pt>
    <dgm:pt modelId="{A50F01FB-6661-3A4B-BCF2-62D3AA263164}" type="pres">
      <dgm:prSet presAssocID="{77AB2CD3-CA4C-3446-94FC-FC6B7A6BDDF8}" presName="childTextArrow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DCCACBA-B6A9-0A49-8A89-39589A81FD15}" srcId="{0C500D67-A8C6-2A45-A1FD-BDFBB4F2A1A0}" destId="{328AFFE0-B669-1344-BF53-42273E1C1225}" srcOrd="0" destOrd="0" parTransId="{E5F362D0-4964-EF4D-A715-92439265C941}" sibTransId="{F59E1ABB-C242-334C-83FE-F924E8B454A8}"/>
    <dgm:cxn modelId="{E19782DF-C2A5-5341-9D84-08DFFD29EF03}" srcId="{70E55A02-C100-0144-8D04-B494BD143D8E}" destId="{77AB2CD3-CA4C-3446-94FC-FC6B7A6BDDF8}" srcOrd="0" destOrd="0" parTransId="{7E708504-0757-FB44-A2F1-9840AAB8332A}" sibTransId="{9BA67594-2D0D-C644-97BC-667E8D52D8A0}"/>
    <dgm:cxn modelId="{0EE31981-7CA8-DB4D-8FB0-0F9FB4F80AF9}" srcId="{C7F53880-DE73-0146-885C-A7CAFBA18372}" destId="{686565E5-9950-E944-A3B8-D973E3A299E6}" srcOrd="2" destOrd="0" parTransId="{DBF4539C-97CE-D548-8265-1D78CC3F8009}" sibTransId="{70270338-2D71-1346-B814-91B9948158DF}"/>
    <dgm:cxn modelId="{C445D96C-3E88-EF46-AF53-30C6F7CAD051}" type="presOf" srcId="{77AB2CD3-CA4C-3446-94FC-FC6B7A6BDDF8}" destId="{A50F01FB-6661-3A4B-BCF2-62D3AA263164}" srcOrd="0" destOrd="0" presId="urn:microsoft.com/office/officeart/2005/8/layout/process4"/>
    <dgm:cxn modelId="{70FB5880-402C-6C4F-A6F7-7929F5346C22}" type="presOf" srcId="{686565E5-9950-E944-A3B8-D973E3A299E6}" destId="{3B25AD6D-1171-9141-B872-69114374DB36}" srcOrd="0" destOrd="0" presId="urn:microsoft.com/office/officeart/2005/8/layout/process4"/>
    <dgm:cxn modelId="{DEC1E4EC-EE56-D94A-9971-C6CB89BB5D74}" srcId="{686565E5-9950-E944-A3B8-D973E3A299E6}" destId="{1EC546D6-7439-7E42-A209-6627EA924276}" srcOrd="0" destOrd="0" parTransId="{1E6DD6AB-DD6D-104F-A261-5C67A48D60B3}" sibTransId="{A5E0FDD1-EA60-7F41-9CD6-9969851894D3}"/>
    <dgm:cxn modelId="{01E65666-C186-F642-8F5C-7348E5852F21}" type="presOf" srcId="{70E55A02-C100-0144-8D04-B494BD143D8E}" destId="{6D8C390C-3C90-E742-A71F-FC1B0FD477E1}" srcOrd="1" destOrd="0" presId="urn:microsoft.com/office/officeart/2005/8/layout/process4"/>
    <dgm:cxn modelId="{6CCC1EDB-ED6A-4846-B1E5-C431F39E3754}" srcId="{C7F53880-DE73-0146-885C-A7CAFBA18372}" destId="{70E55A02-C100-0144-8D04-B494BD143D8E}" srcOrd="0" destOrd="0" parTransId="{53FA2553-C39D-C34E-83A2-E8D24E0782E7}" sibTransId="{8F0FE7EC-FF59-5449-A65E-0DC2F191C8EC}"/>
    <dgm:cxn modelId="{4B257294-A71C-804F-B27E-6DCD6234FE74}" type="presOf" srcId="{686565E5-9950-E944-A3B8-D973E3A299E6}" destId="{FB53E014-1347-3144-B92F-770277FF1DCF}" srcOrd="1" destOrd="0" presId="urn:microsoft.com/office/officeart/2005/8/layout/process4"/>
    <dgm:cxn modelId="{FD50F445-3B4C-7549-AAC8-AE1AEF46A7FB}" type="presOf" srcId="{0C500D67-A8C6-2A45-A1FD-BDFBB4F2A1A0}" destId="{FA54E8EA-C5C7-024D-B6FA-8AB0F13F6630}" srcOrd="1" destOrd="0" presId="urn:microsoft.com/office/officeart/2005/8/layout/process4"/>
    <dgm:cxn modelId="{FE590C32-1883-F84B-B28C-1D8E7D5FEB0B}" type="presOf" srcId="{0C500D67-A8C6-2A45-A1FD-BDFBB4F2A1A0}" destId="{B82CDD1E-6549-154C-BD7C-DF2527BBEB2D}" srcOrd="0" destOrd="0" presId="urn:microsoft.com/office/officeart/2005/8/layout/process4"/>
    <dgm:cxn modelId="{B57832C7-9D27-CC43-9BB5-F8846BCFF15D}" srcId="{C7F53880-DE73-0146-885C-A7CAFBA18372}" destId="{0C500D67-A8C6-2A45-A1FD-BDFBB4F2A1A0}" srcOrd="1" destOrd="0" parTransId="{2576768E-E2D0-2C42-B9B6-0CCF8790DCF0}" sibTransId="{B318EE75-A9BC-4C49-AADD-C5DBCF56B1EB}"/>
    <dgm:cxn modelId="{29C9A511-4A43-D749-9CA0-473FAC7CB2F6}" type="presOf" srcId="{C7F53880-DE73-0146-885C-A7CAFBA18372}" destId="{BCE6597B-9E85-1A4A-BA62-F25D48517856}" srcOrd="0" destOrd="0" presId="urn:microsoft.com/office/officeart/2005/8/layout/process4"/>
    <dgm:cxn modelId="{89B330FD-B93C-8F49-8CA7-DEBA7BDF3249}" type="presOf" srcId="{70E55A02-C100-0144-8D04-B494BD143D8E}" destId="{9221BA08-ECDB-F547-B8AE-C5195F855842}" srcOrd="0" destOrd="0" presId="urn:microsoft.com/office/officeart/2005/8/layout/process4"/>
    <dgm:cxn modelId="{2E897734-0B26-3C4C-8F1B-EF084865FA35}" type="presOf" srcId="{1EC546D6-7439-7E42-A209-6627EA924276}" destId="{0D8EFB06-CBEE-C34A-9616-EE59E5BF6F6E}" srcOrd="0" destOrd="0" presId="urn:microsoft.com/office/officeart/2005/8/layout/process4"/>
    <dgm:cxn modelId="{3747FA88-AFBD-D74C-AF94-859518060A59}" type="presOf" srcId="{328AFFE0-B669-1344-BF53-42273E1C1225}" destId="{E4EDB102-0C8C-AA45-8620-AEB67BF0FB1D}" srcOrd="0" destOrd="0" presId="urn:microsoft.com/office/officeart/2005/8/layout/process4"/>
    <dgm:cxn modelId="{AEFABF6A-8220-094E-9E67-96C9E0552920}" type="presParOf" srcId="{BCE6597B-9E85-1A4A-BA62-F25D48517856}" destId="{E8937F77-CA54-4946-B4F8-93F7C04D59D5}" srcOrd="0" destOrd="0" presId="urn:microsoft.com/office/officeart/2005/8/layout/process4"/>
    <dgm:cxn modelId="{363D165B-AA13-1E49-A4A5-CDB86144D80E}" type="presParOf" srcId="{E8937F77-CA54-4946-B4F8-93F7C04D59D5}" destId="{3B25AD6D-1171-9141-B872-69114374DB36}" srcOrd="0" destOrd="0" presId="urn:microsoft.com/office/officeart/2005/8/layout/process4"/>
    <dgm:cxn modelId="{9E5ED26B-05C0-7046-83B2-C80AB3EED122}" type="presParOf" srcId="{E8937F77-CA54-4946-B4F8-93F7C04D59D5}" destId="{FB53E014-1347-3144-B92F-770277FF1DCF}" srcOrd="1" destOrd="0" presId="urn:microsoft.com/office/officeart/2005/8/layout/process4"/>
    <dgm:cxn modelId="{CA35E883-1C8E-2C49-80D4-04A45A601DE7}" type="presParOf" srcId="{E8937F77-CA54-4946-B4F8-93F7C04D59D5}" destId="{33EC67A7-13EA-594F-8A22-F2F534177C73}" srcOrd="2" destOrd="0" presId="urn:microsoft.com/office/officeart/2005/8/layout/process4"/>
    <dgm:cxn modelId="{E05770C1-375C-4B4D-836D-69160D8C202A}" type="presParOf" srcId="{33EC67A7-13EA-594F-8A22-F2F534177C73}" destId="{0D8EFB06-CBEE-C34A-9616-EE59E5BF6F6E}" srcOrd="0" destOrd="0" presId="urn:microsoft.com/office/officeart/2005/8/layout/process4"/>
    <dgm:cxn modelId="{A43BC6F1-7BB5-544D-8DB9-A5CFDEF128F4}" type="presParOf" srcId="{BCE6597B-9E85-1A4A-BA62-F25D48517856}" destId="{5B72F0D0-C850-5F49-A7B7-7AAFF9EEF7F4}" srcOrd="1" destOrd="0" presId="urn:microsoft.com/office/officeart/2005/8/layout/process4"/>
    <dgm:cxn modelId="{B471CE42-0007-6D4D-A109-CA2BCF7E194C}" type="presParOf" srcId="{BCE6597B-9E85-1A4A-BA62-F25D48517856}" destId="{B25A13B5-9A5E-4946-83D9-4ECE1AF60C61}" srcOrd="2" destOrd="0" presId="urn:microsoft.com/office/officeart/2005/8/layout/process4"/>
    <dgm:cxn modelId="{B796CFB3-8935-8346-8951-0D21C918E303}" type="presParOf" srcId="{B25A13B5-9A5E-4946-83D9-4ECE1AF60C61}" destId="{B82CDD1E-6549-154C-BD7C-DF2527BBEB2D}" srcOrd="0" destOrd="0" presId="urn:microsoft.com/office/officeart/2005/8/layout/process4"/>
    <dgm:cxn modelId="{412607A1-B8FA-3940-B79B-9B7861A19537}" type="presParOf" srcId="{B25A13B5-9A5E-4946-83D9-4ECE1AF60C61}" destId="{FA54E8EA-C5C7-024D-B6FA-8AB0F13F6630}" srcOrd="1" destOrd="0" presId="urn:microsoft.com/office/officeart/2005/8/layout/process4"/>
    <dgm:cxn modelId="{495CEB2B-F9BF-9943-A11F-345A2A864AC3}" type="presParOf" srcId="{B25A13B5-9A5E-4946-83D9-4ECE1AF60C61}" destId="{D7B5D2F2-8B27-234F-8E3F-AEEA01CEACBD}" srcOrd="2" destOrd="0" presId="urn:microsoft.com/office/officeart/2005/8/layout/process4"/>
    <dgm:cxn modelId="{2C773477-BE7D-7E46-8B91-4A75ED246D29}" type="presParOf" srcId="{D7B5D2F2-8B27-234F-8E3F-AEEA01CEACBD}" destId="{E4EDB102-0C8C-AA45-8620-AEB67BF0FB1D}" srcOrd="0" destOrd="0" presId="urn:microsoft.com/office/officeart/2005/8/layout/process4"/>
    <dgm:cxn modelId="{C73564EF-EE27-924F-AF1A-91B7973F2598}" type="presParOf" srcId="{BCE6597B-9E85-1A4A-BA62-F25D48517856}" destId="{1FFA04AC-9558-AA44-B92F-458A842DC354}" srcOrd="3" destOrd="0" presId="urn:microsoft.com/office/officeart/2005/8/layout/process4"/>
    <dgm:cxn modelId="{25841AFF-BF6D-0049-92FD-1C3B09489C64}" type="presParOf" srcId="{BCE6597B-9E85-1A4A-BA62-F25D48517856}" destId="{C986B2D2-B7F7-6543-B216-594B697FCD2A}" srcOrd="4" destOrd="0" presId="urn:microsoft.com/office/officeart/2005/8/layout/process4"/>
    <dgm:cxn modelId="{3F019710-FAA8-724E-AE36-8B9AF1D7F5CF}" type="presParOf" srcId="{C986B2D2-B7F7-6543-B216-594B697FCD2A}" destId="{9221BA08-ECDB-F547-B8AE-C5195F855842}" srcOrd="0" destOrd="0" presId="urn:microsoft.com/office/officeart/2005/8/layout/process4"/>
    <dgm:cxn modelId="{5500DF1D-68E1-5E4B-A29D-D324DCD89783}" type="presParOf" srcId="{C986B2D2-B7F7-6543-B216-594B697FCD2A}" destId="{6D8C390C-3C90-E742-A71F-FC1B0FD477E1}" srcOrd="1" destOrd="0" presId="urn:microsoft.com/office/officeart/2005/8/layout/process4"/>
    <dgm:cxn modelId="{AEB49A02-7DBD-5D47-8B56-4259CF670057}" type="presParOf" srcId="{C986B2D2-B7F7-6543-B216-594B697FCD2A}" destId="{12909526-9AA1-CF46-B922-1AC6F9E03145}" srcOrd="2" destOrd="0" presId="urn:microsoft.com/office/officeart/2005/8/layout/process4"/>
    <dgm:cxn modelId="{E5010881-6309-1145-9C29-88BB700AA298}" type="presParOf" srcId="{12909526-9AA1-CF46-B922-1AC6F9E03145}" destId="{A50F01FB-6661-3A4B-BCF2-62D3AA263164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53E014-1347-3144-B92F-770277FF1DCF}">
      <dsp:nvSpPr>
        <dsp:cNvPr id="0" name=""/>
        <dsp:cNvSpPr/>
      </dsp:nvSpPr>
      <dsp:spPr>
        <a:xfrm>
          <a:off x="0" y="4128142"/>
          <a:ext cx="5616624" cy="135494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On</a:t>
          </a:r>
          <a:r>
            <a:rPr lang="zh-CN" altLang="en-US" sz="1700" kern="1200" baseline="0" dirty="0" smtClean="0"/>
            <a:t> </a:t>
          </a:r>
          <a:r>
            <a:rPr lang="en-US" altLang="zh-CN" sz="1700" kern="1200" dirty="0" smtClean="0"/>
            <a:t>the</a:t>
          </a:r>
          <a:r>
            <a:rPr lang="zh-CN" altLang="en-US" sz="1700" kern="1200" dirty="0" smtClean="0"/>
            <a:t> </a:t>
          </a:r>
          <a:r>
            <a:rPr lang="en-US" altLang="zh-CN" sz="1700" kern="1200" dirty="0" smtClean="0"/>
            <a:t>last</a:t>
          </a:r>
          <a:r>
            <a:rPr lang="zh-CN" altLang="en-US" sz="1700" kern="1200" dirty="0" smtClean="0"/>
            <a:t> </a:t>
          </a:r>
          <a:r>
            <a:rPr lang="en-US" altLang="zh-CN" sz="1700" kern="1200" dirty="0" smtClean="0"/>
            <a:t>trading</a:t>
          </a:r>
          <a:r>
            <a:rPr lang="zh-CN" altLang="en-US" sz="1700" kern="1200" dirty="0" smtClean="0"/>
            <a:t> </a:t>
          </a:r>
          <a:r>
            <a:rPr lang="en-US" altLang="zh-CN" sz="1700" kern="1200" dirty="0" smtClean="0"/>
            <a:t>day</a:t>
          </a:r>
          <a:r>
            <a:rPr lang="zh-CN" altLang="en-US" sz="1700" kern="1200" dirty="0" smtClean="0"/>
            <a:t> </a:t>
          </a:r>
          <a:r>
            <a:rPr lang="en-US" altLang="zh-CN" sz="1700" kern="1200" dirty="0" smtClean="0"/>
            <a:t>of</a:t>
          </a:r>
          <a:r>
            <a:rPr lang="zh-CN" altLang="en-US" sz="1700" kern="1200" dirty="0" smtClean="0"/>
            <a:t> </a:t>
          </a:r>
          <a:r>
            <a:rPr lang="en-US" altLang="zh-CN" sz="1700" kern="1200" dirty="0" smtClean="0"/>
            <a:t>K</a:t>
          </a:r>
          <a:r>
            <a:rPr lang="en-US" altLang="zh-CN" sz="1700" kern="1200" baseline="0" dirty="0" smtClean="0"/>
            <a:t>th</a:t>
          </a:r>
          <a:r>
            <a:rPr lang="zh-CN" altLang="en-US" sz="1700" kern="1200" baseline="0" dirty="0" smtClean="0"/>
            <a:t> </a:t>
          </a:r>
          <a:r>
            <a:rPr lang="en-US" altLang="zh-CN" sz="1700" kern="1200" baseline="0" dirty="0" smtClean="0"/>
            <a:t>month</a:t>
          </a:r>
          <a:endParaRPr lang="en-US" sz="1700" kern="1200" dirty="0"/>
        </a:p>
      </dsp:txBody>
      <dsp:txXfrm>
        <a:off x="0" y="4128142"/>
        <a:ext cx="5616624" cy="731672"/>
      </dsp:txXfrm>
    </dsp:sp>
    <dsp:sp modelId="{0D8EFB06-CBEE-C34A-9616-EE59E5BF6F6E}">
      <dsp:nvSpPr>
        <dsp:cNvPr id="0" name=""/>
        <dsp:cNvSpPr/>
      </dsp:nvSpPr>
      <dsp:spPr>
        <a:xfrm>
          <a:off x="0" y="4832716"/>
          <a:ext cx="5616624" cy="623276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Close</a:t>
          </a:r>
          <a:r>
            <a:rPr lang="zh-CN" altLang="en-US" sz="1800" kern="1200" dirty="0" smtClean="0"/>
            <a:t> </a:t>
          </a:r>
          <a:r>
            <a:rPr lang="en-US" altLang="zh-CN" sz="1800" kern="1200" dirty="0" smtClean="0"/>
            <a:t>out</a:t>
          </a:r>
          <a:r>
            <a:rPr lang="zh-CN" altLang="en-US" sz="1800" kern="1200" dirty="0" smtClean="0"/>
            <a:t> </a:t>
          </a:r>
          <a:r>
            <a:rPr lang="en-US" altLang="zh-CN" sz="1800" kern="1200" dirty="0" smtClean="0"/>
            <a:t>the</a:t>
          </a:r>
          <a:r>
            <a:rPr lang="zh-CN" altLang="en-US" sz="1800" kern="1200" dirty="0" smtClean="0"/>
            <a:t> </a:t>
          </a:r>
          <a:r>
            <a:rPr lang="en-US" altLang="zh-CN" sz="1800" kern="1200" dirty="0" smtClean="0"/>
            <a:t>position</a:t>
          </a:r>
          <a:r>
            <a:rPr lang="zh-CN" altLang="en-US" sz="1800" kern="1200" baseline="0" dirty="0" smtClean="0"/>
            <a:t> </a:t>
          </a:r>
          <a:r>
            <a:rPr lang="en-US" altLang="zh-CN" sz="1800" kern="1200" baseline="0" dirty="0" smtClean="0"/>
            <a:t>initiated</a:t>
          </a:r>
          <a:r>
            <a:rPr lang="zh-CN" altLang="en-US" sz="1800" kern="1200" baseline="0" dirty="0" smtClean="0"/>
            <a:t> </a:t>
          </a:r>
          <a:r>
            <a:rPr lang="en-US" altLang="zh-CN" sz="1800" kern="1200" baseline="0" dirty="0" smtClean="0"/>
            <a:t>in</a:t>
          </a:r>
          <a:r>
            <a:rPr lang="zh-CN" altLang="en-US" sz="1800" kern="1200" baseline="0" dirty="0" smtClean="0"/>
            <a:t> </a:t>
          </a:r>
          <a:r>
            <a:rPr lang="en-US" altLang="zh-CN" sz="1800" kern="1200" baseline="0" dirty="0" smtClean="0"/>
            <a:t>month</a:t>
          </a:r>
          <a:r>
            <a:rPr lang="zh-CN" altLang="en-US" sz="1800" kern="1200" baseline="0" dirty="0" smtClean="0"/>
            <a:t> </a:t>
          </a:r>
          <a:r>
            <a:rPr lang="en-US" altLang="zh-CN" sz="1800" kern="1200" baseline="0" dirty="0" smtClean="0"/>
            <a:t>t-K</a:t>
          </a:r>
          <a:r>
            <a:rPr lang="zh-CN" altLang="en-US" sz="1800" kern="1200" baseline="0" dirty="0" smtClean="0"/>
            <a:t> </a:t>
          </a:r>
          <a:r>
            <a:rPr lang="en-US" altLang="zh-CN" sz="1800" kern="1200" dirty="0" smtClean="0"/>
            <a:t>and</a:t>
          </a:r>
          <a:r>
            <a:rPr lang="zh-CN" altLang="en-US" sz="1800" kern="1200" dirty="0" smtClean="0"/>
            <a:t> </a:t>
          </a:r>
          <a:r>
            <a:rPr lang="en-US" altLang="zh-CN" sz="1800" kern="1200" dirty="0" smtClean="0"/>
            <a:t>calculate</a:t>
          </a:r>
          <a:r>
            <a:rPr lang="zh-CN" altLang="en-US" sz="1800" kern="1200" baseline="0" dirty="0" smtClean="0"/>
            <a:t> </a:t>
          </a:r>
          <a:r>
            <a:rPr lang="en-US" altLang="zh-CN" sz="1800" kern="1200" baseline="0" dirty="0" smtClean="0"/>
            <a:t>returns</a:t>
          </a:r>
          <a:endParaRPr lang="en-US" sz="1800" kern="1200" dirty="0"/>
        </a:p>
      </dsp:txBody>
      <dsp:txXfrm>
        <a:off x="0" y="4832716"/>
        <a:ext cx="5616624" cy="623276"/>
      </dsp:txXfrm>
    </dsp:sp>
    <dsp:sp modelId="{FA54E8EA-C5C7-024D-B6FA-8AB0F13F6630}">
      <dsp:nvSpPr>
        <dsp:cNvPr id="0" name=""/>
        <dsp:cNvSpPr/>
      </dsp:nvSpPr>
      <dsp:spPr>
        <a:xfrm rot="10800000">
          <a:off x="0" y="2064556"/>
          <a:ext cx="5616624" cy="2083911"/>
        </a:xfrm>
        <a:prstGeom prst="upArrowCallout">
          <a:avLst/>
        </a:prstGeom>
        <a:gradFill rotWithShape="0">
          <a:gsLst>
            <a:gs pos="0">
              <a:schemeClr val="accent4">
                <a:hueOff val="0"/>
                <a:satOff val="0"/>
                <a:lumOff val="1254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1254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1254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Form</a:t>
          </a:r>
          <a:r>
            <a:rPr lang="zh-CN" altLang="en-US" sz="1700" kern="1200" dirty="0" smtClean="0"/>
            <a:t> </a:t>
          </a:r>
          <a:r>
            <a:rPr lang="en-US" altLang="zh-CN" sz="1700" kern="1200" dirty="0" smtClean="0"/>
            <a:t>10</a:t>
          </a:r>
          <a:r>
            <a:rPr lang="zh-CN" altLang="en-US" sz="1700" kern="1200" dirty="0" smtClean="0"/>
            <a:t> </a:t>
          </a:r>
          <a:r>
            <a:rPr lang="en-US" altLang="zh-CN" sz="1700" kern="1200" dirty="0" smtClean="0"/>
            <a:t>decile</a:t>
          </a:r>
          <a:r>
            <a:rPr lang="zh-CN" altLang="en-US" sz="1700" kern="1200" baseline="0" dirty="0" smtClean="0"/>
            <a:t> </a:t>
          </a:r>
          <a:r>
            <a:rPr lang="en-US" altLang="zh-CN" sz="1700" kern="1200" baseline="0" dirty="0" smtClean="0"/>
            <a:t>portfolios</a:t>
          </a:r>
          <a:r>
            <a:rPr lang="zh-CN" altLang="en-US" sz="1700" kern="1200" baseline="0" dirty="0" smtClean="0"/>
            <a:t> </a:t>
          </a:r>
          <a:r>
            <a:rPr lang="en-US" altLang="zh-CN" sz="1700" kern="1200" baseline="0" dirty="0" smtClean="0"/>
            <a:t>that</a:t>
          </a:r>
          <a:r>
            <a:rPr lang="zh-CN" altLang="en-US" sz="1700" kern="1200" baseline="0" dirty="0" smtClean="0"/>
            <a:t> </a:t>
          </a:r>
          <a:r>
            <a:rPr lang="en-US" altLang="zh-CN" sz="1700" kern="1200" baseline="0" dirty="0" smtClean="0"/>
            <a:t>equally</a:t>
          </a:r>
          <a:r>
            <a:rPr lang="zh-CN" altLang="en-US" sz="1700" kern="1200" baseline="0" dirty="0" smtClean="0"/>
            <a:t> </a:t>
          </a:r>
          <a:r>
            <a:rPr lang="en-US" altLang="zh-CN" sz="1700" kern="1200" baseline="0" dirty="0" smtClean="0"/>
            <a:t>weight</a:t>
          </a:r>
          <a:r>
            <a:rPr lang="zh-CN" altLang="en-US" sz="1700" kern="1200" baseline="0" dirty="0" smtClean="0"/>
            <a:t> </a:t>
          </a:r>
          <a:r>
            <a:rPr lang="en-US" altLang="zh-CN" sz="1700" kern="1200" baseline="0" dirty="0" smtClean="0"/>
            <a:t>the</a:t>
          </a:r>
          <a:r>
            <a:rPr lang="zh-CN" altLang="en-US" sz="1700" kern="1200" baseline="0" dirty="0" smtClean="0"/>
            <a:t> </a:t>
          </a:r>
          <a:r>
            <a:rPr lang="en-US" altLang="zh-CN" sz="1700" kern="1200" baseline="0" dirty="0" smtClean="0"/>
            <a:t>stocks</a:t>
          </a:r>
          <a:r>
            <a:rPr lang="zh-CN" altLang="en-US" sz="1700" kern="1200" baseline="0" dirty="0" smtClean="0"/>
            <a:t> </a:t>
          </a:r>
          <a:r>
            <a:rPr lang="en-US" altLang="zh-CN" sz="1700" kern="1200" baseline="0" dirty="0" smtClean="0"/>
            <a:t>contained</a:t>
          </a:r>
          <a:r>
            <a:rPr lang="zh-CN" altLang="en-US" sz="1700" kern="1200" baseline="0" dirty="0" smtClean="0"/>
            <a:t> </a:t>
          </a:r>
          <a:r>
            <a:rPr lang="en-US" altLang="zh-CN" sz="1700" kern="1200" baseline="0" dirty="0" smtClean="0"/>
            <a:t>in</a:t>
          </a:r>
          <a:r>
            <a:rPr lang="zh-CN" altLang="en-US" sz="1700" kern="1200" baseline="0" dirty="0" smtClean="0"/>
            <a:t> </a:t>
          </a:r>
          <a:r>
            <a:rPr lang="en-US" altLang="zh-CN" sz="1700" kern="1200" baseline="0" dirty="0" smtClean="0"/>
            <a:t>each</a:t>
          </a:r>
          <a:r>
            <a:rPr lang="zh-CN" altLang="en-US" sz="1700" kern="1200" baseline="0" dirty="0" smtClean="0"/>
            <a:t> </a:t>
          </a:r>
          <a:r>
            <a:rPr lang="en-US" altLang="zh-CN" sz="1700" kern="1200" baseline="0" dirty="0" smtClean="0"/>
            <a:t>decile</a:t>
          </a:r>
          <a:endParaRPr lang="en-US" sz="1700" kern="1200" dirty="0"/>
        </a:p>
      </dsp:txBody>
      <dsp:txXfrm rot="-10800000">
        <a:off x="0" y="2064556"/>
        <a:ext cx="5616624" cy="731452"/>
      </dsp:txXfrm>
    </dsp:sp>
    <dsp:sp modelId="{E4EDB102-0C8C-AA45-8620-AEB67BF0FB1D}">
      <dsp:nvSpPr>
        <dsp:cNvPr id="0" name=""/>
        <dsp:cNvSpPr/>
      </dsp:nvSpPr>
      <dsp:spPr>
        <a:xfrm>
          <a:off x="0" y="2796008"/>
          <a:ext cx="5616624" cy="623089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2226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0"/>
              <a:satOff val="0"/>
              <a:lumOff val="2226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Buy</a:t>
          </a:r>
          <a:r>
            <a:rPr lang="zh-CN" altLang="en-US" sz="1800" kern="1200" dirty="0" smtClean="0"/>
            <a:t> </a:t>
          </a:r>
          <a:r>
            <a:rPr lang="en-US" altLang="zh-CN" sz="1800" kern="1200" dirty="0" smtClean="0"/>
            <a:t>“winners”</a:t>
          </a:r>
          <a:r>
            <a:rPr lang="zh-CN" altLang="en-US" sz="1800" kern="1200" dirty="0" smtClean="0"/>
            <a:t> </a:t>
          </a:r>
          <a:r>
            <a:rPr lang="en-US" altLang="zh-CN" sz="1800" kern="1200" dirty="0" smtClean="0"/>
            <a:t>portfolio</a:t>
          </a:r>
          <a:r>
            <a:rPr lang="zh-CN" altLang="en-US" sz="1800" kern="1200" dirty="0" smtClean="0"/>
            <a:t> </a:t>
          </a:r>
          <a:r>
            <a:rPr lang="en-US" altLang="zh-CN" sz="1800" kern="1200" dirty="0" smtClean="0"/>
            <a:t>(bottom</a:t>
          </a:r>
          <a:r>
            <a:rPr lang="zh-CN" altLang="en-US" sz="1800" kern="1200" baseline="0" dirty="0" smtClean="0"/>
            <a:t> </a:t>
          </a:r>
          <a:r>
            <a:rPr lang="en-US" altLang="zh-CN" sz="1800" kern="1200" baseline="0" dirty="0" smtClean="0"/>
            <a:t>decile)</a:t>
          </a:r>
          <a:r>
            <a:rPr lang="zh-CN" altLang="en-US" sz="1800" kern="1200" baseline="0" dirty="0" smtClean="0"/>
            <a:t> </a:t>
          </a:r>
          <a:r>
            <a:rPr lang="en-US" altLang="zh-CN" sz="1800" kern="1200" baseline="0" dirty="0" smtClean="0"/>
            <a:t>and</a:t>
          </a:r>
          <a:r>
            <a:rPr lang="zh-CN" altLang="en-US" sz="1800" kern="1200" baseline="0" dirty="0" smtClean="0"/>
            <a:t> </a:t>
          </a:r>
          <a:r>
            <a:rPr lang="en-US" altLang="zh-CN" sz="1800" kern="1200" baseline="0" dirty="0" smtClean="0"/>
            <a:t>sell</a:t>
          </a:r>
          <a:r>
            <a:rPr lang="zh-CN" altLang="en-US" sz="1800" kern="1200" baseline="0" dirty="0" smtClean="0"/>
            <a:t> </a:t>
          </a:r>
          <a:r>
            <a:rPr lang="en-US" altLang="zh-CN" sz="1800" kern="1200" baseline="0" dirty="0" smtClean="0"/>
            <a:t>“losers”</a:t>
          </a:r>
          <a:r>
            <a:rPr lang="zh-CN" altLang="en-US" sz="1800" kern="1200" baseline="0" dirty="0" smtClean="0"/>
            <a:t> </a:t>
          </a:r>
          <a:r>
            <a:rPr lang="en-US" altLang="zh-CN" sz="1800" kern="1200" baseline="0" dirty="0" smtClean="0"/>
            <a:t>portfolio</a:t>
          </a:r>
          <a:r>
            <a:rPr lang="zh-CN" altLang="en-US" sz="1800" kern="1200" baseline="0" dirty="0" smtClean="0"/>
            <a:t> </a:t>
          </a:r>
          <a:r>
            <a:rPr lang="en-US" altLang="zh-CN" sz="1800" kern="1200" baseline="0" dirty="0" smtClean="0"/>
            <a:t>(top</a:t>
          </a:r>
          <a:r>
            <a:rPr lang="zh-CN" altLang="en-US" sz="1800" kern="1200" baseline="0" dirty="0" smtClean="0"/>
            <a:t> </a:t>
          </a:r>
          <a:r>
            <a:rPr lang="en-US" altLang="zh-CN" sz="1800" kern="1200" baseline="0" dirty="0" smtClean="0"/>
            <a:t>decile),</a:t>
          </a:r>
          <a:r>
            <a:rPr lang="zh-CN" altLang="en-US" sz="1800" kern="1200" baseline="0" dirty="0" smtClean="0"/>
            <a:t> </a:t>
          </a:r>
          <a:r>
            <a:rPr lang="en-US" altLang="zh-CN" sz="1800" kern="1200" baseline="0" dirty="0" smtClean="0"/>
            <a:t>holding</a:t>
          </a:r>
          <a:r>
            <a:rPr lang="zh-CN" altLang="en-US" sz="1800" kern="1200" baseline="0" dirty="0" smtClean="0"/>
            <a:t> </a:t>
          </a:r>
          <a:r>
            <a:rPr lang="en-US" altLang="zh-CN" sz="1800" kern="1200" baseline="0" dirty="0" smtClean="0"/>
            <a:t>this</a:t>
          </a:r>
          <a:r>
            <a:rPr lang="zh-CN" altLang="en-US" sz="1800" kern="1200" baseline="0" dirty="0" smtClean="0"/>
            <a:t> </a:t>
          </a:r>
          <a:r>
            <a:rPr lang="en-US" altLang="zh-CN" sz="1800" kern="1200" baseline="0" dirty="0" smtClean="0"/>
            <a:t>position</a:t>
          </a:r>
          <a:r>
            <a:rPr lang="zh-CN" altLang="en-US" sz="1800" kern="1200" baseline="0" dirty="0" smtClean="0"/>
            <a:t> </a:t>
          </a:r>
          <a:r>
            <a:rPr lang="en-US" altLang="zh-CN" sz="1800" kern="1200" baseline="0" dirty="0" smtClean="0"/>
            <a:t>for</a:t>
          </a:r>
          <a:r>
            <a:rPr lang="zh-CN" altLang="en-US" sz="1800" kern="1200" baseline="0" dirty="0" smtClean="0"/>
            <a:t> </a:t>
          </a:r>
          <a:r>
            <a:rPr lang="en-US" altLang="zh-CN" sz="1800" kern="1200" baseline="0" dirty="0" smtClean="0"/>
            <a:t>K</a:t>
          </a:r>
          <a:r>
            <a:rPr lang="zh-CN" altLang="en-US" sz="1800" kern="1200" baseline="0" dirty="0" smtClean="0"/>
            <a:t> </a:t>
          </a:r>
          <a:r>
            <a:rPr lang="en-US" altLang="zh-CN" sz="1800" kern="1200" baseline="0" dirty="0" smtClean="0"/>
            <a:t>months</a:t>
          </a:r>
          <a:endParaRPr lang="en-US" sz="1800" kern="1200" dirty="0"/>
        </a:p>
      </dsp:txBody>
      <dsp:txXfrm>
        <a:off x="0" y="2796008"/>
        <a:ext cx="5616624" cy="623089"/>
      </dsp:txXfrm>
    </dsp:sp>
    <dsp:sp modelId="{6D8C390C-3C90-E742-A71F-FC1B0FD477E1}">
      <dsp:nvSpPr>
        <dsp:cNvPr id="0" name=""/>
        <dsp:cNvSpPr/>
      </dsp:nvSpPr>
      <dsp:spPr>
        <a:xfrm rot="10800000">
          <a:off x="0" y="0"/>
          <a:ext cx="5616624" cy="2083911"/>
        </a:xfrm>
        <a:prstGeom prst="upArrowCallout">
          <a:avLst/>
        </a:prstGeom>
        <a:gradFill rotWithShape="0">
          <a:gsLst>
            <a:gs pos="0">
              <a:schemeClr val="accent4">
                <a:hueOff val="0"/>
                <a:satOff val="0"/>
                <a:lumOff val="2509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2509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2509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At</a:t>
          </a:r>
          <a:r>
            <a:rPr lang="zh-CN" altLang="en-US" sz="1700" kern="1200" dirty="0" smtClean="0"/>
            <a:t> </a:t>
          </a:r>
          <a:r>
            <a:rPr lang="en-US" altLang="zh-CN" sz="1700" kern="1200" dirty="0" smtClean="0"/>
            <a:t>the</a:t>
          </a:r>
          <a:r>
            <a:rPr lang="zh-CN" altLang="en-US" sz="1700" kern="1200" dirty="0" smtClean="0"/>
            <a:t> </a:t>
          </a:r>
          <a:r>
            <a:rPr lang="en-US" altLang="zh-CN" sz="1700" kern="1200" dirty="0" smtClean="0"/>
            <a:t>first</a:t>
          </a:r>
          <a:r>
            <a:rPr lang="zh-CN" altLang="en-US" sz="1700" kern="1200" baseline="0" dirty="0" smtClean="0"/>
            <a:t> </a:t>
          </a:r>
          <a:r>
            <a:rPr lang="en-US" altLang="zh-CN" sz="1700" kern="1200" baseline="0" dirty="0" smtClean="0"/>
            <a:t>trading</a:t>
          </a:r>
          <a:r>
            <a:rPr lang="zh-CN" altLang="en-US" sz="1700" kern="1200" baseline="0" dirty="0" smtClean="0"/>
            <a:t> </a:t>
          </a:r>
          <a:r>
            <a:rPr lang="en-US" altLang="zh-CN" sz="1700" kern="1200" baseline="0" dirty="0" smtClean="0"/>
            <a:t>day</a:t>
          </a:r>
          <a:r>
            <a:rPr lang="zh-CN" altLang="en-US" sz="1700" kern="1200" baseline="0" dirty="0" smtClean="0"/>
            <a:t> </a:t>
          </a:r>
          <a:r>
            <a:rPr lang="en-US" altLang="zh-CN" sz="1700" kern="1200" baseline="0" dirty="0" smtClean="0"/>
            <a:t>of</a:t>
          </a:r>
          <a:r>
            <a:rPr lang="zh-CN" altLang="en-US" sz="1700" kern="1200" baseline="0" dirty="0" smtClean="0"/>
            <a:t> </a:t>
          </a:r>
          <a:r>
            <a:rPr lang="en-US" altLang="zh-CN" sz="1700" kern="1200" baseline="0" dirty="0" smtClean="0"/>
            <a:t>each</a:t>
          </a:r>
          <a:r>
            <a:rPr lang="zh-CN" altLang="en-US" sz="1700" kern="1200" baseline="0" dirty="0" smtClean="0"/>
            <a:t> </a:t>
          </a:r>
          <a:r>
            <a:rPr lang="en-US" altLang="zh-CN" sz="1700" kern="1200" baseline="0" dirty="0" smtClean="0"/>
            <a:t>month</a:t>
          </a:r>
          <a:endParaRPr lang="en-US" sz="1700" kern="1200" dirty="0"/>
        </a:p>
      </dsp:txBody>
      <dsp:txXfrm rot="-10800000">
        <a:off x="0" y="0"/>
        <a:ext cx="5616624" cy="731452"/>
      </dsp:txXfrm>
    </dsp:sp>
    <dsp:sp modelId="{A50F01FB-6661-3A4B-BCF2-62D3AA263164}">
      <dsp:nvSpPr>
        <dsp:cNvPr id="0" name=""/>
        <dsp:cNvSpPr/>
      </dsp:nvSpPr>
      <dsp:spPr>
        <a:xfrm>
          <a:off x="0" y="732422"/>
          <a:ext cx="5616624" cy="623089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4452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0"/>
              <a:satOff val="0"/>
              <a:lumOff val="445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Rank</a:t>
          </a:r>
          <a:r>
            <a:rPr lang="zh-CN" altLang="en-US" sz="1800" kern="1200" baseline="0" dirty="0" smtClean="0"/>
            <a:t> </a:t>
          </a:r>
          <a:r>
            <a:rPr lang="en-US" altLang="zh-CN" sz="1800" kern="1200" baseline="0" dirty="0" smtClean="0"/>
            <a:t>the</a:t>
          </a:r>
          <a:r>
            <a:rPr lang="zh-CN" altLang="en-US" sz="1800" kern="1200" baseline="0" dirty="0" smtClean="0"/>
            <a:t> </a:t>
          </a:r>
          <a:r>
            <a:rPr lang="en-US" altLang="zh-CN" sz="1800" kern="1200" baseline="0" dirty="0" smtClean="0"/>
            <a:t>securities</a:t>
          </a:r>
          <a:r>
            <a:rPr lang="zh-CN" altLang="en-US" sz="1800" kern="1200" baseline="0" dirty="0" smtClean="0"/>
            <a:t> </a:t>
          </a:r>
          <a:r>
            <a:rPr lang="en-US" altLang="zh-CN" sz="1800" kern="1200" baseline="0" dirty="0" smtClean="0"/>
            <a:t>in</a:t>
          </a:r>
          <a:r>
            <a:rPr lang="zh-CN" altLang="en-US" sz="1800" kern="1200" baseline="0" dirty="0" smtClean="0"/>
            <a:t> </a:t>
          </a:r>
          <a:r>
            <a:rPr lang="en-US" altLang="zh-CN" sz="1800" kern="1200" baseline="0" dirty="0" smtClean="0"/>
            <a:t>ascending</a:t>
          </a:r>
          <a:r>
            <a:rPr lang="zh-CN" altLang="en-US" sz="1800" kern="1200" baseline="0" dirty="0" smtClean="0"/>
            <a:t> </a:t>
          </a:r>
          <a:r>
            <a:rPr lang="en-US" altLang="zh-CN" sz="1800" kern="1200" baseline="0" dirty="0" smtClean="0"/>
            <a:t>order</a:t>
          </a:r>
          <a:r>
            <a:rPr lang="zh-CN" altLang="en-US" sz="1800" kern="1200" baseline="0" dirty="0" smtClean="0"/>
            <a:t> </a:t>
          </a:r>
          <a:r>
            <a:rPr lang="en-US" altLang="zh-CN" sz="1800" kern="1200" baseline="0" dirty="0" smtClean="0"/>
            <a:t>based</a:t>
          </a:r>
          <a:r>
            <a:rPr lang="zh-CN" altLang="en-US" sz="1800" kern="1200" baseline="0" dirty="0" smtClean="0"/>
            <a:t> </a:t>
          </a:r>
          <a:r>
            <a:rPr lang="en-US" altLang="zh-CN" sz="1800" kern="1200" baseline="0" dirty="0" smtClean="0"/>
            <a:t>on</a:t>
          </a:r>
          <a:r>
            <a:rPr lang="zh-CN" altLang="en-US" sz="1800" kern="1200" baseline="0" dirty="0" smtClean="0"/>
            <a:t> </a:t>
          </a:r>
          <a:r>
            <a:rPr lang="en-US" altLang="zh-CN" sz="1800" kern="1200" baseline="0" dirty="0" smtClean="0"/>
            <a:t>their</a:t>
          </a:r>
          <a:r>
            <a:rPr lang="zh-CN" altLang="en-US" sz="1800" kern="1200" baseline="0" dirty="0" smtClean="0"/>
            <a:t> </a:t>
          </a:r>
          <a:r>
            <a:rPr lang="en-US" altLang="zh-CN" sz="1800" kern="1200" baseline="0" dirty="0" smtClean="0"/>
            <a:t>returns</a:t>
          </a:r>
          <a:r>
            <a:rPr lang="zh-CN" altLang="en-US" sz="1800" kern="1200" baseline="0" dirty="0" smtClean="0"/>
            <a:t> </a:t>
          </a:r>
          <a:r>
            <a:rPr lang="en-US" altLang="zh-CN" sz="1800" kern="1200" baseline="0" dirty="0" smtClean="0"/>
            <a:t>in</a:t>
          </a:r>
          <a:r>
            <a:rPr lang="zh-CN" altLang="en-US" sz="1800" kern="1200" baseline="0" dirty="0" smtClean="0"/>
            <a:t> </a:t>
          </a:r>
          <a:r>
            <a:rPr lang="en-US" altLang="zh-CN" sz="1800" kern="1200" baseline="0" dirty="0" smtClean="0"/>
            <a:t>the</a:t>
          </a:r>
          <a:r>
            <a:rPr lang="zh-CN" altLang="en-US" sz="1800" kern="1200" baseline="0" dirty="0" smtClean="0"/>
            <a:t> </a:t>
          </a:r>
          <a:r>
            <a:rPr lang="en-US" altLang="zh-CN" sz="1800" kern="1200" baseline="0" dirty="0" smtClean="0"/>
            <a:t>past</a:t>
          </a:r>
          <a:r>
            <a:rPr lang="zh-CN" altLang="en-US" sz="1800" kern="1200" baseline="0" dirty="0" smtClean="0"/>
            <a:t> </a:t>
          </a:r>
          <a:r>
            <a:rPr lang="en-US" altLang="zh-CN" sz="1800" kern="1200" baseline="0" dirty="0" smtClean="0"/>
            <a:t>J</a:t>
          </a:r>
          <a:r>
            <a:rPr lang="zh-CN" altLang="en-US" sz="1800" kern="1200" baseline="0" dirty="0" smtClean="0"/>
            <a:t> </a:t>
          </a:r>
          <a:r>
            <a:rPr lang="en-US" altLang="zh-CN" sz="1800" kern="1200" baseline="0" dirty="0" smtClean="0"/>
            <a:t>months</a:t>
          </a:r>
          <a:endParaRPr lang="en-US" sz="1800" kern="1200" dirty="0"/>
        </a:p>
      </dsp:txBody>
      <dsp:txXfrm>
        <a:off x="0" y="732422"/>
        <a:ext cx="5616624" cy="6230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3A1D9F-172D-214C-95B2-B791F22E734F}" type="datetimeFigureOut">
              <a:rPr lang="en-US" smtClean="0"/>
              <a:t>5/16/16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079E1B-3645-814D-AD01-6B3B10A39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443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079E1B-3645-814D-AD01-6B3B10A395B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699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079E1B-3645-814D-AD01-6B3B10A395B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2672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079E1B-3645-814D-AD01-6B3B10A395B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013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4516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67" dirty="0">
                <a:solidFill>
                  <a:srgbClr val="FFFFFF"/>
                </a:solidFill>
                <a:latin typeface="Segoe UI Light"/>
                <a:cs typeface="Segoe UI Light"/>
              </a:rPr>
              <a:t>标注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2857674" y="841948"/>
            <a:ext cx="1402001" cy="3292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字体使用 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行距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背景图片出处</a:t>
            </a: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声明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395052" y="841948"/>
            <a:ext cx="3727457" cy="3825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英文 </a:t>
            </a:r>
            <a:r>
              <a:rPr lang="en-US" altLang="zh-CN" sz="1333" dirty="0" smtClean="0">
                <a:solidFill>
                  <a:srgbClr val="FFFFFF"/>
                </a:solidFill>
                <a:latin typeface="Segoe UI Light"/>
                <a:cs typeface="Segoe UI Light"/>
              </a:rPr>
              <a:t>Segoe UI Light (</a:t>
            </a: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cs typeface="Segoe UI Light"/>
              </a:rPr>
              <a:t>正文</a:t>
            </a:r>
            <a:r>
              <a:rPr lang="en-US" altLang="zh-CN" sz="1333" dirty="0" smtClean="0">
                <a:solidFill>
                  <a:srgbClr val="FFFFFF"/>
                </a:solidFill>
                <a:latin typeface="Segoe UI Light"/>
                <a:cs typeface="Segoe UI Light"/>
              </a:rPr>
              <a:t>)</a:t>
            </a: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中文 微软雅黑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正文 </a:t>
            </a:r>
            <a:r>
              <a:rPr lang="en-US" altLang="zh-CN" sz="1333" dirty="0">
                <a:solidFill>
                  <a:srgbClr val="FFFFFF"/>
                </a:solidFill>
                <a:latin typeface="Segoe UI Light"/>
                <a:cs typeface="Segoe UI Light"/>
              </a:rPr>
              <a:t>1.3</a:t>
            </a: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sz="1333" dirty="0" err="1">
                <a:solidFill>
                  <a:srgbClr val="FFFFFF"/>
                </a:solidFill>
                <a:latin typeface="Segoe UI Light"/>
                <a:cs typeface="Segoe UI Light"/>
              </a:rPr>
              <a:t>cn.bing.com</a:t>
            </a: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互联网是一个开放共享的平台</a:t>
            </a: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Office</a:t>
            </a:r>
            <a:r>
              <a:rPr lang="en-US" altLang="zh-CN" sz="1333" dirty="0">
                <a:solidFill>
                  <a:prstClr val="white"/>
                </a:solidFill>
              </a:rPr>
              <a:t>PLUS </a:t>
            </a:r>
            <a:r>
              <a:rPr lang="zh-CN" altLang="en-US" sz="1333" dirty="0">
                <a:solidFill>
                  <a:prstClr val="white"/>
                </a:solidFill>
              </a:rPr>
              <a:t>部分设计灵感与元素来源于网络</a:t>
            </a: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如有建议请联系officeplus@microsoft.com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440603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67" dirty="0" err="1">
                <a:solidFill>
                  <a:srgbClr val="FFFFFF"/>
                </a:solidFill>
                <a:latin typeface="Segoe UI Light"/>
                <a:cs typeface="Segoe UI Light"/>
              </a:rPr>
              <a:t>OfficePLUS</a:t>
            </a:r>
            <a:endParaRPr lang="zh-CN" altLang="en-US" sz="1067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015204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C:\Documents and Settings\Administrator\桌面\高清配图\高清图片01\18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2" t="7944" r="490" b="14132"/>
          <a:stretch/>
        </p:blipFill>
        <p:spPr bwMode="auto">
          <a:xfrm>
            <a:off x="-52570" y="-38099"/>
            <a:ext cx="12244570" cy="6915150"/>
          </a:xfrm>
          <a:prstGeom prst="rect">
            <a:avLst/>
          </a:prstGeom>
          <a:noFill/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 userDrawn="1"/>
        </p:nvSpPr>
        <p:spPr>
          <a:xfrm>
            <a:off x="-52570" y="-38099"/>
            <a:ext cx="12244570" cy="6896099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1784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C:\Documents and Settings\Administrator\桌面\高清配图\高清图片01\18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2" t="7944" r="490" b="14132"/>
          <a:stretch/>
        </p:blipFill>
        <p:spPr bwMode="auto">
          <a:xfrm>
            <a:off x="-52570" y="-38099"/>
            <a:ext cx="12244570" cy="6915150"/>
          </a:xfrm>
          <a:prstGeom prst="rect">
            <a:avLst/>
          </a:prstGeom>
          <a:noFill/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 userDrawn="1"/>
        </p:nvSpPr>
        <p:spPr>
          <a:xfrm>
            <a:off x="-52570" y="-38099"/>
            <a:ext cx="12244570" cy="6896099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 userDrawn="1"/>
        </p:nvSpPr>
        <p:spPr>
          <a:xfrm>
            <a:off x="5116773" y="2487765"/>
            <a:ext cx="1733954" cy="1733954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 dirty="0">
              <a:solidFill>
                <a:srgbClr val="103154"/>
              </a:solidFill>
            </a:endParaRPr>
          </a:p>
        </p:txBody>
      </p:sp>
      <p:cxnSp>
        <p:nvCxnSpPr>
          <p:cNvPr id="5" name="直接连接符 4"/>
          <p:cNvCxnSpPr/>
          <p:nvPr userDrawn="1"/>
        </p:nvCxnSpPr>
        <p:spPr>
          <a:xfrm flipV="1">
            <a:off x="3124200" y="3921723"/>
            <a:ext cx="1550451" cy="78362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 flipV="1">
            <a:off x="7311899" y="2154465"/>
            <a:ext cx="1550451" cy="78362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5137899" y="3113517"/>
            <a:ext cx="1691702" cy="482447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200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 smtClean="0"/>
              <a:t>Text here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212128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008"/>
          <a:stretch/>
        </p:blipFill>
        <p:spPr>
          <a:xfrm>
            <a:off x="1536168" y="-16320"/>
            <a:ext cx="10680512" cy="4885480"/>
          </a:xfrm>
          <a:prstGeom prst="rect">
            <a:avLst/>
          </a:prstGeom>
        </p:spPr>
      </p:pic>
      <p:cxnSp>
        <p:nvCxnSpPr>
          <p:cNvPr id="8" name="直接连接符 7"/>
          <p:cNvCxnSpPr/>
          <p:nvPr userDrawn="1"/>
        </p:nvCxnSpPr>
        <p:spPr>
          <a:xfrm>
            <a:off x="-457200" y="438150"/>
            <a:ext cx="20193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704850" y="895350"/>
            <a:ext cx="390525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704850" y="1050413"/>
            <a:ext cx="5401047" cy="28798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baseline="0">
                <a:solidFill>
                  <a:schemeClr val="accent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 smtClean="0"/>
              <a:t>ADD YOUR TEXT HERE ADD YOUR TEXT HERE</a:t>
            </a:r>
            <a:r>
              <a:rPr lang="zh-CN" altLang="en-US" dirty="0" smtClean="0"/>
              <a:t> </a:t>
            </a:r>
            <a:r>
              <a:rPr lang="en-US" altLang="zh-CN" dirty="0" smtClean="0"/>
              <a:t>ADD YOUR TEXT HERE</a:t>
            </a:r>
            <a:endParaRPr lang="zh-CN" altLang="en-US" dirty="0" smtClean="0"/>
          </a:p>
        </p:txBody>
      </p:sp>
      <p:sp>
        <p:nvSpPr>
          <p:cNvPr id="6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704851" y="450726"/>
            <a:ext cx="1862758" cy="432048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 baseline="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 smtClean="0"/>
              <a:t>TEXT HERE</a:t>
            </a:r>
            <a:endParaRPr lang="zh-CN" altLang="en-US" dirty="0" smtClean="0"/>
          </a:p>
        </p:txBody>
      </p:sp>
      <p:sp>
        <p:nvSpPr>
          <p:cNvPr id="10" name="矩形 9"/>
          <p:cNvSpPr/>
          <p:nvPr userDrawn="1"/>
        </p:nvSpPr>
        <p:spPr>
          <a:xfrm>
            <a:off x="0" y="4869160"/>
            <a:ext cx="12192000" cy="19888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8721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-457200" y="438150"/>
            <a:ext cx="20193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704850" y="895350"/>
            <a:ext cx="390525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704850" y="1050413"/>
            <a:ext cx="5401047" cy="28798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baseline="0">
                <a:solidFill>
                  <a:schemeClr val="accent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 smtClean="0"/>
              <a:t>ADD YOUR TEXT HERE ADD YOUR TEXT HERE</a:t>
            </a:r>
            <a:r>
              <a:rPr lang="zh-CN" altLang="en-US" dirty="0" smtClean="0"/>
              <a:t> </a:t>
            </a:r>
            <a:r>
              <a:rPr lang="en-US" altLang="zh-CN" dirty="0" smtClean="0"/>
              <a:t>ADD YOUR TEXT HERE</a:t>
            </a:r>
            <a:endParaRPr lang="zh-CN" altLang="en-US" dirty="0" smtClean="0"/>
          </a:p>
        </p:txBody>
      </p:sp>
      <p:sp>
        <p:nvSpPr>
          <p:cNvPr id="9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704851" y="450726"/>
            <a:ext cx="1862758" cy="432048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 baseline="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 smtClean="0"/>
              <a:t>TEXT HERE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650237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角三角形 2"/>
          <p:cNvSpPr/>
          <p:nvPr userDrawn="1"/>
        </p:nvSpPr>
        <p:spPr>
          <a:xfrm flipH="1">
            <a:off x="4583832" y="0"/>
            <a:ext cx="7608168" cy="6858000"/>
          </a:xfrm>
          <a:prstGeom prst="rtTriangle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直角三角形 3"/>
          <p:cNvSpPr/>
          <p:nvPr userDrawn="1"/>
        </p:nvSpPr>
        <p:spPr>
          <a:xfrm flipH="1">
            <a:off x="6798217" y="1772816"/>
            <a:ext cx="5393782" cy="5085183"/>
          </a:xfrm>
          <a:prstGeom prst="rtTriangle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直角三角形 4"/>
          <p:cNvSpPr/>
          <p:nvPr userDrawn="1"/>
        </p:nvSpPr>
        <p:spPr>
          <a:xfrm flipH="1">
            <a:off x="8760296" y="3622637"/>
            <a:ext cx="3431704" cy="3235363"/>
          </a:xfrm>
          <a:prstGeom prst="rtTriangle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 userDrawn="1"/>
        </p:nvCxnSpPr>
        <p:spPr>
          <a:xfrm>
            <a:off x="-457200" y="438150"/>
            <a:ext cx="20193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 userDrawn="1"/>
        </p:nvCxnSpPr>
        <p:spPr>
          <a:xfrm>
            <a:off x="704850" y="895350"/>
            <a:ext cx="390525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704850" y="1050413"/>
            <a:ext cx="5401047" cy="28798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baseline="0">
                <a:solidFill>
                  <a:schemeClr val="accent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 smtClean="0"/>
              <a:t>ADD YOUR TEXT HERE ADD YOUR TEXT HERE</a:t>
            </a:r>
            <a:r>
              <a:rPr lang="zh-CN" altLang="en-US" dirty="0" smtClean="0"/>
              <a:t> </a:t>
            </a:r>
            <a:r>
              <a:rPr lang="en-US" altLang="zh-CN" dirty="0" smtClean="0"/>
              <a:t>ADD YOUR TEXT HERE</a:t>
            </a:r>
            <a:endParaRPr lang="zh-CN" altLang="en-US" dirty="0" smtClean="0"/>
          </a:p>
        </p:txBody>
      </p:sp>
      <p:sp>
        <p:nvSpPr>
          <p:cNvPr id="9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704851" y="450726"/>
            <a:ext cx="1862758" cy="432048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 baseline="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 smtClean="0"/>
              <a:t>TEXT HERE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527838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 userDrawn="1"/>
        </p:nvCxnSpPr>
        <p:spPr>
          <a:xfrm>
            <a:off x="-457200" y="438150"/>
            <a:ext cx="20193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>
            <a:off x="704850" y="895350"/>
            <a:ext cx="390525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704850" y="1050413"/>
            <a:ext cx="5401047" cy="28798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baseline="0">
                <a:solidFill>
                  <a:schemeClr val="accent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 smtClean="0"/>
              <a:t>ADD YOUR TEXT HERE ADD YOUR TEXT HERE</a:t>
            </a:r>
            <a:r>
              <a:rPr lang="zh-CN" altLang="en-US" dirty="0" smtClean="0"/>
              <a:t> </a:t>
            </a:r>
            <a:r>
              <a:rPr lang="en-US" altLang="zh-CN" dirty="0" smtClean="0"/>
              <a:t>ADD YOUR TEXT HERE</a:t>
            </a:r>
            <a:endParaRPr lang="zh-CN" altLang="en-US" dirty="0" smtClean="0"/>
          </a:p>
        </p:txBody>
      </p:sp>
      <p:sp>
        <p:nvSpPr>
          <p:cNvPr id="8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704851" y="450726"/>
            <a:ext cx="1862758" cy="432048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 smtClean="0"/>
              <a:t>TEXT HERE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890952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C:\Documents and Settings\Administrator\桌面\高清配图\高清图片01\18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2" t="7945" r="490" b="35813"/>
          <a:stretch/>
        </p:blipFill>
        <p:spPr bwMode="auto">
          <a:xfrm>
            <a:off x="-52570" y="-38099"/>
            <a:ext cx="12244570" cy="4991099"/>
          </a:xfrm>
          <a:prstGeom prst="rect">
            <a:avLst/>
          </a:prstGeom>
          <a:noFill/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-52570" y="-38099"/>
            <a:ext cx="12244570" cy="4991099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 userDrawn="1"/>
        </p:nvCxnSpPr>
        <p:spPr>
          <a:xfrm>
            <a:off x="-457200" y="438150"/>
            <a:ext cx="20193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 userDrawn="1"/>
        </p:nvCxnSpPr>
        <p:spPr>
          <a:xfrm>
            <a:off x="704850" y="895350"/>
            <a:ext cx="390525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704850" y="1050413"/>
            <a:ext cx="5401047" cy="28798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baseline="0">
                <a:solidFill>
                  <a:schemeClr val="accent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 smtClean="0"/>
              <a:t>ADD YOUR TEXT HERE ADD YOUR TEXT HERE</a:t>
            </a:r>
            <a:r>
              <a:rPr lang="zh-CN" altLang="en-US" dirty="0" smtClean="0"/>
              <a:t> </a:t>
            </a:r>
            <a:r>
              <a:rPr lang="en-US" altLang="zh-CN" dirty="0" smtClean="0"/>
              <a:t>ADD YOUR TEXT HERE</a:t>
            </a:r>
            <a:endParaRPr lang="zh-CN" altLang="en-US" dirty="0" smtClean="0"/>
          </a:p>
        </p:txBody>
      </p:sp>
      <p:sp>
        <p:nvSpPr>
          <p:cNvPr id="11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704851" y="450726"/>
            <a:ext cx="1862758" cy="432048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 smtClean="0"/>
              <a:t>TEXT HERE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43511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tumblr_ndyg3pYbKW1tubinno1_1280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66" b="10851"/>
          <a:stretch/>
        </p:blipFill>
        <p:spPr>
          <a:xfrm>
            <a:off x="0" y="-27384"/>
            <a:ext cx="12192000" cy="6912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948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alphaModFix amt="7000"/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4726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0" r:id="rId2"/>
    <p:sldLayoutId id="2147483658" r:id="rId3"/>
    <p:sldLayoutId id="2147483650" r:id="rId4"/>
    <p:sldLayoutId id="2147483659" r:id="rId5"/>
    <p:sldLayoutId id="2147483672" r:id="rId6"/>
    <p:sldLayoutId id="2147483671" r:id="rId7"/>
    <p:sldLayoutId id="2147483660" r:id="rId8"/>
    <p:sldLayoutId id="2147483661" r:id="rId9"/>
    <p:sldLayoutId id="2147483667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8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-590550" y="4433107"/>
            <a:ext cx="97155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3276600" y="3315589"/>
            <a:ext cx="908685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983432" y="3232778"/>
            <a:ext cx="1022414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7200" dirty="0" smtClean="0">
                <a:solidFill>
                  <a:schemeClr val="accent1"/>
                </a:solidFill>
              </a:rPr>
              <a:t>Momentum</a:t>
            </a:r>
            <a:r>
              <a:rPr kumimoji="1" lang="zh-CN" altLang="en-US" sz="7200" dirty="0" smtClean="0">
                <a:solidFill>
                  <a:schemeClr val="accent1"/>
                </a:solidFill>
              </a:rPr>
              <a:t> </a:t>
            </a:r>
            <a:r>
              <a:rPr kumimoji="1" lang="en-US" altLang="zh-CN" sz="7200" dirty="0" smtClean="0">
                <a:solidFill>
                  <a:schemeClr val="accent1"/>
                </a:solidFill>
              </a:rPr>
              <a:t>Effect</a:t>
            </a:r>
            <a:r>
              <a:rPr kumimoji="1" lang="zh-CN" altLang="en-US" sz="7200" dirty="0" smtClean="0">
                <a:solidFill>
                  <a:schemeClr val="accent1"/>
                </a:solidFill>
              </a:rPr>
              <a:t> </a:t>
            </a:r>
            <a:r>
              <a:rPr kumimoji="1" lang="en-US" altLang="zh-CN" sz="7200" dirty="0" smtClean="0">
                <a:solidFill>
                  <a:schemeClr val="accent1"/>
                </a:solidFill>
              </a:rPr>
              <a:t>in</a:t>
            </a:r>
            <a:r>
              <a:rPr kumimoji="1" lang="zh-CN" altLang="en-US" sz="7200" dirty="0" smtClean="0">
                <a:solidFill>
                  <a:schemeClr val="accent1"/>
                </a:solidFill>
              </a:rPr>
              <a:t> </a:t>
            </a:r>
            <a:r>
              <a:rPr kumimoji="1" lang="en-US" altLang="zh-CN" sz="7200" dirty="0" smtClean="0">
                <a:solidFill>
                  <a:schemeClr val="accent1"/>
                </a:solidFill>
              </a:rPr>
              <a:t>China</a:t>
            </a:r>
            <a:endParaRPr kumimoji="1" lang="zh-CN" altLang="en-US" sz="7200" dirty="0">
              <a:solidFill>
                <a:schemeClr val="accent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899988" y="4637397"/>
            <a:ext cx="1410699" cy="923326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algn="ctr"/>
            <a:r>
              <a:rPr kumimoji="1" lang="en-US" altLang="zh-CN" dirty="0" smtClean="0">
                <a:solidFill>
                  <a:schemeClr val="bg1"/>
                </a:solidFill>
              </a:rPr>
              <a:t>Presented</a:t>
            </a:r>
            <a:r>
              <a:rPr kumimoji="1" lang="zh-CN" altLang="en-US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dirty="0" smtClean="0">
                <a:solidFill>
                  <a:schemeClr val="bg1"/>
                </a:solidFill>
              </a:rPr>
              <a:t>by</a:t>
            </a:r>
            <a:endParaRPr kumimoji="1" lang="en-US" altLang="zh-CN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dirty="0" err="1" smtClean="0">
                <a:solidFill>
                  <a:schemeClr val="bg1"/>
                </a:solidFill>
              </a:rPr>
              <a:t>Xilin</a:t>
            </a:r>
            <a:r>
              <a:rPr kumimoji="1" lang="zh-CN" altLang="en-US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dirty="0" smtClean="0">
                <a:solidFill>
                  <a:schemeClr val="bg1"/>
                </a:solidFill>
              </a:rPr>
              <a:t>Shi</a:t>
            </a:r>
          </a:p>
          <a:p>
            <a:pPr algn="ctr"/>
            <a:r>
              <a:rPr kumimoji="1" lang="en-US" altLang="zh-CN" dirty="0" smtClean="0">
                <a:solidFill>
                  <a:schemeClr val="bg1"/>
                </a:solidFill>
              </a:rPr>
              <a:t>Yang</a:t>
            </a:r>
            <a:r>
              <a:rPr kumimoji="1" lang="zh-CN" altLang="en-US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dirty="0" smtClean="0">
                <a:solidFill>
                  <a:schemeClr val="bg1"/>
                </a:solidFill>
              </a:rPr>
              <a:t>Hu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3276600" y="2531962"/>
            <a:ext cx="1550451" cy="78362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7574499" y="4445571"/>
            <a:ext cx="1550451" cy="78362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3"/>
          <p:cNvSpPr/>
          <p:nvPr/>
        </p:nvSpPr>
        <p:spPr>
          <a:xfrm>
            <a:off x="3461831" y="2700209"/>
            <a:ext cx="85388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3200" dirty="0" smtClean="0">
                <a:solidFill>
                  <a:schemeClr val="bg1"/>
                </a:solidFill>
              </a:rPr>
              <a:t>Based</a:t>
            </a:r>
            <a:r>
              <a:rPr kumimoji="1" lang="zh-CN" altLang="en-US" sz="32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3200" dirty="0" smtClean="0">
                <a:solidFill>
                  <a:schemeClr val="bg1"/>
                </a:solidFill>
              </a:rPr>
              <a:t>on</a:t>
            </a:r>
            <a:r>
              <a:rPr kumimoji="1" lang="zh-CN" altLang="en-US" sz="32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3200" dirty="0" smtClean="0">
                <a:solidFill>
                  <a:schemeClr val="bg1"/>
                </a:solidFill>
              </a:rPr>
              <a:t>the</a:t>
            </a:r>
            <a:r>
              <a:rPr kumimoji="1" lang="zh-CN" altLang="en-US" sz="32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3200" dirty="0" smtClean="0">
                <a:solidFill>
                  <a:schemeClr val="bg1"/>
                </a:solidFill>
              </a:rPr>
              <a:t>real</a:t>
            </a:r>
            <a:r>
              <a:rPr kumimoji="1" lang="zh-CN" altLang="en-US" sz="32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3200" dirty="0" smtClean="0">
                <a:solidFill>
                  <a:schemeClr val="bg1"/>
                </a:solidFill>
              </a:rPr>
              <a:t>data</a:t>
            </a:r>
            <a:r>
              <a:rPr kumimoji="1" lang="zh-CN" altLang="en-US" sz="32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3200" dirty="0" smtClean="0">
                <a:solidFill>
                  <a:schemeClr val="bg1"/>
                </a:solidFill>
              </a:rPr>
              <a:t>from</a:t>
            </a:r>
            <a:r>
              <a:rPr kumimoji="1" lang="zh-CN" altLang="en-US" sz="32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3200" dirty="0" smtClean="0">
                <a:solidFill>
                  <a:schemeClr val="bg1"/>
                </a:solidFill>
              </a:rPr>
              <a:t>2006</a:t>
            </a:r>
            <a:r>
              <a:rPr kumimoji="1" lang="zh-CN" altLang="en-US" sz="32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3200" dirty="0" smtClean="0">
                <a:solidFill>
                  <a:schemeClr val="bg1"/>
                </a:solidFill>
              </a:rPr>
              <a:t>to</a:t>
            </a:r>
            <a:r>
              <a:rPr kumimoji="1" lang="zh-CN" altLang="en-US" sz="32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3200" dirty="0" smtClean="0">
                <a:solidFill>
                  <a:schemeClr val="bg1"/>
                </a:solidFill>
              </a:rPr>
              <a:t>2014</a:t>
            </a:r>
            <a:endParaRPr kumimoji="1" lang="zh-CN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973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704850" y="450726"/>
            <a:ext cx="3518941" cy="432048"/>
          </a:xfrm>
        </p:spPr>
        <p:txBody>
          <a:bodyPr/>
          <a:lstStyle/>
          <a:p>
            <a:r>
              <a:rPr lang="en-US" altLang="zh-CN" dirty="0" smtClean="0"/>
              <a:t>MOMENTUM</a:t>
            </a:r>
            <a:r>
              <a:rPr lang="zh-CN" altLang="en-US" dirty="0" smtClean="0"/>
              <a:t> </a:t>
            </a:r>
            <a:r>
              <a:rPr lang="en-US" altLang="zh-CN" dirty="0" smtClean="0"/>
              <a:t>EFFECT</a:t>
            </a:r>
            <a:endParaRPr lang="zh-CN" altLang="en-US" dirty="0"/>
          </a:p>
        </p:txBody>
      </p:sp>
      <p:sp>
        <p:nvSpPr>
          <p:cNvPr id="127" name="矩形 4"/>
          <p:cNvSpPr/>
          <p:nvPr/>
        </p:nvSpPr>
        <p:spPr>
          <a:xfrm>
            <a:off x="263352" y="1340768"/>
            <a:ext cx="11665296" cy="4896544"/>
          </a:xfrm>
          <a:prstGeom prst="rect">
            <a:avLst/>
          </a:prstGeom>
          <a:solidFill>
            <a:schemeClr val="tx2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704850" y="980728"/>
            <a:ext cx="5401047" cy="287982"/>
          </a:xfrm>
        </p:spPr>
        <p:txBody>
          <a:bodyPr/>
          <a:lstStyle/>
          <a:p>
            <a:r>
              <a:rPr lang="en-US" altLang="zh-CN" dirty="0" smtClean="0"/>
              <a:t>Two</a:t>
            </a:r>
            <a:r>
              <a:rPr lang="zh-CN" altLang="en-US" dirty="0" smtClean="0"/>
              <a:t> </a:t>
            </a:r>
            <a:r>
              <a:rPr lang="en-US" altLang="zh-CN" dirty="0"/>
              <a:t>s</a:t>
            </a:r>
            <a:r>
              <a:rPr lang="en-US" altLang="zh-CN" dirty="0" smtClean="0"/>
              <a:t>et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s</a:t>
            </a:r>
            <a:r>
              <a:rPr lang="en-US" altLang="zh-CN" dirty="0" smtClean="0"/>
              <a:t>trategies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t</a:t>
            </a:r>
            <a:r>
              <a:rPr lang="zh-CN" altLang="en-US" dirty="0" smtClean="0"/>
              <a:t> </a:t>
            </a:r>
            <a:r>
              <a:rPr lang="en-US" altLang="zh-CN" dirty="0" smtClean="0"/>
              <a:t>statistics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4850" y="1628800"/>
            <a:ext cx="113678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D4E6A"/>
                </a:solidFill>
              </a:rPr>
              <a:t>First</a:t>
            </a:r>
            <a:r>
              <a:rPr lang="zh-CN" altLang="en-US" b="1" dirty="0" smtClean="0">
                <a:solidFill>
                  <a:srgbClr val="FD4E6A"/>
                </a:solidFill>
              </a:rPr>
              <a:t> </a:t>
            </a:r>
            <a:r>
              <a:rPr lang="en-US" altLang="zh-CN" b="1" dirty="0" smtClean="0">
                <a:solidFill>
                  <a:srgbClr val="FD4E6A"/>
                </a:solidFill>
              </a:rPr>
              <a:t>set</a:t>
            </a:r>
            <a:r>
              <a:rPr lang="zh-CN" altLang="en-US" b="1" dirty="0" smtClean="0">
                <a:solidFill>
                  <a:srgbClr val="FD4E6A"/>
                </a:solidFill>
              </a:rPr>
              <a:t> </a:t>
            </a:r>
            <a:r>
              <a:rPr lang="en-US" altLang="zh-CN" b="1" dirty="0" smtClean="0">
                <a:solidFill>
                  <a:srgbClr val="FD4E6A"/>
                </a:solidFill>
              </a:rPr>
              <a:t>of</a:t>
            </a:r>
            <a:r>
              <a:rPr lang="zh-CN" altLang="en-US" b="1" dirty="0" smtClean="0">
                <a:solidFill>
                  <a:srgbClr val="FD4E6A"/>
                </a:solidFill>
              </a:rPr>
              <a:t> </a:t>
            </a:r>
            <a:r>
              <a:rPr lang="en-US" altLang="zh-CN" b="1" dirty="0" smtClean="0">
                <a:solidFill>
                  <a:srgbClr val="FD4E6A"/>
                </a:solidFill>
              </a:rPr>
              <a:t>strategy</a:t>
            </a:r>
            <a:r>
              <a:rPr lang="zh-CN" altLang="en-US" b="1" dirty="0" smtClean="0">
                <a:solidFill>
                  <a:srgbClr val="FD4E6A"/>
                </a:solidFill>
              </a:rPr>
              <a:t> </a:t>
            </a:r>
            <a:r>
              <a:rPr lang="en-US" altLang="zh-CN" b="1" dirty="0" smtClean="0">
                <a:solidFill>
                  <a:srgbClr val="FD4E6A"/>
                </a:solidFill>
              </a:rPr>
              <a:t>–portfolios</a:t>
            </a:r>
            <a:r>
              <a:rPr lang="zh-CN" altLang="en-US" b="1" dirty="0" smtClean="0">
                <a:solidFill>
                  <a:srgbClr val="FD4E6A"/>
                </a:solidFill>
              </a:rPr>
              <a:t> </a:t>
            </a:r>
            <a:r>
              <a:rPr lang="en-US" altLang="zh-CN" b="1" dirty="0" smtClean="0">
                <a:solidFill>
                  <a:srgbClr val="FD4E6A"/>
                </a:solidFill>
              </a:rPr>
              <a:t>are</a:t>
            </a:r>
            <a:r>
              <a:rPr lang="zh-CN" altLang="en-US" b="1" dirty="0" smtClean="0">
                <a:solidFill>
                  <a:srgbClr val="FD4E6A"/>
                </a:solidFill>
              </a:rPr>
              <a:t>  </a:t>
            </a:r>
            <a:r>
              <a:rPr lang="en-US" b="1" dirty="0">
                <a:solidFill>
                  <a:srgbClr val="FD4E6A"/>
                </a:solidFill>
              </a:rPr>
              <a:t>formed immediately after the lagged returns are measured for the purpose of portfolio formation </a:t>
            </a:r>
          </a:p>
          <a:p>
            <a:endParaRPr lang="en-US" altLang="zh-CN" b="1" dirty="0">
              <a:solidFill>
                <a:srgbClr val="FD4E6A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4850" y="5126126"/>
            <a:ext cx="95050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Test whether the zero-cost</a:t>
            </a:r>
            <a:r>
              <a:rPr lang="zh-CN" altLang="en-US" dirty="0" smtClean="0"/>
              <a:t> </a:t>
            </a:r>
            <a:r>
              <a:rPr lang="en-US" altLang="zh-CN" dirty="0" smtClean="0"/>
              <a:t>portfolios</a:t>
            </a:r>
            <a:r>
              <a:rPr lang="zh-CN" altLang="en-US" dirty="0" smtClean="0"/>
              <a:t> </a:t>
            </a:r>
            <a:r>
              <a:rPr lang="en-US" altLang="zh-CN" dirty="0" smtClean="0"/>
              <a:t>have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significant</a:t>
            </a:r>
            <a:r>
              <a:rPr lang="zh-CN" altLang="en-US" dirty="0" smtClean="0"/>
              <a:t> </a:t>
            </a:r>
            <a:r>
              <a:rPr lang="en-US" altLang="zh-CN" dirty="0" smtClean="0"/>
              <a:t>return</a:t>
            </a:r>
            <a:r>
              <a:rPr lang="zh-CN" altLang="en-US" dirty="0" smtClean="0"/>
              <a:t> 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One-sample T-test 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Null hypothesis: sample mean is zero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04850" y="3934797"/>
            <a:ext cx="11079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zh-CN" dirty="0" smtClean="0"/>
              <a:t>Skip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period</a:t>
            </a:r>
            <a:r>
              <a:rPr lang="zh-CN" altLang="en-US" dirty="0" smtClean="0"/>
              <a:t> </a:t>
            </a:r>
            <a:r>
              <a:rPr lang="en-US" altLang="zh-CN" dirty="0" smtClean="0"/>
              <a:t>(e.g.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month)</a:t>
            </a:r>
            <a:r>
              <a:rPr lang="zh-CN" altLang="en-US" dirty="0" smtClean="0"/>
              <a:t> </a:t>
            </a:r>
            <a:r>
              <a:rPr lang="en-US" altLang="zh-CN" dirty="0" smtClean="0"/>
              <a:t>between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portfolio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formation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period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holding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period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dirty="0" smtClean="0"/>
              <a:t>By</a:t>
            </a:r>
            <a:r>
              <a:rPr lang="zh-CN" altLang="en-US" dirty="0" smtClean="0"/>
              <a:t> </a:t>
            </a:r>
            <a:r>
              <a:rPr lang="en-US" altLang="zh-CN" dirty="0" smtClean="0"/>
              <a:t>skipping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period,</a:t>
            </a:r>
            <a:r>
              <a:rPr lang="zh-CN" altLang="en-US" dirty="0" smtClean="0"/>
              <a:t> </a:t>
            </a:r>
            <a:r>
              <a:rPr lang="en-US" altLang="zh-CN" dirty="0" smtClean="0"/>
              <a:t>we</a:t>
            </a:r>
            <a:r>
              <a:rPr lang="zh-CN" altLang="en-US" dirty="0" smtClean="0"/>
              <a:t> </a:t>
            </a:r>
            <a:r>
              <a:rPr lang="en-US" altLang="zh-CN" dirty="0" smtClean="0"/>
              <a:t>can</a:t>
            </a:r>
            <a:r>
              <a:rPr lang="zh-CN" altLang="en-US" dirty="0" smtClean="0"/>
              <a:t> </a:t>
            </a:r>
            <a:r>
              <a:rPr lang="en-US" altLang="zh-CN" dirty="0" smtClean="0"/>
              <a:t>avoid</a:t>
            </a:r>
            <a:r>
              <a:rPr lang="zh-CN" altLang="en-US" dirty="0" smtClean="0"/>
              <a:t> </a:t>
            </a:r>
            <a:r>
              <a:rPr lang="en-US" altLang="zh-CN" dirty="0" smtClean="0"/>
              <a:t>some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bid-ask</a:t>
            </a:r>
            <a:r>
              <a:rPr lang="zh-CN" altLang="en-US" dirty="0" smtClean="0"/>
              <a:t> </a:t>
            </a:r>
            <a:r>
              <a:rPr lang="en-US" altLang="zh-CN" dirty="0" smtClean="0"/>
              <a:t>spread,</a:t>
            </a:r>
            <a:r>
              <a:rPr lang="zh-CN" altLang="en-US" dirty="0" smtClean="0"/>
              <a:t> </a:t>
            </a:r>
            <a:r>
              <a:rPr lang="en-US" altLang="zh-CN" dirty="0" smtClean="0"/>
              <a:t>price</a:t>
            </a:r>
            <a:r>
              <a:rPr lang="zh-CN" altLang="en-US" dirty="0" smtClean="0"/>
              <a:t> </a:t>
            </a:r>
            <a:r>
              <a:rPr lang="en-US" altLang="zh-CN" dirty="0" smtClean="0"/>
              <a:t>pressure,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lagged</a:t>
            </a:r>
            <a:r>
              <a:rPr lang="zh-CN" altLang="en-US" dirty="0" smtClean="0"/>
              <a:t> </a:t>
            </a:r>
            <a:r>
              <a:rPr lang="en-US" altLang="zh-CN" dirty="0" smtClean="0"/>
              <a:t>reaction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effects</a:t>
            </a:r>
            <a:r>
              <a:rPr lang="zh-CN" altLang="en-US" dirty="0" smtClean="0"/>
              <a:t>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04850" y="2237432"/>
            <a:ext cx="97116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total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16</a:t>
            </a:r>
            <a:r>
              <a:rPr lang="zh-CN" altLang="en-US" dirty="0" smtClean="0"/>
              <a:t> </a:t>
            </a:r>
            <a:r>
              <a:rPr lang="en-US" altLang="zh-CN" dirty="0" smtClean="0"/>
              <a:t>strategies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dirty="0" smtClean="0"/>
              <a:t>Select</a:t>
            </a:r>
            <a:r>
              <a:rPr lang="zh-CN" altLang="en-US" dirty="0" smtClean="0"/>
              <a:t> </a:t>
            </a:r>
            <a:r>
              <a:rPr lang="en-US" altLang="zh-CN" dirty="0" smtClean="0"/>
              <a:t>stocks</a:t>
            </a:r>
            <a:r>
              <a:rPr lang="zh-CN" altLang="en-US" dirty="0" smtClean="0"/>
              <a:t> </a:t>
            </a:r>
            <a:r>
              <a:rPr lang="en-US" altLang="zh-CN" dirty="0" smtClean="0"/>
              <a:t>based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their</a:t>
            </a:r>
            <a:r>
              <a:rPr lang="zh-CN" altLang="en-US" dirty="0" smtClean="0"/>
              <a:t> </a:t>
            </a:r>
            <a:r>
              <a:rPr lang="en-US" altLang="zh-CN" dirty="0" smtClean="0"/>
              <a:t>returns</a:t>
            </a:r>
            <a:r>
              <a:rPr lang="zh-CN" altLang="en-US" dirty="0" smtClean="0"/>
              <a:t> </a:t>
            </a:r>
            <a:r>
              <a:rPr lang="en-US" altLang="zh-CN" dirty="0" smtClean="0"/>
              <a:t>over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past</a:t>
            </a:r>
            <a:r>
              <a:rPr lang="zh-CN" altLang="en-US" dirty="0" smtClean="0"/>
              <a:t> </a:t>
            </a:r>
            <a:r>
              <a:rPr lang="en-US" altLang="zh-CN" dirty="0" smtClean="0"/>
              <a:t>3,</a:t>
            </a:r>
            <a:r>
              <a:rPr lang="zh-CN" altLang="en-US" dirty="0" smtClean="0"/>
              <a:t> </a:t>
            </a:r>
            <a:r>
              <a:rPr lang="en-US" altLang="zh-CN" dirty="0" smtClean="0"/>
              <a:t>6,</a:t>
            </a:r>
            <a:r>
              <a:rPr lang="zh-CN" altLang="en-US" dirty="0" smtClean="0"/>
              <a:t> </a:t>
            </a:r>
            <a:r>
              <a:rPr lang="en-US" altLang="zh-CN" dirty="0" smtClean="0"/>
              <a:t>9,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12</a:t>
            </a:r>
            <a:r>
              <a:rPr lang="zh-CN" altLang="en-US" dirty="0" smtClean="0"/>
              <a:t> </a:t>
            </a:r>
            <a:r>
              <a:rPr lang="en-US" altLang="zh-CN" dirty="0" smtClean="0"/>
              <a:t>months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denoted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as</a:t>
            </a:r>
            <a:r>
              <a:rPr lang="zh-CN" altLang="en-US" dirty="0" smtClean="0"/>
              <a:t> </a:t>
            </a:r>
            <a:r>
              <a:rPr lang="en-US" altLang="zh-CN" dirty="0" smtClean="0"/>
              <a:t>J</a:t>
            </a:r>
            <a:endParaRPr lang="en-US" altLang="zh-CN" dirty="0" smtClean="0"/>
          </a:p>
          <a:p>
            <a:pPr marL="285750" indent="-285750">
              <a:buFont typeface="Arial" charset="0"/>
              <a:buChar char="•"/>
            </a:pPr>
            <a:r>
              <a:rPr lang="en-US" altLang="zh-CN" dirty="0" smtClean="0"/>
              <a:t>Consider</a:t>
            </a:r>
            <a:r>
              <a:rPr lang="zh-CN" altLang="en-US" dirty="0" smtClean="0"/>
              <a:t> </a:t>
            </a:r>
            <a:r>
              <a:rPr lang="en-US" altLang="zh-CN" dirty="0" smtClean="0"/>
              <a:t>holding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periods</a:t>
            </a:r>
            <a:r>
              <a:rPr lang="zh-CN" altLang="en-US" dirty="0" smtClean="0"/>
              <a:t> </a:t>
            </a:r>
            <a:r>
              <a:rPr lang="en-US" altLang="zh-CN" dirty="0" smtClean="0"/>
              <a:t>that</a:t>
            </a:r>
            <a:r>
              <a:rPr lang="zh-CN" altLang="en-US" dirty="0" smtClean="0"/>
              <a:t> </a:t>
            </a:r>
            <a:r>
              <a:rPr lang="en-US" altLang="zh-CN" dirty="0" smtClean="0"/>
              <a:t>vary</a:t>
            </a:r>
            <a:r>
              <a:rPr lang="zh-CN" altLang="en-US" dirty="0" smtClean="0"/>
              <a:t> </a:t>
            </a:r>
            <a:r>
              <a:rPr lang="en-US" altLang="zh-CN" dirty="0" smtClean="0"/>
              <a:t>from</a:t>
            </a:r>
            <a:r>
              <a:rPr lang="zh-CN" altLang="en-US" dirty="0" smtClean="0"/>
              <a:t> </a:t>
            </a:r>
            <a:r>
              <a:rPr lang="en-US" altLang="zh-CN" dirty="0" smtClean="0"/>
              <a:t>3,</a:t>
            </a:r>
            <a:r>
              <a:rPr lang="zh-CN" altLang="en-US" dirty="0" smtClean="0"/>
              <a:t> </a:t>
            </a:r>
            <a:r>
              <a:rPr lang="en-US" altLang="zh-CN" dirty="0" smtClean="0"/>
              <a:t>6,</a:t>
            </a:r>
            <a:r>
              <a:rPr lang="zh-CN" altLang="en-US" dirty="0" smtClean="0"/>
              <a:t> </a:t>
            </a:r>
            <a:r>
              <a:rPr lang="en-US" altLang="zh-CN" dirty="0" smtClean="0"/>
              <a:t>9,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12</a:t>
            </a:r>
            <a:r>
              <a:rPr lang="zh-CN" altLang="en-US" dirty="0" smtClean="0"/>
              <a:t> </a:t>
            </a:r>
            <a:r>
              <a:rPr lang="en-US" altLang="zh-CN" dirty="0" smtClean="0"/>
              <a:t>months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denoted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as</a:t>
            </a:r>
            <a:r>
              <a:rPr lang="zh-CN" altLang="en-US" dirty="0" smtClean="0"/>
              <a:t> </a:t>
            </a:r>
            <a:r>
              <a:rPr lang="en-US" altLang="zh-CN" dirty="0" smtClean="0"/>
              <a:t>K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86098" y="3297758"/>
            <a:ext cx="107917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D4E6A"/>
                </a:solidFill>
              </a:rPr>
              <a:t>Second</a:t>
            </a:r>
            <a:r>
              <a:rPr lang="zh-CN" altLang="en-US" b="1" dirty="0" smtClean="0">
                <a:solidFill>
                  <a:srgbClr val="FD4E6A"/>
                </a:solidFill>
              </a:rPr>
              <a:t> </a:t>
            </a:r>
            <a:r>
              <a:rPr lang="en-US" altLang="zh-CN" b="1" dirty="0" smtClean="0">
                <a:solidFill>
                  <a:srgbClr val="FD4E6A"/>
                </a:solidFill>
              </a:rPr>
              <a:t>set</a:t>
            </a:r>
            <a:r>
              <a:rPr lang="zh-CN" altLang="en-US" b="1" dirty="0" smtClean="0">
                <a:solidFill>
                  <a:srgbClr val="FD4E6A"/>
                </a:solidFill>
              </a:rPr>
              <a:t> </a:t>
            </a:r>
            <a:r>
              <a:rPr lang="en-US" altLang="zh-CN" b="1" dirty="0" smtClean="0">
                <a:solidFill>
                  <a:srgbClr val="FD4E6A"/>
                </a:solidFill>
              </a:rPr>
              <a:t>of</a:t>
            </a:r>
            <a:r>
              <a:rPr lang="zh-CN" altLang="en-US" b="1" dirty="0" smtClean="0">
                <a:solidFill>
                  <a:srgbClr val="FD4E6A"/>
                </a:solidFill>
              </a:rPr>
              <a:t> </a:t>
            </a:r>
            <a:r>
              <a:rPr lang="en-US" altLang="zh-CN" b="1" dirty="0" smtClean="0">
                <a:solidFill>
                  <a:srgbClr val="FD4E6A"/>
                </a:solidFill>
              </a:rPr>
              <a:t>strategy</a:t>
            </a:r>
            <a:r>
              <a:rPr lang="zh-CN" altLang="en-US" b="1" dirty="0" smtClean="0">
                <a:solidFill>
                  <a:srgbClr val="FD4E6A"/>
                </a:solidFill>
              </a:rPr>
              <a:t> </a:t>
            </a:r>
            <a:r>
              <a:rPr lang="en-US" altLang="zh-CN" b="1" dirty="0" smtClean="0">
                <a:solidFill>
                  <a:srgbClr val="FD4E6A"/>
                </a:solidFill>
              </a:rPr>
              <a:t>–</a:t>
            </a:r>
            <a:r>
              <a:rPr lang="zh-CN" altLang="en-US" b="1" dirty="0" smtClean="0">
                <a:solidFill>
                  <a:srgbClr val="FD4E6A"/>
                </a:solidFill>
              </a:rPr>
              <a:t> </a:t>
            </a:r>
            <a:r>
              <a:rPr lang="en-US" altLang="zh-CN" b="1" dirty="0" smtClean="0">
                <a:solidFill>
                  <a:srgbClr val="FD4E6A"/>
                </a:solidFill>
              </a:rPr>
              <a:t>portfolios</a:t>
            </a:r>
            <a:r>
              <a:rPr lang="zh-CN" altLang="en-US" b="1" dirty="0" smtClean="0">
                <a:solidFill>
                  <a:srgbClr val="FD4E6A"/>
                </a:solidFill>
              </a:rPr>
              <a:t> </a:t>
            </a:r>
            <a:r>
              <a:rPr lang="en-US" altLang="zh-CN" b="1" dirty="0">
                <a:solidFill>
                  <a:srgbClr val="FD4E6A"/>
                </a:solidFill>
              </a:rPr>
              <a:t>are</a:t>
            </a:r>
            <a:r>
              <a:rPr lang="zh-CN" altLang="en-US" b="1" dirty="0">
                <a:solidFill>
                  <a:srgbClr val="FD4E6A"/>
                </a:solidFill>
              </a:rPr>
              <a:t>  </a:t>
            </a:r>
            <a:r>
              <a:rPr lang="en-US" b="1" dirty="0">
                <a:solidFill>
                  <a:srgbClr val="FD4E6A"/>
                </a:solidFill>
              </a:rPr>
              <a:t>formed 1 week after the lagged returns used for forming these portfolios are measured</a:t>
            </a:r>
          </a:p>
          <a:p>
            <a:endParaRPr lang="en-US" altLang="zh-CN" b="1" dirty="0">
              <a:solidFill>
                <a:srgbClr val="FD4E6A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6981" y="4802960"/>
            <a:ext cx="266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D4E6A"/>
                </a:solidFill>
              </a:rPr>
              <a:t>T-statistic</a:t>
            </a:r>
            <a:r>
              <a:rPr lang="en-US" altLang="zh-CN" b="1" dirty="0" smtClean="0">
                <a:solidFill>
                  <a:srgbClr val="FD4E6A"/>
                </a:solidFill>
              </a:rPr>
              <a:t>s</a:t>
            </a:r>
            <a:endParaRPr lang="en-US" b="1" dirty="0">
              <a:solidFill>
                <a:srgbClr val="FD4E6A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693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704850" y="450726"/>
            <a:ext cx="3518941" cy="432048"/>
          </a:xfrm>
        </p:spPr>
        <p:txBody>
          <a:bodyPr/>
          <a:lstStyle/>
          <a:p>
            <a:r>
              <a:rPr lang="en-US" altLang="zh-CN" dirty="0" smtClean="0"/>
              <a:t>MOMENTUM</a:t>
            </a:r>
            <a:r>
              <a:rPr lang="zh-CN" altLang="en-US" dirty="0" smtClean="0"/>
              <a:t> </a:t>
            </a:r>
            <a:r>
              <a:rPr lang="en-US" altLang="zh-CN" dirty="0" smtClean="0"/>
              <a:t>EFFECT</a:t>
            </a:r>
            <a:endParaRPr lang="zh-CN" altLang="en-US" dirty="0"/>
          </a:p>
        </p:txBody>
      </p:sp>
      <p:sp>
        <p:nvSpPr>
          <p:cNvPr id="5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704851" y="980728"/>
            <a:ext cx="3374926" cy="287357"/>
          </a:xfrm>
        </p:spPr>
        <p:txBody>
          <a:bodyPr/>
          <a:lstStyle/>
          <a:p>
            <a:r>
              <a:rPr lang="en-US" altLang="zh-CN" dirty="0" smtClean="0"/>
              <a:t>Returns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J-month/K-month</a:t>
            </a:r>
            <a:r>
              <a:rPr lang="zh-CN" altLang="en-US" dirty="0" smtClean="0"/>
              <a:t> </a:t>
            </a:r>
            <a:r>
              <a:rPr lang="en-US" altLang="zh-CN" dirty="0" smtClean="0"/>
              <a:t>strategy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848" y="1582063"/>
            <a:ext cx="6863804" cy="4413954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5951984" y="6093296"/>
            <a:ext cx="252028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048636" y="6136679"/>
            <a:ext cx="93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FD4E6A"/>
                </a:solidFill>
              </a:rPr>
              <a:t>Less</a:t>
            </a:r>
            <a:r>
              <a:rPr lang="zh-CN" altLang="en-US" sz="1400" dirty="0" smtClean="0">
                <a:solidFill>
                  <a:srgbClr val="FD4E6A"/>
                </a:solidFill>
              </a:rPr>
              <a:t> </a:t>
            </a:r>
            <a:r>
              <a:rPr lang="en-US" altLang="zh-CN" sz="1400" dirty="0" smtClean="0">
                <a:solidFill>
                  <a:srgbClr val="FD4E6A"/>
                </a:solidFill>
              </a:rPr>
              <a:t>significant</a:t>
            </a:r>
            <a:endParaRPr lang="en-US" sz="1400" dirty="0">
              <a:solidFill>
                <a:srgbClr val="FD4E6A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5938912" y="1412776"/>
            <a:ext cx="13072" cy="121471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375920" y="937737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FD4E6A"/>
                </a:solidFill>
              </a:rPr>
              <a:t>Most</a:t>
            </a:r>
            <a:r>
              <a:rPr lang="zh-CN" altLang="en-US" sz="1400" dirty="0" smtClean="0">
                <a:solidFill>
                  <a:srgbClr val="FD4E6A"/>
                </a:solidFill>
              </a:rPr>
              <a:t> </a:t>
            </a:r>
            <a:r>
              <a:rPr lang="en-US" altLang="zh-CN" sz="1400" dirty="0" smtClean="0">
                <a:solidFill>
                  <a:srgbClr val="FD4E6A"/>
                </a:solidFill>
              </a:rPr>
              <a:t>significant</a:t>
            </a:r>
            <a:r>
              <a:rPr lang="zh-CN" altLang="en-US" sz="1400" dirty="0" smtClean="0">
                <a:solidFill>
                  <a:srgbClr val="FD4E6A"/>
                </a:solidFill>
              </a:rPr>
              <a:t> </a:t>
            </a:r>
            <a:r>
              <a:rPr lang="en-US" altLang="zh-CN" sz="1400" dirty="0" smtClean="0">
                <a:solidFill>
                  <a:srgbClr val="FD4E6A"/>
                </a:solidFill>
              </a:rPr>
              <a:t>positive</a:t>
            </a:r>
            <a:r>
              <a:rPr lang="zh-CN" altLang="en-US" sz="1400" dirty="0" smtClean="0">
                <a:solidFill>
                  <a:srgbClr val="FD4E6A"/>
                </a:solidFill>
              </a:rPr>
              <a:t> </a:t>
            </a:r>
            <a:r>
              <a:rPr lang="en-US" altLang="zh-CN" sz="1400" dirty="0" smtClean="0">
                <a:solidFill>
                  <a:srgbClr val="FD4E6A"/>
                </a:solidFill>
              </a:rPr>
              <a:t>return</a:t>
            </a:r>
            <a:endParaRPr lang="en-US" sz="1400" dirty="0">
              <a:solidFill>
                <a:srgbClr val="FD4E6A"/>
              </a:solidFill>
            </a:endParaRPr>
          </a:p>
        </p:txBody>
      </p:sp>
      <p:sp>
        <p:nvSpPr>
          <p:cNvPr id="18" name="矩形 4"/>
          <p:cNvSpPr/>
          <p:nvPr/>
        </p:nvSpPr>
        <p:spPr>
          <a:xfrm>
            <a:off x="263352" y="1340768"/>
            <a:ext cx="4176464" cy="4896544"/>
          </a:xfrm>
          <a:prstGeom prst="rect">
            <a:avLst/>
          </a:prstGeom>
          <a:solidFill>
            <a:schemeClr val="tx2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448098" y="1532290"/>
            <a:ext cx="388843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We</a:t>
            </a:r>
            <a:r>
              <a:rPr lang="zh-CN" altLang="en-US" dirty="0" smtClean="0"/>
              <a:t> </a:t>
            </a:r>
            <a:r>
              <a:rPr lang="en-US" altLang="zh-CN" dirty="0" smtClean="0"/>
              <a:t>mainly</a:t>
            </a:r>
            <a:r>
              <a:rPr lang="zh-CN" altLang="en-US" dirty="0" smtClean="0"/>
              <a:t> </a:t>
            </a:r>
            <a:r>
              <a:rPr lang="en-US" altLang="zh-CN" dirty="0" smtClean="0"/>
              <a:t>focus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Buy-sell</a:t>
            </a:r>
            <a:r>
              <a:rPr lang="zh-CN" altLang="en-US" dirty="0" smtClean="0"/>
              <a:t> </a:t>
            </a:r>
            <a:r>
              <a:rPr lang="en-US" altLang="zh-CN" dirty="0" smtClean="0"/>
              <a:t>rows.</a:t>
            </a:r>
          </a:p>
          <a:p>
            <a:endParaRPr lang="en-US" dirty="0"/>
          </a:p>
          <a:p>
            <a:r>
              <a:rPr lang="en-US" altLang="zh-CN" dirty="0" smtClean="0"/>
              <a:t>3-month/3-month</a:t>
            </a:r>
            <a:r>
              <a:rPr lang="zh-CN" altLang="en-US" dirty="0" smtClean="0"/>
              <a:t> </a:t>
            </a:r>
            <a:r>
              <a:rPr lang="en-US" altLang="zh-CN" dirty="0" smtClean="0"/>
              <a:t>strategy</a:t>
            </a:r>
            <a:r>
              <a:rPr lang="zh-CN" altLang="en-US" dirty="0" smtClean="0"/>
              <a:t> </a:t>
            </a:r>
            <a:r>
              <a:rPr lang="en-US" altLang="zh-CN" dirty="0" smtClean="0"/>
              <a:t>exhibits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very</a:t>
            </a:r>
            <a:r>
              <a:rPr lang="zh-CN" altLang="en-US" dirty="0" smtClean="0"/>
              <a:t> </a:t>
            </a:r>
            <a:r>
              <a:rPr lang="en-US" altLang="zh-CN" dirty="0" smtClean="0"/>
              <a:t>significant</a:t>
            </a:r>
            <a:r>
              <a:rPr lang="zh-CN" altLang="en-US" dirty="0" smtClean="0"/>
              <a:t> </a:t>
            </a:r>
            <a:r>
              <a:rPr lang="en-US" altLang="zh-CN" dirty="0" smtClean="0"/>
              <a:t>positive</a:t>
            </a:r>
            <a:r>
              <a:rPr lang="zh-CN" altLang="en-US" dirty="0" smtClean="0"/>
              <a:t> </a:t>
            </a:r>
            <a:r>
              <a:rPr lang="en-US" altLang="zh-CN" dirty="0" smtClean="0"/>
              <a:t>return.</a:t>
            </a:r>
          </a:p>
          <a:p>
            <a:endParaRPr lang="en-US" dirty="0"/>
          </a:p>
          <a:p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panel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(form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portfolio</a:t>
            </a:r>
            <a:r>
              <a:rPr lang="zh-CN" altLang="en-US" dirty="0" smtClean="0"/>
              <a:t> </a:t>
            </a:r>
            <a:r>
              <a:rPr lang="en-US" altLang="zh-CN" dirty="0" smtClean="0"/>
              <a:t>immediately),</a:t>
            </a:r>
            <a:r>
              <a:rPr lang="zh-CN" altLang="en-US" dirty="0" smtClean="0"/>
              <a:t> </a:t>
            </a:r>
            <a:r>
              <a:rPr lang="en-US" altLang="zh-CN" dirty="0" smtClean="0"/>
              <a:t>as</a:t>
            </a:r>
            <a:r>
              <a:rPr lang="zh-CN" altLang="en-US" dirty="0" smtClean="0"/>
              <a:t> </a:t>
            </a:r>
            <a:r>
              <a:rPr lang="en-US" altLang="zh-CN" dirty="0" smtClean="0"/>
              <a:t>J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K</a:t>
            </a:r>
            <a:r>
              <a:rPr lang="zh-CN" altLang="en-US" dirty="0" smtClean="0"/>
              <a:t> </a:t>
            </a:r>
            <a:r>
              <a:rPr lang="en-US" altLang="zh-CN" dirty="0" smtClean="0"/>
              <a:t>increases,</a:t>
            </a:r>
            <a:r>
              <a:rPr lang="zh-CN" altLang="en-US" dirty="0" smtClean="0"/>
              <a:t> </a:t>
            </a:r>
            <a:r>
              <a:rPr lang="en-US" altLang="zh-CN" dirty="0" smtClean="0"/>
              <a:t>positive</a:t>
            </a:r>
            <a:r>
              <a:rPr lang="zh-CN" altLang="en-US" dirty="0" smtClean="0"/>
              <a:t> </a:t>
            </a:r>
            <a:r>
              <a:rPr lang="en-US" altLang="zh-CN" dirty="0" smtClean="0"/>
              <a:t>returns</a:t>
            </a:r>
            <a:r>
              <a:rPr lang="zh-CN" altLang="en-US" dirty="0" smtClean="0"/>
              <a:t> </a:t>
            </a:r>
            <a:r>
              <a:rPr lang="en-US" altLang="zh-CN" dirty="0" smtClean="0"/>
              <a:t>become</a:t>
            </a:r>
            <a:r>
              <a:rPr lang="zh-CN" altLang="en-US" dirty="0" smtClean="0"/>
              <a:t> </a:t>
            </a:r>
            <a:r>
              <a:rPr lang="en-US" altLang="zh-CN" dirty="0" smtClean="0"/>
              <a:t>less</a:t>
            </a:r>
            <a:r>
              <a:rPr lang="zh-CN" altLang="en-US" dirty="0" smtClean="0"/>
              <a:t> </a:t>
            </a:r>
            <a:r>
              <a:rPr lang="en-US" altLang="zh-CN" dirty="0" smtClean="0"/>
              <a:t>significant.</a:t>
            </a:r>
            <a:r>
              <a:rPr lang="zh-CN" altLang="en-US" dirty="0" smtClean="0"/>
              <a:t> </a:t>
            </a:r>
            <a:r>
              <a:rPr lang="en-US" altLang="zh-CN" dirty="0" smtClean="0"/>
              <a:t>When</a:t>
            </a:r>
            <a:r>
              <a:rPr lang="zh-CN" altLang="en-US" dirty="0" smtClean="0"/>
              <a:t> </a:t>
            </a:r>
            <a:r>
              <a:rPr lang="en-US" altLang="zh-CN" dirty="0" smtClean="0"/>
              <a:t>it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comes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12-month/12-month</a:t>
            </a:r>
            <a:r>
              <a:rPr lang="zh-CN" altLang="en-US" dirty="0" smtClean="0"/>
              <a:t> </a:t>
            </a:r>
            <a:r>
              <a:rPr lang="en-US" altLang="zh-CN" dirty="0" smtClean="0"/>
              <a:t>strategy,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positive</a:t>
            </a:r>
            <a:r>
              <a:rPr lang="zh-CN" altLang="en-US" dirty="0" smtClean="0"/>
              <a:t> </a:t>
            </a:r>
            <a:r>
              <a:rPr lang="en-US" altLang="zh-CN" dirty="0" smtClean="0"/>
              <a:t>return</a:t>
            </a:r>
            <a:r>
              <a:rPr lang="zh-CN" altLang="en-US" dirty="0" smtClean="0"/>
              <a:t> </a:t>
            </a:r>
            <a:r>
              <a:rPr lang="en-US" altLang="zh-CN" dirty="0" smtClean="0"/>
              <a:t>almost</a:t>
            </a:r>
            <a:r>
              <a:rPr lang="zh-CN" altLang="en-US" dirty="0" smtClean="0"/>
              <a:t> </a:t>
            </a:r>
            <a:r>
              <a:rPr lang="en-US" altLang="zh-CN" dirty="0" smtClean="0"/>
              <a:t>fades</a:t>
            </a:r>
            <a:r>
              <a:rPr lang="zh-CN" altLang="en-US" dirty="0" smtClean="0"/>
              <a:t> </a:t>
            </a:r>
            <a:r>
              <a:rPr lang="en-US" altLang="zh-CN" dirty="0" smtClean="0"/>
              <a:t>away.</a:t>
            </a:r>
          </a:p>
          <a:p>
            <a:endParaRPr lang="en-US" dirty="0"/>
          </a:p>
          <a:p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panel</a:t>
            </a:r>
            <a:r>
              <a:rPr lang="zh-CN" altLang="en-US" dirty="0" smtClean="0"/>
              <a:t> </a:t>
            </a:r>
            <a:r>
              <a:rPr lang="en-US" altLang="zh-CN" dirty="0" smtClean="0"/>
              <a:t>B</a:t>
            </a:r>
            <a:r>
              <a:rPr lang="zh-CN" altLang="en-US" dirty="0" smtClean="0"/>
              <a:t> </a:t>
            </a:r>
            <a:r>
              <a:rPr lang="en-US" altLang="zh-CN" dirty="0" smtClean="0"/>
              <a:t>(1</a:t>
            </a:r>
            <a:r>
              <a:rPr lang="zh-CN" altLang="en-US" dirty="0" smtClean="0"/>
              <a:t> </a:t>
            </a:r>
            <a:r>
              <a:rPr lang="en-US" altLang="zh-CN" dirty="0"/>
              <a:t>m</a:t>
            </a:r>
            <a:r>
              <a:rPr lang="en-US" altLang="zh-CN" dirty="0" smtClean="0"/>
              <a:t>onth</a:t>
            </a:r>
            <a:r>
              <a:rPr lang="zh-CN" altLang="en-US" dirty="0" smtClean="0"/>
              <a:t> </a:t>
            </a:r>
            <a:r>
              <a:rPr lang="en-US" altLang="zh-CN" dirty="0" smtClean="0"/>
              <a:t>lag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form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portfolio),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there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no</a:t>
            </a:r>
            <a:r>
              <a:rPr lang="zh-CN" altLang="en-US" dirty="0" smtClean="0"/>
              <a:t> </a:t>
            </a:r>
            <a:r>
              <a:rPr lang="en-US" altLang="zh-CN" dirty="0" smtClean="0"/>
              <a:t>obvious</a:t>
            </a:r>
            <a:r>
              <a:rPr lang="zh-CN" altLang="en-US" dirty="0" smtClean="0"/>
              <a:t> </a:t>
            </a:r>
            <a:r>
              <a:rPr lang="en-US" altLang="zh-CN" dirty="0" smtClean="0"/>
              <a:t>trend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ALL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strategies</a:t>
            </a:r>
            <a:r>
              <a:rPr lang="zh-CN" altLang="en-US" dirty="0" smtClean="0"/>
              <a:t> </a:t>
            </a:r>
            <a:r>
              <a:rPr lang="en-US" altLang="zh-CN" dirty="0" smtClean="0"/>
              <a:t>have</a:t>
            </a:r>
            <a:r>
              <a:rPr lang="zh-CN" altLang="en-US" dirty="0" smtClean="0"/>
              <a:t> </a:t>
            </a:r>
            <a:r>
              <a:rPr lang="en-US" altLang="zh-CN" dirty="0" smtClean="0"/>
              <a:t>significantly</a:t>
            </a:r>
            <a:r>
              <a:rPr lang="zh-CN" altLang="en-US" dirty="0" smtClean="0"/>
              <a:t> </a:t>
            </a:r>
            <a:r>
              <a:rPr lang="en-US" altLang="zh-CN" dirty="0" smtClean="0"/>
              <a:t>negative</a:t>
            </a:r>
            <a:r>
              <a:rPr lang="zh-CN" altLang="en-US" dirty="0" smtClean="0"/>
              <a:t> </a:t>
            </a:r>
            <a:r>
              <a:rPr lang="en-US" altLang="zh-CN" dirty="0" smtClean="0"/>
              <a:t>return.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8616280" y="2627486"/>
            <a:ext cx="0" cy="336853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11712624" y="2627486"/>
            <a:ext cx="0" cy="3368531"/>
          </a:xfrm>
          <a:prstGeom prst="straightConnector1">
            <a:avLst/>
          </a:prstGeom>
          <a:ln w="19050">
            <a:solidFill>
              <a:srgbClr val="FD4E6A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8949096" y="6136679"/>
            <a:ext cx="2763528" cy="3354"/>
          </a:xfrm>
          <a:prstGeom prst="straightConnector1">
            <a:avLst/>
          </a:prstGeom>
          <a:ln w="19050">
            <a:solidFill>
              <a:srgbClr val="FD4E6A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9520590" y="6119718"/>
            <a:ext cx="19040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FD4E6A"/>
                </a:solidFill>
              </a:rPr>
              <a:t>No</a:t>
            </a:r>
            <a:r>
              <a:rPr lang="zh-CN" altLang="en-US" sz="1400" dirty="0" smtClean="0">
                <a:solidFill>
                  <a:srgbClr val="FD4E6A"/>
                </a:solidFill>
              </a:rPr>
              <a:t> </a:t>
            </a:r>
            <a:r>
              <a:rPr lang="en-US" altLang="zh-CN" sz="1400" dirty="0" smtClean="0">
                <a:solidFill>
                  <a:srgbClr val="FD4E6A"/>
                </a:solidFill>
              </a:rPr>
              <a:t>obvious</a:t>
            </a:r>
            <a:r>
              <a:rPr lang="zh-CN" altLang="en-US" sz="1400" dirty="0" smtClean="0">
                <a:solidFill>
                  <a:srgbClr val="FD4E6A"/>
                </a:solidFill>
              </a:rPr>
              <a:t> </a:t>
            </a:r>
            <a:r>
              <a:rPr lang="en-US" altLang="zh-CN" sz="1400" dirty="0" smtClean="0">
                <a:solidFill>
                  <a:srgbClr val="FD4E6A"/>
                </a:solidFill>
              </a:rPr>
              <a:t>trend</a:t>
            </a:r>
            <a:endParaRPr lang="en-US" sz="1400" dirty="0">
              <a:solidFill>
                <a:srgbClr val="FD4E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178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5087888" y="3113517"/>
            <a:ext cx="1894205" cy="482447"/>
          </a:xfrm>
        </p:spPr>
        <p:txBody>
          <a:bodyPr/>
          <a:lstStyle/>
          <a:p>
            <a:r>
              <a:rPr lang="en-US" altLang="zh-CN" dirty="0"/>
              <a:t>Part </a:t>
            </a:r>
            <a:r>
              <a:rPr lang="en-US" altLang="zh-CN" dirty="0" smtClean="0"/>
              <a:t>three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9915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4"/>
          <p:cNvSpPr/>
          <p:nvPr/>
        </p:nvSpPr>
        <p:spPr>
          <a:xfrm>
            <a:off x="263352" y="1340768"/>
            <a:ext cx="11665296" cy="4896544"/>
          </a:xfrm>
          <a:prstGeom prst="rect">
            <a:avLst/>
          </a:prstGeom>
          <a:solidFill>
            <a:schemeClr val="tx2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704850" y="450726"/>
            <a:ext cx="3518941" cy="432048"/>
          </a:xfrm>
        </p:spPr>
        <p:txBody>
          <a:bodyPr/>
          <a:lstStyle/>
          <a:p>
            <a:r>
              <a:rPr lang="en-US" altLang="zh-CN" dirty="0" smtClean="0"/>
              <a:t>REVERSAL</a:t>
            </a:r>
            <a:r>
              <a:rPr lang="zh-CN" altLang="en-US" dirty="0" smtClean="0"/>
              <a:t> </a:t>
            </a:r>
            <a:r>
              <a:rPr lang="en-US" altLang="zh-CN" dirty="0" smtClean="0"/>
              <a:t>EFFECT</a:t>
            </a:r>
            <a:endParaRPr lang="zh-CN" altLang="en-US" dirty="0"/>
          </a:p>
        </p:txBody>
      </p:sp>
      <p:sp>
        <p:nvSpPr>
          <p:cNvPr id="5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704850" y="980728"/>
            <a:ext cx="5401047" cy="287982"/>
          </a:xfrm>
        </p:spPr>
        <p:txBody>
          <a:bodyPr/>
          <a:lstStyle/>
          <a:p>
            <a:r>
              <a:rPr lang="en-US" altLang="zh-CN" dirty="0" smtClean="0"/>
              <a:t>Literature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introduction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63352" y="6381328"/>
            <a:ext cx="116652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/>
              <a:t>* </a:t>
            </a:r>
            <a:r>
              <a:rPr lang="en-US" altLang="zh-CN" sz="800" dirty="0" smtClean="0"/>
              <a:t>See</a:t>
            </a:r>
            <a:r>
              <a:rPr lang="zh-CN" altLang="en-US" sz="800" dirty="0" smtClean="0"/>
              <a:t>  </a:t>
            </a:r>
            <a:r>
              <a:rPr lang="en-US" altLang="zh-CN" sz="800" dirty="0" err="1" smtClean="0"/>
              <a:t>Zhi</a:t>
            </a:r>
            <a:r>
              <a:rPr lang="zh-CN" altLang="en-US" sz="800" dirty="0" smtClean="0"/>
              <a:t> </a:t>
            </a:r>
            <a:r>
              <a:rPr lang="en-US" altLang="zh-CN" sz="800" dirty="0" smtClean="0"/>
              <a:t>Da</a:t>
            </a:r>
            <a:r>
              <a:rPr lang="zh-CN" altLang="en-US" sz="800" dirty="0" smtClean="0"/>
              <a:t> </a:t>
            </a:r>
            <a:r>
              <a:rPr lang="en-US" altLang="zh-CN" sz="800" dirty="0" smtClean="0"/>
              <a:t>(2014)</a:t>
            </a:r>
            <a:r>
              <a:rPr lang="zh-CN" altLang="en-US" sz="800" dirty="0" smtClean="0"/>
              <a:t> </a:t>
            </a:r>
            <a:r>
              <a:rPr lang="en-US" sz="800" dirty="0"/>
              <a:t>A Closer Look at the Short-Term Return </a:t>
            </a:r>
            <a:r>
              <a:rPr lang="en-US" sz="800" dirty="0" smtClean="0"/>
              <a:t>Reversal</a:t>
            </a:r>
            <a:endParaRPr lang="en-US" sz="800" dirty="0"/>
          </a:p>
        </p:txBody>
      </p:sp>
      <p:sp>
        <p:nvSpPr>
          <p:cNvPr id="4" name="TextBox 3"/>
          <p:cNvSpPr txBox="1"/>
          <p:nvPr/>
        </p:nvSpPr>
        <p:spPr>
          <a:xfrm>
            <a:off x="730870" y="1916832"/>
            <a:ext cx="10369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Jegadeesh</a:t>
            </a:r>
            <a:r>
              <a:rPr lang="zh-CN" altLang="en-US" dirty="0" smtClean="0"/>
              <a:t> </a:t>
            </a:r>
            <a:r>
              <a:rPr lang="en-US" altLang="zh-CN" dirty="0" smtClean="0"/>
              <a:t>(1990)</a:t>
            </a:r>
            <a:r>
              <a:rPr lang="zh-CN" altLang="en-US" dirty="0" smtClean="0"/>
              <a:t> </a:t>
            </a:r>
            <a:r>
              <a:rPr lang="en-US" altLang="zh-CN" dirty="0" smtClean="0"/>
              <a:t>documents</a:t>
            </a:r>
            <a:r>
              <a:rPr lang="zh-CN" altLang="en-US" dirty="0" smtClean="0"/>
              <a:t> </a:t>
            </a:r>
            <a:r>
              <a:rPr lang="en-US" dirty="0" smtClean="0"/>
              <a:t>profits </a:t>
            </a:r>
            <a:r>
              <a:rPr lang="en-US" dirty="0"/>
              <a:t>of about 2% per month over 1934–1987 using a reversal strategy that buys and sells stocks on the basis of their prior-month returns and holds them for one </a:t>
            </a:r>
            <a:r>
              <a:rPr lang="en-US" dirty="0" smtClean="0"/>
              <a:t>month. </a:t>
            </a:r>
            <a:r>
              <a:rPr lang="zh-CN" altLang="en-US" dirty="0" smtClean="0"/>
              <a:t>*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0870" y="1515373"/>
            <a:ext cx="4068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>
                <a:solidFill>
                  <a:srgbClr val="FD4E6A"/>
                </a:solidFill>
              </a:rPr>
              <a:t>Jegadeesh’s</a:t>
            </a:r>
            <a:r>
              <a:rPr lang="zh-CN" altLang="en-US" b="1" dirty="0" smtClean="0">
                <a:solidFill>
                  <a:srgbClr val="FD4E6A"/>
                </a:solidFill>
              </a:rPr>
              <a:t> </a:t>
            </a:r>
            <a:r>
              <a:rPr lang="en-US" altLang="zh-CN" b="1" dirty="0" smtClean="0">
                <a:solidFill>
                  <a:srgbClr val="FD4E6A"/>
                </a:solidFill>
              </a:rPr>
              <a:t>finding</a:t>
            </a:r>
            <a:r>
              <a:rPr lang="zh-CN" altLang="en-US" b="1" dirty="0" smtClean="0">
                <a:solidFill>
                  <a:srgbClr val="FD4E6A"/>
                </a:solidFill>
              </a:rPr>
              <a:t> </a:t>
            </a:r>
            <a:r>
              <a:rPr lang="en-US" altLang="zh-CN" b="1" dirty="0" smtClean="0">
                <a:solidFill>
                  <a:srgbClr val="FD4E6A"/>
                </a:solidFill>
              </a:rPr>
              <a:t>on</a:t>
            </a:r>
            <a:r>
              <a:rPr lang="zh-CN" altLang="en-US" b="1" dirty="0" smtClean="0">
                <a:solidFill>
                  <a:srgbClr val="FD4E6A"/>
                </a:solidFill>
              </a:rPr>
              <a:t> </a:t>
            </a:r>
            <a:r>
              <a:rPr lang="en-US" altLang="zh-CN" b="1" dirty="0" smtClean="0">
                <a:solidFill>
                  <a:srgbClr val="FD4E6A"/>
                </a:solidFill>
              </a:rPr>
              <a:t>reversal</a:t>
            </a:r>
            <a:r>
              <a:rPr lang="zh-CN" altLang="en-US" b="1" dirty="0" smtClean="0">
                <a:solidFill>
                  <a:srgbClr val="FD4E6A"/>
                </a:solidFill>
              </a:rPr>
              <a:t> </a:t>
            </a:r>
            <a:r>
              <a:rPr lang="en-US" altLang="zh-CN" b="1" dirty="0" smtClean="0">
                <a:solidFill>
                  <a:srgbClr val="FD4E6A"/>
                </a:solidFill>
              </a:rPr>
              <a:t>effect</a:t>
            </a:r>
            <a:endParaRPr lang="en-US" b="1" dirty="0">
              <a:solidFill>
                <a:srgbClr val="FD4E6A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0870" y="2617411"/>
            <a:ext cx="2772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D4E6A"/>
                </a:solidFill>
              </a:rPr>
              <a:t>Two</a:t>
            </a:r>
            <a:r>
              <a:rPr lang="zh-CN" altLang="en-US" b="1" dirty="0" smtClean="0">
                <a:solidFill>
                  <a:srgbClr val="FD4E6A"/>
                </a:solidFill>
              </a:rPr>
              <a:t> </a:t>
            </a:r>
            <a:r>
              <a:rPr lang="en-US" altLang="zh-CN" b="1" dirty="0" smtClean="0">
                <a:solidFill>
                  <a:srgbClr val="FD4E6A"/>
                </a:solidFill>
              </a:rPr>
              <a:t>possible</a:t>
            </a:r>
            <a:r>
              <a:rPr lang="zh-CN" altLang="en-US" b="1" dirty="0" smtClean="0">
                <a:solidFill>
                  <a:srgbClr val="FD4E6A"/>
                </a:solidFill>
              </a:rPr>
              <a:t> </a:t>
            </a:r>
            <a:r>
              <a:rPr lang="en-US" altLang="zh-CN" b="1" dirty="0" smtClean="0">
                <a:solidFill>
                  <a:srgbClr val="FD4E6A"/>
                </a:solidFill>
              </a:rPr>
              <a:t>explanations</a:t>
            </a:r>
            <a:endParaRPr lang="en-US" b="1" dirty="0">
              <a:solidFill>
                <a:srgbClr val="FD4E6A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7408" y="3021157"/>
            <a:ext cx="11233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 </a:t>
            </a:r>
            <a:r>
              <a:rPr lang="en-US" altLang="zh-CN" dirty="0" smtClean="0"/>
              <a:t>Supported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by</a:t>
            </a:r>
            <a:r>
              <a:rPr lang="zh-CN" altLang="en-US" dirty="0" smtClean="0"/>
              <a:t> </a:t>
            </a:r>
            <a:r>
              <a:rPr lang="en-US" altLang="zh-CN" dirty="0" smtClean="0"/>
              <a:t>Shiller</a:t>
            </a:r>
            <a:r>
              <a:rPr lang="zh-CN" altLang="en-US" dirty="0" smtClean="0"/>
              <a:t> </a:t>
            </a:r>
            <a:r>
              <a:rPr lang="en-US" altLang="zh-CN" dirty="0" smtClean="0"/>
              <a:t>(1984),</a:t>
            </a:r>
            <a:r>
              <a:rPr lang="zh-CN" altLang="en-US" dirty="0" smtClean="0"/>
              <a:t> </a:t>
            </a:r>
            <a:r>
              <a:rPr lang="en-US" altLang="zh-CN" dirty="0" smtClean="0"/>
              <a:t>Black</a:t>
            </a:r>
            <a:r>
              <a:rPr lang="zh-CN" altLang="en-US" dirty="0" smtClean="0"/>
              <a:t> </a:t>
            </a:r>
            <a:r>
              <a:rPr lang="en-US" altLang="zh-CN" dirty="0" smtClean="0"/>
              <a:t>(1986),</a:t>
            </a:r>
            <a:r>
              <a:rPr lang="zh-CN" altLang="en-US" dirty="0" smtClean="0"/>
              <a:t> </a:t>
            </a:r>
            <a:r>
              <a:rPr lang="en-US" altLang="zh-CN" dirty="0" smtClean="0"/>
              <a:t>Stiglitz</a:t>
            </a:r>
            <a:r>
              <a:rPr lang="zh-CN" altLang="en-US" dirty="0" smtClean="0"/>
              <a:t> </a:t>
            </a:r>
            <a:r>
              <a:rPr lang="en-US" altLang="zh-CN" dirty="0" smtClean="0"/>
              <a:t>(1989),</a:t>
            </a:r>
            <a:r>
              <a:rPr lang="zh-CN" altLang="en-US" dirty="0" smtClean="0"/>
              <a:t> </a:t>
            </a:r>
            <a:r>
              <a:rPr lang="en-US" altLang="zh-CN" dirty="0" smtClean="0"/>
              <a:t>Summers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Summers</a:t>
            </a:r>
            <a:r>
              <a:rPr lang="zh-CN" altLang="en-US" dirty="0" smtClean="0"/>
              <a:t> </a:t>
            </a:r>
            <a:r>
              <a:rPr lang="en-US" altLang="zh-CN" dirty="0" smtClean="0"/>
              <a:t>(1989)</a:t>
            </a:r>
            <a:r>
              <a:rPr lang="zh-CN" altLang="en-US" dirty="0" smtClean="0"/>
              <a:t>*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83432" y="4365104"/>
            <a:ext cx="10369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</a:t>
            </a:r>
            <a:r>
              <a:rPr lang="en-US" dirty="0" smtClean="0"/>
              <a:t>arket </a:t>
            </a:r>
            <a:r>
              <a:rPr lang="en-US" dirty="0"/>
              <a:t>prices </a:t>
            </a:r>
            <a:r>
              <a:rPr lang="en-US" altLang="zh-CN" dirty="0" smtClean="0"/>
              <a:t>change</a:t>
            </a:r>
            <a:r>
              <a:rPr lang="zh-CN" altLang="en-US" dirty="0" smtClean="0"/>
              <a:t> </a:t>
            </a:r>
            <a:r>
              <a:rPr lang="en-US" altLang="zh-CN" dirty="0" smtClean="0"/>
              <a:t>when</a:t>
            </a:r>
            <a:r>
              <a:rPr lang="zh-CN" altLang="en-US" dirty="0" smtClean="0"/>
              <a:t> </a:t>
            </a:r>
            <a:r>
              <a:rPr lang="en-US" altLang="zh-CN" dirty="0" smtClean="0"/>
              <a:t>large</a:t>
            </a:r>
            <a:r>
              <a:rPr lang="zh-CN" altLang="en-US" dirty="0" smtClean="0"/>
              <a:t> </a:t>
            </a:r>
            <a:r>
              <a:rPr lang="en-US" altLang="zh-CN" dirty="0" smtClean="0"/>
              <a:t>quantities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stocks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traded,</a:t>
            </a:r>
            <a:r>
              <a:rPr lang="zh-CN" altLang="en-US" dirty="0" smtClean="0"/>
              <a:t> </a:t>
            </a:r>
            <a:r>
              <a:rPr lang="en-US" altLang="zh-CN" dirty="0" smtClean="0"/>
              <a:t>or</a:t>
            </a:r>
            <a:r>
              <a:rPr lang="zh-CN" altLang="en-US" dirty="0" smtClean="0"/>
              <a:t> </a:t>
            </a:r>
            <a:r>
              <a:rPr lang="en-US" altLang="zh-CN" b="1" dirty="0" smtClean="0">
                <a:solidFill>
                  <a:srgbClr val="FD4E6A"/>
                </a:solidFill>
              </a:rPr>
              <a:t>price</a:t>
            </a:r>
            <a:r>
              <a:rPr lang="zh-CN" altLang="en-US" b="1" dirty="0" smtClean="0">
                <a:solidFill>
                  <a:srgbClr val="FD4E6A"/>
                </a:solidFill>
              </a:rPr>
              <a:t> </a:t>
            </a:r>
            <a:r>
              <a:rPr lang="en-US" altLang="zh-CN" b="1" dirty="0" smtClean="0">
                <a:solidFill>
                  <a:srgbClr val="FD4E6A"/>
                </a:solidFill>
              </a:rPr>
              <a:t>pressure</a:t>
            </a:r>
            <a:endParaRPr lang="en-US" b="1" dirty="0">
              <a:solidFill>
                <a:srgbClr val="FD4E6A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83432" y="3429000"/>
            <a:ext cx="10369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</a:t>
            </a:r>
            <a:r>
              <a:rPr lang="en-US" dirty="0" smtClean="0"/>
              <a:t>arket </a:t>
            </a:r>
            <a:r>
              <a:rPr lang="en-US" dirty="0"/>
              <a:t>prices </a:t>
            </a:r>
            <a:r>
              <a:rPr lang="en-US" dirty="0" smtClean="0"/>
              <a:t>reflect </a:t>
            </a:r>
            <a:r>
              <a:rPr lang="en-US" dirty="0"/>
              <a:t>investor </a:t>
            </a:r>
            <a:r>
              <a:rPr lang="en-US" b="1" dirty="0">
                <a:solidFill>
                  <a:srgbClr val="FD4E6A"/>
                </a:solidFill>
              </a:rPr>
              <a:t>overreaction to </a:t>
            </a:r>
            <a:r>
              <a:rPr lang="en-US" b="1" dirty="0" smtClean="0">
                <a:solidFill>
                  <a:srgbClr val="FD4E6A"/>
                </a:solidFill>
              </a:rPr>
              <a:t>informatio</a:t>
            </a:r>
            <a:r>
              <a:rPr lang="en-US" altLang="zh-CN" b="1" dirty="0" smtClean="0">
                <a:solidFill>
                  <a:srgbClr val="FD4E6A"/>
                </a:solidFill>
              </a:rPr>
              <a:t>n</a:t>
            </a:r>
            <a:endParaRPr lang="en-US" b="1" dirty="0">
              <a:solidFill>
                <a:srgbClr val="FD4E6A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91072" y="3933056"/>
            <a:ext cx="11233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</a:t>
            </a:r>
            <a:r>
              <a:rPr lang="zh-CN" altLang="en-US" dirty="0" smtClean="0"/>
              <a:t> </a:t>
            </a:r>
            <a:r>
              <a:rPr lang="en-US" altLang="zh-CN" dirty="0" smtClean="0"/>
              <a:t>Supported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by</a:t>
            </a:r>
            <a:r>
              <a:rPr lang="zh-CN" altLang="en-US" dirty="0" smtClean="0"/>
              <a:t> </a:t>
            </a:r>
            <a:r>
              <a:rPr lang="en-US" altLang="zh-CN" dirty="0" smtClean="0"/>
              <a:t>Grossman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Miller</a:t>
            </a:r>
            <a:r>
              <a:rPr lang="zh-CN" altLang="en-US" dirty="0" smtClean="0"/>
              <a:t> </a:t>
            </a:r>
            <a:r>
              <a:rPr lang="en-US" altLang="zh-CN" dirty="0" smtClean="0"/>
              <a:t>(1988),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Jegadeesh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Titman</a:t>
            </a:r>
            <a:r>
              <a:rPr lang="zh-CN" altLang="en-US" dirty="0" smtClean="0"/>
              <a:t> </a:t>
            </a:r>
            <a:r>
              <a:rPr lang="en-US" altLang="zh-CN" dirty="0" smtClean="0"/>
              <a:t>(1993)</a:t>
            </a:r>
            <a:r>
              <a:rPr lang="zh-CN" altLang="en-US" dirty="0" smtClean="0"/>
              <a:t>*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24074" y="4797152"/>
            <a:ext cx="4291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D4E6A"/>
                </a:solidFill>
              </a:rPr>
              <a:t>Hypothesis</a:t>
            </a:r>
            <a:r>
              <a:rPr lang="zh-CN" altLang="en-US" b="1" dirty="0" smtClean="0">
                <a:solidFill>
                  <a:srgbClr val="FD4E6A"/>
                </a:solidFill>
              </a:rPr>
              <a:t> </a:t>
            </a:r>
            <a:r>
              <a:rPr lang="en-US" altLang="zh-CN" b="1" dirty="0" smtClean="0">
                <a:solidFill>
                  <a:srgbClr val="FD4E6A"/>
                </a:solidFill>
              </a:rPr>
              <a:t>on</a:t>
            </a:r>
            <a:r>
              <a:rPr lang="zh-CN" altLang="en-US" b="1" dirty="0" smtClean="0">
                <a:solidFill>
                  <a:srgbClr val="FD4E6A"/>
                </a:solidFill>
              </a:rPr>
              <a:t> </a:t>
            </a:r>
            <a:r>
              <a:rPr lang="en-US" altLang="zh-CN" b="1" dirty="0" smtClean="0">
                <a:solidFill>
                  <a:srgbClr val="FD4E6A"/>
                </a:solidFill>
              </a:rPr>
              <a:t>Chinese</a:t>
            </a:r>
            <a:r>
              <a:rPr lang="zh-CN" altLang="en-US" b="1" dirty="0" smtClean="0">
                <a:solidFill>
                  <a:srgbClr val="FD4E6A"/>
                </a:solidFill>
              </a:rPr>
              <a:t> </a:t>
            </a:r>
            <a:r>
              <a:rPr lang="en-US" altLang="zh-CN" b="1" dirty="0">
                <a:solidFill>
                  <a:srgbClr val="FD4E6A"/>
                </a:solidFill>
              </a:rPr>
              <a:t>s</a:t>
            </a:r>
            <a:r>
              <a:rPr lang="en-US" altLang="zh-CN" b="1" dirty="0" smtClean="0">
                <a:solidFill>
                  <a:srgbClr val="FD4E6A"/>
                </a:solidFill>
              </a:rPr>
              <a:t>tock</a:t>
            </a:r>
            <a:r>
              <a:rPr lang="zh-CN" altLang="en-US" b="1" dirty="0" smtClean="0">
                <a:solidFill>
                  <a:srgbClr val="FD4E6A"/>
                </a:solidFill>
              </a:rPr>
              <a:t> </a:t>
            </a:r>
            <a:r>
              <a:rPr lang="en-US" altLang="zh-CN" b="1" dirty="0" smtClean="0">
                <a:solidFill>
                  <a:srgbClr val="FD4E6A"/>
                </a:solidFill>
              </a:rPr>
              <a:t>market</a:t>
            </a:r>
            <a:endParaRPr lang="en-US" b="1" dirty="0">
              <a:solidFill>
                <a:srgbClr val="FD4E6A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91072" y="5166484"/>
            <a:ext cx="105615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We</a:t>
            </a:r>
            <a:r>
              <a:rPr lang="zh-CN" altLang="en-US" dirty="0" smtClean="0"/>
              <a:t> </a:t>
            </a:r>
            <a:r>
              <a:rPr lang="en-US" altLang="zh-CN" dirty="0" smtClean="0"/>
              <a:t>expect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see</a:t>
            </a:r>
            <a:r>
              <a:rPr lang="zh-CN" altLang="en-US" dirty="0" smtClean="0"/>
              <a:t> </a:t>
            </a:r>
            <a:r>
              <a:rPr lang="en-US" altLang="zh-CN" dirty="0" smtClean="0"/>
              <a:t>stronger</a:t>
            </a:r>
            <a:r>
              <a:rPr lang="zh-CN" altLang="en-US" dirty="0" smtClean="0"/>
              <a:t> </a:t>
            </a:r>
            <a:r>
              <a:rPr lang="en-US" altLang="zh-CN" dirty="0" smtClean="0"/>
              <a:t>reversal</a:t>
            </a:r>
            <a:r>
              <a:rPr lang="zh-CN" altLang="en-US" dirty="0" smtClean="0"/>
              <a:t> </a:t>
            </a:r>
            <a:r>
              <a:rPr lang="en-US" altLang="zh-CN" dirty="0" smtClean="0"/>
              <a:t>effect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China</a:t>
            </a:r>
          </a:p>
          <a:p>
            <a:r>
              <a:rPr lang="en-US" altLang="zh-CN" dirty="0" smtClean="0"/>
              <a:t>Why?</a:t>
            </a:r>
            <a:r>
              <a:rPr lang="zh-CN" altLang="en-US" dirty="0" smtClean="0"/>
              <a:t> </a:t>
            </a:r>
            <a:r>
              <a:rPr lang="en-US" altLang="zh-CN" dirty="0" smtClean="0"/>
              <a:t>	--</a:t>
            </a:r>
            <a:r>
              <a:rPr lang="zh-CN" altLang="en-US" dirty="0" smtClean="0"/>
              <a:t> </a:t>
            </a:r>
            <a:r>
              <a:rPr lang="en-US" altLang="zh-CN" dirty="0" smtClean="0"/>
              <a:t>Large</a:t>
            </a:r>
            <a:r>
              <a:rPr lang="zh-CN" altLang="en-US" dirty="0" smtClean="0"/>
              <a:t> </a:t>
            </a:r>
            <a:r>
              <a:rPr lang="en-US" altLang="zh-CN" dirty="0" smtClean="0"/>
              <a:t>number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individual</a:t>
            </a:r>
            <a:r>
              <a:rPr lang="zh-CN" altLang="en-US" dirty="0" smtClean="0"/>
              <a:t> </a:t>
            </a:r>
            <a:r>
              <a:rPr lang="en-US" altLang="zh-CN" dirty="0" smtClean="0"/>
              <a:t>investors,</a:t>
            </a:r>
            <a:r>
              <a:rPr lang="zh-CN" altLang="en-US" dirty="0" smtClean="0"/>
              <a:t> </a:t>
            </a:r>
            <a:r>
              <a:rPr lang="en-US" altLang="zh-CN" dirty="0" smtClean="0"/>
              <a:t>who</a:t>
            </a:r>
            <a:r>
              <a:rPr lang="zh-CN" altLang="en-US" dirty="0" smtClean="0"/>
              <a:t> </a:t>
            </a:r>
            <a:r>
              <a:rPr lang="en-US" altLang="zh-CN" dirty="0" smtClean="0"/>
              <a:t>tend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overreact</a:t>
            </a:r>
            <a:r>
              <a:rPr lang="zh-CN" altLang="en-US" dirty="0" smtClean="0"/>
              <a:t> </a:t>
            </a:r>
            <a:r>
              <a:rPr lang="en-US" altLang="zh-CN" dirty="0" smtClean="0"/>
              <a:t>towards</a:t>
            </a:r>
            <a:r>
              <a:rPr lang="zh-CN" altLang="en-US" dirty="0" smtClean="0"/>
              <a:t> </a:t>
            </a:r>
            <a:r>
              <a:rPr lang="en-US" altLang="zh-CN" dirty="0" smtClean="0"/>
              <a:t>information</a:t>
            </a:r>
            <a:endParaRPr lang="en-US" altLang="zh-CN" dirty="0"/>
          </a:p>
          <a:p>
            <a:r>
              <a:rPr lang="en-US" altLang="zh-CN" dirty="0" smtClean="0"/>
              <a:t>	--</a:t>
            </a:r>
            <a:r>
              <a:rPr lang="zh-CN" altLang="en-US" dirty="0" smtClean="0"/>
              <a:t> </a:t>
            </a:r>
            <a:r>
              <a:rPr lang="en-US" altLang="zh-CN" dirty="0" smtClean="0"/>
              <a:t>Poor</a:t>
            </a:r>
            <a:r>
              <a:rPr lang="zh-CN" altLang="en-US" dirty="0" smtClean="0"/>
              <a:t> </a:t>
            </a:r>
            <a:r>
              <a:rPr lang="en-US" altLang="zh-CN" dirty="0" smtClean="0"/>
              <a:t>market</a:t>
            </a:r>
            <a:r>
              <a:rPr lang="zh-CN" altLang="en-US" dirty="0" smtClean="0"/>
              <a:t> </a:t>
            </a:r>
            <a:r>
              <a:rPr lang="en-US" altLang="zh-CN" dirty="0" smtClean="0"/>
              <a:t>efficiency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stock</a:t>
            </a:r>
            <a:r>
              <a:rPr lang="zh-CN" altLang="en-US" dirty="0" smtClean="0"/>
              <a:t> </a:t>
            </a:r>
            <a:r>
              <a:rPr lang="en-US" altLang="zh-CN" dirty="0" smtClean="0"/>
              <a:t>prices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event-driven</a:t>
            </a:r>
          </a:p>
          <a:p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15" name="Right Brace 14"/>
          <p:cNvSpPr/>
          <p:nvPr/>
        </p:nvSpPr>
        <p:spPr>
          <a:xfrm>
            <a:off x="9480376" y="3140968"/>
            <a:ext cx="288032" cy="1440160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9912424" y="3573016"/>
            <a:ext cx="1872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FD4E6A"/>
                </a:solidFill>
              </a:rPr>
              <a:t>Maybe</a:t>
            </a:r>
            <a:r>
              <a:rPr lang="zh-CN" altLang="en-US" sz="1600" dirty="0" smtClean="0">
                <a:solidFill>
                  <a:srgbClr val="FD4E6A"/>
                </a:solidFill>
              </a:rPr>
              <a:t> </a:t>
            </a:r>
            <a:r>
              <a:rPr lang="en-US" altLang="zh-CN" sz="1600" dirty="0" smtClean="0">
                <a:solidFill>
                  <a:srgbClr val="FD4E6A"/>
                </a:solidFill>
              </a:rPr>
              <a:t>they</a:t>
            </a:r>
            <a:r>
              <a:rPr lang="zh-CN" altLang="en-US" sz="1600" dirty="0" smtClean="0">
                <a:solidFill>
                  <a:srgbClr val="FD4E6A"/>
                </a:solidFill>
              </a:rPr>
              <a:t> </a:t>
            </a:r>
            <a:r>
              <a:rPr lang="en-US" altLang="zh-CN" sz="1600" dirty="0" smtClean="0">
                <a:solidFill>
                  <a:srgbClr val="FD4E6A"/>
                </a:solidFill>
              </a:rPr>
              <a:t>are</a:t>
            </a:r>
            <a:r>
              <a:rPr lang="zh-CN" altLang="en-US" sz="1600" dirty="0" smtClean="0">
                <a:solidFill>
                  <a:srgbClr val="FD4E6A"/>
                </a:solidFill>
              </a:rPr>
              <a:t> </a:t>
            </a:r>
            <a:r>
              <a:rPr lang="en-US" altLang="zh-CN" sz="1600" dirty="0" smtClean="0">
                <a:solidFill>
                  <a:srgbClr val="FD4E6A"/>
                </a:solidFill>
              </a:rPr>
              <a:t>not</a:t>
            </a:r>
            <a:r>
              <a:rPr lang="zh-CN" altLang="en-US" sz="1600" dirty="0" smtClean="0">
                <a:solidFill>
                  <a:srgbClr val="FD4E6A"/>
                </a:solidFill>
              </a:rPr>
              <a:t> </a:t>
            </a:r>
            <a:r>
              <a:rPr lang="en-US" altLang="zh-CN" sz="1600" dirty="0" smtClean="0">
                <a:solidFill>
                  <a:srgbClr val="FD4E6A"/>
                </a:solidFill>
              </a:rPr>
              <a:t>mutually</a:t>
            </a:r>
            <a:r>
              <a:rPr lang="zh-CN" altLang="en-US" sz="1600" dirty="0" smtClean="0">
                <a:solidFill>
                  <a:srgbClr val="FD4E6A"/>
                </a:solidFill>
              </a:rPr>
              <a:t> </a:t>
            </a:r>
            <a:r>
              <a:rPr lang="en-US" altLang="zh-CN" sz="1600" dirty="0" smtClean="0">
                <a:solidFill>
                  <a:srgbClr val="FD4E6A"/>
                </a:solidFill>
              </a:rPr>
              <a:t>exclusive</a:t>
            </a:r>
            <a:endParaRPr lang="en-US" sz="1600" dirty="0">
              <a:solidFill>
                <a:srgbClr val="FD4E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8922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704850" y="450726"/>
            <a:ext cx="3518941" cy="432048"/>
          </a:xfrm>
        </p:spPr>
        <p:txBody>
          <a:bodyPr/>
          <a:lstStyle/>
          <a:p>
            <a:r>
              <a:rPr lang="en-US" altLang="zh-CN" dirty="0" smtClean="0"/>
              <a:t>REVERSAL</a:t>
            </a:r>
            <a:r>
              <a:rPr lang="zh-CN" altLang="en-US" dirty="0" smtClean="0"/>
              <a:t> </a:t>
            </a:r>
            <a:r>
              <a:rPr lang="en-US" altLang="zh-CN" dirty="0" smtClean="0"/>
              <a:t>EFFECT</a:t>
            </a:r>
            <a:endParaRPr lang="zh-CN" altLang="en-US" dirty="0"/>
          </a:p>
        </p:txBody>
      </p:sp>
      <p:sp>
        <p:nvSpPr>
          <p:cNvPr id="127" name="矩形 4"/>
          <p:cNvSpPr/>
          <p:nvPr/>
        </p:nvSpPr>
        <p:spPr>
          <a:xfrm>
            <a:off x="263352" y="1340768"/>
            <a:ext cx="7223844" cy="4896544"/>
          </a:xfrm>
          <a:prstGeom prst="rect">
            <a:avLst/>
          </a:prstGeom>
          <a:solidFill>
            <a:schemeClr val="tx2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704850" y="980728"/>
            <a:ext cx="5401047" cy="287982"/>
          </a:xfrm>
        </p:spPr>
        <p:txBody>
          <a:bodyPr/>
          <a:lstStyle/>
          <a:p>
            <a:r>
              <a:rPr lang="en-US" altLang="zh-CN" dirty="0" smtClean="0"/>
              <a:t>Take</a:t>
            </a:r>
            <a:r>
              <a:rPr lang="zh-CN" altLang="en-US" dirty="0" smtClean="0"/>
              <a:t> </a:t>
            </a:r>
            <a:r>
              <a:rPr lang="en-US" altLang="zh-CN" dirty="0"/>
              <a:t>h</a:t>
            </a:r>
            <a:r>
              <a:rPr lang="en-US" altLang="zh-CN" dirty="0" smtClean="0"/>
              <a:t>olding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period</a:t>
            </a:r>
            <a:r>
              <a:rPr lang="zh-CN" altLang="en-US" dirty="0" smtClean="0"/>
              <a:t> </a:t>
            </a:r>
            <a:r>
              <a:rPr lang="en-US" altLang="zh-CN" dirty="0" smtClean="0"/>
              <a:t>as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independent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variable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4850" y="1762938"/>
            <a:ext cx="647127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analyze</a:t>
            </a:r>
            <a:r>
              <a:rPr lang="zh-CN" altLang="en-US" dirty="0"/>
              <a:t> </a:t>
            </a:r>
            <a:r>
              <a:rPr lang="en-US" altLang="zh-CN" dirty="0"/>
              <a:t>reversal</a:t>
            </a:r>
            <a:r>
              <a:rPr lang="zh-CN" altLang="en-US" dirty="0"/>
              <a:t> </a:t>
            </a:r>
            <a:r>
              <a:rPr lang="en-US" altLang="zh-CN" dirty="0"/>
              <a:t>effect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lagging</a:t>
            </a:r>
            <a:r>
              <a:rPr lang="zh-CN" altLang="en-US" dirty="0"/>
              <a:t> </a:t>
            </a:r>
            <a:r>
              <a:rPr lang="en-US" altLang="zh-CN" dirty="0"/>
              <a:t>period</a:t>
            </a:r>
            <a:r>
              <a:rPr lang="zh-CN" altLang="en-US" dirty="0"/>
              <a:t> </a:t>
            </a:r>
            <a:r>
              <a:rPr lang="en-US" altLang="zh-CN" dirty="0"/>
              <a:t>scale,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well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holding</a:t>
            </a:r>
            <a:r>
              <a:rPr lang="zh-CN" altLang="en-US" dirty="0"/>
              <a:t> </a:t>
            </a:r>
            <a:r>
              <a:rPr lang="en-US" altLang="zh-CN" dirty="0"/>
              <a:t>period</a:t>
            </a:r>
            <a:r>
              <a:rPr lang="zh-CN" altLang="en-US" dirty="0"/>
              <a:t> </a:t>
            </a:r>
            <a:r>
              <a:rPr lang="en-US" altLang="zh-CN" dirty="0"/>
              <a:t>scale.</a:t>
            </a:r>
            <a:r>
              <a:rPr lang="zh-CN" altLang="en-US" dirty="0"/>
              <a:t> </a:t>
            </a:r>
            <a:r>
              <a:rPr lang="en-US" altLang="zh-CN" dirty="0"/>
              <a:t>Every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control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variable</a:t>
            </a:r>
            <a:r>
              <a:rPr lang="zh-CN" altLang="en-US" dirty="0"/>
              <a:t> </a:t>
            </a:r>
            <a:r>
              <a:rPr lang="en-US" altLang="zh-CN" dirty="0"/>
              <a:t>constant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change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other</a:t>
            </a:r>
            <a:r>
              <a:rPr lang="zh-CN" altLang="en-US" dirty="0"/>
              <a:t> </a:t>
            </a:r>
            <a:r>
              <a:rPr lang="en-US" altLang="zh-CN" dirty="0"/>
              <a:t>variable</a:t>
            </a:r>
            <a:r>
              <a:rPr lang="en-US" altLang="zh-CN" dirty="0" smtClean="0"/>
              <a:t>.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First</a:t>
            </a:r>
            <a:r>
              <a:rPr lang="zh-CN" altLang="en-US" dirty="0" smtClean="0"/>
              <a:t> </a:t>
            </a:r>
            <a:r>
              <a:rPr lang="en-US" altLang="zh-CN" dirty="0" smtClean="0"/>
              <a:t>we</a:t>
            </a:r>
            <a:r>
              <a:rPr lang="zh-CN" altLang="en-US" dirty="0" smtClean="0"/>
              <a:t> </a:t>
            </a:r>
            <a:r>
              <a:rPr lang="en-US" altLang="zh-CN" dirty="0" smtClean="0"/>
              <a:t>take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glance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at</a:t>
            </a:r>
            <a:r>
              <a:rPr lang="zh-CN" altLang="en-US" dirty="0" smtClean="0"/>
              <a:t> </a:t>
            </a:r>
            <a:r>
              <a:rPr lang="en-US" altLang="zh-CN" dirty="0" smtClean="0"/>
              <a:t>holding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period</a:t>
            </a:r>
            <a:r>
              <a:rPr lang="zh-CN" altLang="en-US" dirty="0" smtClean="0"/>
              <a:t> </a:t>
            </a:r>
            <a:r>
              <a:rPr lang="en-US" altLang="zh-CN" dirty="0" smtClean="0"/>
              <a:t>scale.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table</a:t>
            </a:r>
            <a:r>
              <a:rPr lang="zh-CN" altLang="en-US" dirty="0" smtClean="0"/>
              <a:t> </a:t>
            </a:r>
            <a:r>
              <a:rPr lang="en-US" altLang="zh-CN" dirty="0" smtClean="0"/>
              <a:t>shows</a:t>
            </a:r>
            <a:r>
              <a:rPr lang="zh-CN" altLang="en-US" dirty="0"/>
              <a:t> </a:t>
            </a:r>
            <a:r>
              <a:rPr lang="en-US" altLang="zh-CN" dirty="0" smtClean="0"/>
              <a:t>returns</a:t>
            </a:r>
            <a:r>
              <a:rPr lang="zh-CN" altLang="en-US" dirty="0" smtClean="0"/>
              <a:t> </a:t>
            </a:r>
            <a:r>
              <a:rPr lang="en-US" altLang="zh-CN" dirty="0" smtClean="0"/>
              <a:t>under</a:t>
            </a:r>
            <a:r>
              <a:rPr lang="zh-CN" altLang="en-US" dirty="0" smtClean="0"/>
              <a:t> </a:t>
            </a:r>
            <a:r>
              <a:rPr lang="en-US" altLang="zh-CN" dirty="0" smtClean="0"/>
              <a:t>different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holding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period.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Though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there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no</a:t>
            </a:r>
            <a:r>
              <a:rPr lang="zh-CN" altLang="en-US" dirty="0" smtClean="0"/>
              <a:t> </a:t>
            </a:r>
            <a:r>
              <a:rPr lang="en-US" altLang="zh-CN" dirty="0" smtClean="0"/>
              <a:t>obvious</a:t>
            </a:r>
            <a:r>
              <a:rPr lang="zh-CN" altLang="en-US" dirty="0" smtClean="0"/>
              <a:t> </a:t>
            </a:r>
            <a:r>
              <a:rPr lang="en-US" altLang="zh-CN" dirty="0" smtClean="0"/>
              <a:t>trend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t</a:t>
            </a:r>
            <a:r>
              <a:rPr lang="zh-CN" altLang="en-US" dirty="0" smtClean="0"/>
              <a:t> </a:t>
            </a:r>
            <a:r>
              <a:rPr lang="en-US" altLang="zh-CN" dirty="0" smtClean="0"/>
              <a:t>statistics,</a:t>
            </a:r>
            <a:r>
              <a:rPr lang="zh-CN" altLang="en-US" dirty="0" smtClean="0"/>
              <a:t> </a:t>
            </a:r>
            <a:r>
              <a:rPr lang="en-US" altLang="zh-CN" dirty="0" smtClean="0"/>
              <a:t>we</a:t>
            </a:r>
            <a:r>
              <a:rPr lang="zh-CN" altLang="en-US" dirty="0" smtClean="0"/>
              <a:t> </a:t>
            </a:r>
            <a:r>
              <a:rPr lang="en-US" altLang="zh-CN" dirty="0" smtClean="0"/>
              <a:t>still</a:t>
            </a:r>
            <a:r>
              <a:rPr lang="zh-CN" altLang="en-US" dirty="0" smtClean="0"/>
              <a:t> </a:t>
            </a:r>
            <a:r>
              <a:rPr lang="en-US" altLang="zh-CN" dirty="0" smtClean="0"/>
              <a:t>observe</a:t>
            </a:r>
            <a:r>
              <a:rPr lang="zh-CN" altLang="en-US" dirty="0" smtClean="0"/>
              <a:t> </a:t>
            </a:r>
            <a:r>
              <a:rPr lang="en-US" altLang="zh-CN" dirty="0" smtClean="0"/>
              <a:t>something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interesting!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Returns</a:t>
            </a:r>
            <a:r>
              <a:rPr lang="zh-CN" altLang="en-US" dirty="0" smtClean="0"/>
              <a:t> </a:t>
            </a:r>
            <a:r>
              <a:rPr lang="en-US" altLang="zh-CN" dirty="0" smtClean="0"/>
              <a:t>obviously</a:t>
            </a:r>
            <a:r>
              <a:rPr lang="zh-CN" altLang="en-US" dirty="0" smtClean="0"/>
              <a:t> </a:t>
            </a:r>
            <a:r>
              <a:rPr lang="en-US" altLang="zh-CN" dirty="0" smtClean="0"/>
              <a:t>decrease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as</a:t>
            </a:r>
            <a:r>
              <a:rPr lang="zh-CN" altLang="en-US" dirty="0" smtClean="0"/>
              <a:t> </a:t>
            </a:r>
            <a:r>
              <a:rPr lang="en-US" altLang="zh-CN" dirty="0" smtClean="0"/>
              <a:t>J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K</a:t>
            </a:r>
            <a:r>
              <a:rPr lang="zh-CN" altLang="en-US" dirty="0" smtClean="0"/>
              <a:t> </a:t>
            </a:r>
            <a:r>
              <a:rPr lang="en-US" altLang="zh-CN" dirty="0" smtClean="0"/>
              <a:t>increases,</a:t>
            </a:r>
            <a:r>
              <a:rPr lang="zh-CN" altLang="en-US" dirty="0" smtClean="0"/>
              <a:t> </a:t>
            </a:r>
            <a:r>
              <a:rPr lang="en-US" altLang="zh-CN" dirty="0" smtClean="0"/>
              <a:t>but</a:t>
            </a:r>
            <a:r>
              <a:rPr lang="zh-CN" altLang="en-US" dirty="0" smtClean="0"/>
              <a:t> </a:t>
            </a:r>
            <a:r>
              <a:rPr lang="en-US" altLang="zh-CN" dirty="0" smtClean="0"/>
              <a:t>t</a:t>
            </a:r>
            <a:r>
              <a:rPr lang="zh-CN" altLang="en-US" dirty="0" smtClean="0"/>
              <a:t> </a:t>
            </a:r>
            <a:r>
              <a:rPr lang="en-US" altLang="zh-CN" dirty="0" smtClean="0"/>
              <a:t>statistics</a:t>
            </a:r>
            <a:r>
              <a:rPr lang="zh-CN" altLang="en-US" dirty="0" smtClean="0"/>
              <a:t> </a:t>
            </a:r>
            <a:r>
              <a:rPr lang="en-US" altLang="zh-CN" dirty="0" smtClean="0"/>
              <a:t>stay</a:t>
            </a:r>
            <a:r>
              <a:rPr lang="zh-CN" altLang="en-US" dirty="0" smtClean="0"/>
              <a:t> </a:t>
            </a:r>
            <a:r>
              <a:rPr lang="en-US" altLang="zh-CN" dirty="0" smtClean="0"/>
              <a:t>stable</a:t>
            </a:r>
            <a:r>
              <a:rPr lang="zh-CN" altLang="en-US" dirty="0" smtClean="0"/>
              <a:t> </a:t>
            </a:r>
            <a:r>
              <a:rPr lang="en-US" altLang="zh-CN" dirty="0" smtClean="0"/>
              <a:t>or</a:t>
            </a:r>
            <a:r>
              <a:rPr lang="zh-CN" altLang="en-US" dirty="0" smtClean="0"/>
              <a:t> </a:t>
            </a:r>
            <a:r>
              <a:rPr lang="en-US" altLang="zh-CN" dirty="0" smtClean="0"/>
              <a:t>even</a:t>
            </a:r>
            <a:r>
              <a:rPr lang="zh-CN" altLang="en-US" dirty="0" smtClean="0"/>
              <a:t> </a:t>
            </a:r>
            <a:r>
              <a:rPr lang="en-US" altLang="zh-CN" dirty="0" smtClean="0"/>
              <a:t>increase.</a:t>
            </a:r>
          </a:p>
          <a:p>
            <a:endParaRPr lang="en-US" altLang="zh-CN" dirty="0"/>
          </a:p>
          <a:p>
            <a:r>
              <a:rPr lang="en-US" altLang="zh-CN" dirty="0" smtClean="0"/>
              <a:t>Let’s</a:t>
            </a:r>
            <a:r>
              <a:rPr lang="zh-CN" altLang="en-US" dirty="0" smtClean="0"/>
              <a:t> </a:t>
            </a:r>
            <a:r>
              <a:rPr lang="en-US" altLang="zh-CN" dirty="0" smtClean="0"/>
              <a:t>check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standard</a:t>
            </a:r>
            <a:r>
              <a:rPr lang="zh-CN" altLang="en-US" dirty="0" smtClean="0"/>
              <a:t> </a:t>
            </a:r>
            <a:r>
              <a:rPr lang="en-US" altLang="zh-CN" dirty="0" smtClean="0"/>
              <a:t>deviation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kurtosis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returns.</a:t>
            </a:r>
            <a:endParaRPr lang="en-US" altLang="zh-C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51"/>
          <a:stretch/>
        </p:blipFill>
        <p:spPr>
          <a:xfrm>
            <a:off x="8472264" y="1412776"/>
            <a:ext cx="2975372" cy="4413954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11568608" y="2458199"/>
            <a:ext cx="0" cy="3368531"/>
          </a:xfrm>
          <a:prstGeom prst="straightConnector1">
            <a:avLst/>
          </a:prstGeom>
          <a:ln w="19050">
            <a:solidFill>
              <a:srgbClr val="FD4E6A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8805080" y="5967392"/>
            <a:ext cx="2763528" cy="3354"/>
          </a:xfrm>
          <a:prstGeom prst="straightConnector1">
            <a:avLst/>
          </a:prstGeom>
          <a:ln w="19050">
            <a:solidFill>
              <a:srgbClr val="FD4E6A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376574" y="5950431"/>
            <a:ext cx="19040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FD4E6A"/>
                </a:solidFill>
              </a:rPr>
              <a:t>No</a:t>
            </a:r>
            <a:r>
              <a:rPr lang="zh-CN" altLang="en-US" sz="1400" dirty="0" smtClean="0">
                <a:solidFill>
                  <a:srgbClr val="FD4E6A"/>
                </a:solidFill>
              </a:rPr>
              <a:t> </a:t>
            </a:r>
            <a:r>
              <a:rPr lang="en-US" altLang="zh-CN" sz="1400" dirty="0" smtClean="0">
                <a:solidFill>
                  <a:srgbClr val="FD4E6A"/>
                </a:solidFill>
              </a:rPr>
              <a:t>obvious</a:t>
            </a:r>
            <a:r>
              <a:rPr lang="zh-CN" altLang="en-US" sz="1400" dirty="0" smtClean="0">
                <a:solidFill>
                  <a:srgbClr val="FD4E6A"/>
                </a:solidFill>
              </a:rPr>
              <a:t> </a:t>
            </a:r>
            <a:r>
              <a:rPr lang="en-US" altLang="zh-CN" sz="1400" dirty="0" smtClean="0">
                <a:solidFill>
                  <a:srgbClr val="FD4E6A"/>
                </a:solidFill>
              </a:rPr>
              <a:t>trend</a:t>
            </a:r>
            <a:endParaRPr lang="en-US" sz="1400" dirty="0">
              <a:solidFill>
                <a:srgbClr val="FD4E6A"/>
              </a:solidFill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49" r="88460"/>
          <a:stretch/>
        </p:blipFill>
        <p:spPr>
          <a:xfrm>
            <a:off x="7608168" y="1412776"/>
            <a:ext cx="864096" cy="4413954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1524655" y="3560693"/>
            <a:ext cx="8079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FD4E6A"/>
                </a:solidFill>
              </a:rPr>
              <a:t>No</a:t>
            </a:r>
            <a:r>
              <a:rPr lang="zh-CN" altLang="en-US" sz="1400" dirty="0" smtClean="0">
                <a:solidFill>
                  <a:srgbClr val="FD4E6A"/>
                </a:solidFill>
              </a:rPr>
              <a:t> </a:t>
            </a:r>
            <a:endParaRPr lang="en-US" altLang="zh-CN" sz="1400" dirty="0" smtClean="0">
              <a:solidFill>
                <a:srgbClr val="FD4E6A"/>
              </a:solidFill>
            </a:endParaRPr>
          </a:p>
          <a:p>
            <a:r>
              <a:rPr lang="en-US" altLang="zh-CN" sz="1400" dirty="0" smtClean="0">
                <a:solidFill>
                  <a:srgbClr val="FD4E6A"/>
                </a:solidFill>
              </a:rPr>
              <a:t>obvious</a:t>
            </a:r>
            <a:r>
              <a:rPr lang="zh-CN" altLang="en-US" sz="1400" dirty="0" smtClean="0">
                <a:solidFill>
                  <a:srgbClr val="FD4E6A"/>
                </a:solidFill>
              </a:rPr>
              <a:t> </a:t>
            </a:r>
            <a:endParaRPr lang="en-US" altLang="zh-CN" sz="1400" dirty="0" smtClean="0">
              <a:solidFill>
                <a:srgbClr val="FD4E6A"/>
              </a:solidFill>
            </a:endParaRPr>
          </a:p>
          <a:p>
            <a:r>
              <a:rPr lang="en-US" altLang="zh-CN" sz="1400" dirty="0" smtClean="0">
                <a:solidFill>
                  <a:srgbClr val="FD4E6A"/>
                </a:solidFill>
              </a:rPr>
              <a:t>trend</a:t>
            </a:r>
            <a:endParaRPr lang="en-US" sz="1400" dirty="0">
              <a:solidFill>
                <a:srgbClr val="FD4E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554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704850" y="450726"/>
            <a:ext cx="3518941" cy="432048"/>
          </a:xfrm>
        </p:spPr>
        <p:txBody>
          <a:bodyPr/>
          <a:lstStyle/>
          <a:p>
            <a:r>
              <a:rPr lang="en-US" altLang="zh-CN" dirty="0" smtClean="0"/>
              <a:t>REVERSAL</a:t>
            </a:r>
            <a:r>
              <a:rPr lang="zh-CN" altLang="en-US" dirty="0" smtClean="0"/>
              <a:t> </a:t>
            </a:r>
            <a:r>
              <a:rPr lang="en-US" altLang="zh-CN" dirty="0" smtClean="0"/>
              <a:t>EFFECT</a:t>
            </a:r>
            <a:endParaRPr lang="zh-CN" altLang="en-US" dirty="0"/>
          </a:p>
        </p:txBody>
      </p:sp>
      <p:sp>
        <p:nvSpPr>
          <p:cNvPr id="127" name="矩形 4"/>
          <p:cNvSpPr/>
          <p:nvPr/>
        </p:nvSpPr>
        <p:spPr>
          <a:xfrm>
            <a:off x="479376" y="2822830"/>
            <a:ext cx="11161240" cy="3126449"/>
          </a:xfrm>
          <a:prstGeom prst="rect">
            <a:avLst/>
          </a:prstGeom>
          <a:solidFill>
            <a:schemeClr val="tx2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96" y="1341416"/>
            <a:ext cx="4152900" cy="1257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312" y="1340768"/>
            <a:ext cx="4152900" cy="1244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104112" y="3105027"/>
            <a:ext cx="40088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Heavy</a:t>
            </a:r>
            <a:r>
              <a:rPr lang="zh-CN" altLang="en-US" dirty="0" smtClean="0"/>
              <a:t> </a:t>
            </a:r>
            <a:r>
              <a:rPr lang="en-US" altLang="zh-CN" dirty="0" smtClean="0"/>
              <a:t>tails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not</a:t>
            </a:r>
            <a:r>
              <a:rPr lang="zh-CN" altLang="en-US" dirty="0" smtClean="0"/>
              <a:t> </a:t>
            </a:r>
            <a:r>
              <a:rPr lang="en-US" altLang="zh-CN" dirty="0" smtClean="0"/>
              <a:t>severe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 </a:t>
            </a:r>
            <a:r>
              <a:rPr lang="en-US" altLang="zh-CN" dirty="0" smtClean="0"/>
              <a:t>strategy,</a:t>
            </a:r>
            <a:r>
              <a:rPr lang="zh-CN" altLang="en-US" dirty="0" smtClean="0"/>
              <a:t> </a:t>
            </a:r>
            <a:r>
              <a:rPr lang="en-US" altLang="zh-CN" dirty="0" smtClean="0"/>
              <a:t>which</a:t>
            </a:r>
            <a:r>
              <a:rPr lang="zh-CN" altLang="en-US" dirty="0" smtClean="0"/>
              <a:t> </a:t>
            </a:r>
            <a:r>
              <a:rPr lang="en-US" altLang="zh-CN" dirty="0" smtClean="0"/>
              <a:t>indicates</a:t>
            </a:r>
            <a:r>
              <a:rPr lang="zh-CN" altLang="en-US" dirty="0" smtClean="0"/>
              <a:t> </a:t>
            </a:r>
            <a:r>
              <a:rPr lang="en-US" altLang="zh-CN" dirty="0" smtClean="0"/>
              <a:t>that</a:t>
            </a:r>
            <a:r>
              <a:rPr lang="zh-CN" altLang="en-US" dirty="0" smtClean="0"/>
              <a:t> </a:t>
            </a:r>
            <a:r>
              <a:rPr lang="en-US" altLang="zh-CN" dirty="0" smtClean="0"/>
              <a:t>it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little</a:t>
            </a:r>
            <a:r>
              <a:rPr lang="zh-CN" altLang="en-US" dirty="0" smtClean="0"/>
              <a:t> </a:t>
            </a:r>
            <a:r>
              <a:rPr lang="en-US" altLang="zh-CN" dirty="0" smtClean="0"/>
              <a:t>possibility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suffer</a:t>
            </a:r>
            <a:r>
              <a:rPr lang="zh-CN" altLang="en-US" dirty="0" smtClean="0"/>
              <a:t> </a:t>
            </a:r>
            <a:r>
              <a:rPr lang="en-US" altLang="zh-CN" dirty="0" smtClean="0"/>
              <a:t>extreme</a:t>
            </a:r>
            <a:r>
              <a:rPr lang="zh-CN" altLang="en-US" dirty="0" smtClean="0"/>
              <a:t> </a:t>
            </a:r>
            <a:r>
              <a:rPr lang="en-US" altLang="zh-CN" dirty="0" smtClean="0"/>
              <a:t>loss</a:t>
            </a:r>
            <a:r>
              <a:rPr lang="en-US" altLang="zh-CN" dirty="0"/>
              <a:t>.</a:t>
            </a:r>
            <a:endParaRPr lang="en-US" altLang="zh-CN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938312" y="3004965"/>
            <a:ext cx="450961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SD</a:t>
            </a:r>
            <a:r>
              <a:rPr lang="zh-CN" altLang="en-US" dirty="0" smtClean="0"/>
              <a:t> </a:t>
            </a:r>
            <a:r>
              <a:rPr lang="en-US" altLang="zh-CN" dirty="0" smtClean="0"/>
              <a:t>decreases</a:t>
            </a:r>
            <a:r>
              <a:rPr lang="zh-CN" altLang="en-US" dirty="0" smtClean="0"/>
              <a:t> </a:t>
            </a:r>
            <a:r>
              <a:rPr lang="en-US" altLang="zh-CN" dirty="0" smtClean="0"/>
              <a:t>as</a:t>
            </a:r>
            <a:r>
              <a:rPr lang="zh-CN" altLang="en-US" dirty="0" smtClean="0"/>
              <a:t> </a:t>
            </a:r>
            <a:r>
              <a:rPr lang="en-US" altLang="zh-CN" dirty="0" smtClean="0"/>
              <a:t>holding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period</a:t>
            </a:r>
            <a:r>
              <a:rPr lang="zh-CN" altLang="en-US" dirty="0" smtClean="0"/>
              <a:t> </a:t>
            </a:r>
            <a:r>
              <a:rPr lang="en-US" altLang="zh-CN" dirty="0" smtClean="0"/>
              <a:t>increases.</a:t>
            </a:r>
          </a:p>
          <a:p>
            <a:endParaRPr lang="en-US" altLang="zh-CN" dirty="0"/>
          </a:p>
          <a:p>
            <a:r>
              <a:rPr lang="en-US" altLang="zh-CN" dirty="0" smtClean="0"/>
              <a:t>It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less</a:t>
            </a:r>
            <a:r>
              <a:rPr lang="zh-CN" altLang="en-US" dirty="0" smtClean="0"/>
              <a:t> </a:t>
            </a:r>
            <a:r>
              <a:rPr lang="en-US" altLang="zh-CN" dirty="0" smtClean="0"/>
              <a:t>risky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hold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longer</a:t>
            </a:r>
            <a:r>
              <a:rPr lang="zh-CN" altLang="en-US" dirty="0" smtClean="0"/>
              <a:t> </a:t>
            </a:r>
            <a:r>
              <a:rPr lang="en-US" altLang="zh-CN" dirty="0" smtClean="0"/>
              <a:t>period.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It</a:t>
            </a:r>
            <a:r>
              <a:rPr lang="zh-CN" altLang="en-US" dirty="0" smtClean="0"/>
              <a:t> </a:t>
            </a:r>
            <a:r>
              <a:rPr lang="en-US" altLang="zh-CN" dirty="0" smtClean="0"/>
              <a:t>seems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contradict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GBM</a:t>
            </a:r>
            <a:r>
              <a:rPr lang="zh-CN" altLang="en-US" dirty="0" smtClean="0"/>
              <a:t> </a:t>
            </a:r>
            <a:r>
              <a:rPr lang="en-US" altLang="zh-CN" dirty="0" smtClean="0"/>
              <a:t>assumptions:</a:t>
            </a:r>
            <a:r>
              <a:rPr lang="zh-CN" altLang="en-US" dirty="0" smtClean="0"/>
              <a:t> </a:t>
            </a:r>
            <a:r>
              <a:rPr lang="en-US" altLang="zh-CN" dirty="0" smtClean="0"/>
              <a:t>Volatility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stock</a:t>
            </a:r>
            <a:r>
              <a:rPr lang="zh-CN" altLang="en-US" dirty="0" smtClean="0"/>
              <a:t> </a:t>
            </a:r>
            <a:r>
              <a:rPr lang="en-US" altLang="zh-CN" dirty="0" smtClean="0"/>
              <a:t>returns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linear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square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root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time.</a:t>
            </a:r>
          </a:p>
          <a:p>
            <a:endParaRPr lang="en-US" altLang="zh-CN" dirty="0"/>
          </a:p>
          <a:p>
            <a:r>
              <a:rPr lang="en-US" altLang="zh-CN" dirty="0" smtClean="0"/>
              <a:t>Chinese</a:t>
            </a:r>
            <a:r>
              <a:rPr lang="zh-CN" altLang="en-US" dirty="0" smtClean="0"/>
              <a:t> </a:t>
            </a:r>
            <a:r>
              <a:rPr lang="en-US" altLang="zh-CN" dirty="0" smtClean="0"/>
              <a:t>stock</a:t>
            </a:r>
            <a:r>
              <a:rPr lang="zh-CN" altLang="en-US" dirty="0" smtClean="0"/>
              <a:t> </a:t>
            </a:r>
            <a:r>
              <a:rPr lang="en-US" altLang="zh-CN" dirty="0" smtClean="0"/>
              <a:t>markets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are,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some</a:t>
            </a:r>
            <a:r>
              <a:rPr lang="zh-CN" altLang="en-US" dirty="0" smtClean="0"/>
              <a:t> </a:t>
            </a:r>
            <a:r>
              <a:rPr lang="en-US" altLang="zh-CN" dirty="0" smtClean="0"/>
              <a:t>extent,</a:t>
            </a:r>
            <a:r>
              <a:rPr lang="zh-CN" altLang="en-US" dirty="0" smtClean="0"/>
              <a:t> </a:t>
            </a:r>
            <a:r>
              <a:rPr lang="en-US" altLang="zh-CN" dirty="0" smtClean="0"/>
              <a:t>predicable</a:t>
            </a:r>
          </a:p>
        </p:txBody>
      </p:sp>
      <p:sp>
        <p:nvSpPr>
          <p:cNvPr id="11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704850" y="980728"/>
            <a:ext cx="5401047" cy="287982"/>
          </a:xfrm>
        </p:spPr>
        <p:txBody>
          <a:bodyPr/>
          <a:lstStyle/>
          <a:p>
            <a:r>
              <a:rPr lang="en-US" altLang="zh-CN" dirty="0" smtClean="0"/>
              <a:t>Take</a:t>
            </a:r>
            <a:r>
              <a:rPr lang="zh-CN" altLang="en-US" dirty="0" smtClean="0"/>
              <a:t> </a:t>
            </a:r>
            <a:r>
              <a:rPr lang="en-US" altLang="zh-CN" dirty="0"/>
              <a:t>h</a:t>
            </a:r>
            <a:r>
              <a:rPr lang="en-US" altLang="zh-CN" dirty="0" smtClean="0"/>
              <a:t>olding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period</a:t>
            </a:r>
            <a:r>
              <a:rPr lang="zh-CN" altLang="en-US" dirty="0" smtClean="0"/>
              <a:t> </a:t>
            </a:r>
            <a:r>
              <a:rPr lang="en-US" altLang="zh-CN" dirty="0" smtClean="0"/>
              <a:t>as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independent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variable</a:t>
            </a:r>
            <a:endParaRPr lang="zh-CN" alt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600056" y="4221088"/>
            <a:ext cx="4824536" cy="1512168"/>
          </a:xfrm>
          <a:prstGeom prst="roundRect">
            <a:avLst/>
          </a:prstGeom>
          <a:noFill/>
          <a:ln w="28575">
            <a:solidFill>
              <a:srgbClr val="FD4E6A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975152" y="4374260"/>
            <a:ext cx="4152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Evidence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so</a:t>
            </a:r>
            <a:r>
              <a:rPr lang="zh-CN" altLang="en-US" dirty="0" smtClean="0"/>
              <a:t> </a:t>
            </a:r>
            <a:r>
              <a:rPr lang="en-US" altLang="zh-CN" dirty="0" smtClean="0"/>
              <a:t>far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proved</a:t>
            </a:r>
            <a:r>
              <a:rPr lang="zh-CN" altLang="en-US" dirty="0" smtClean="0"/>
              <a:t> </a:t>
            </a:r>
            <a:r>
              <a:rPr lang="en-US" altLang="zh-CN" dirty="0" smtClean="0"/>
              <a:t>that</a:t>
            </a:r>
            <a:r>
              <a:rPr lang="zh-CN" altLang="en-US" dirty="0" smtClean="0"/>
              <a:t> </a:t>
            </a:r>
            <a:r>
              <a:rPr lang="en-US" altLang="zh-CN" dirty="0" smtClean="0"/>
              <a:t>Chinese</a:t>
            </a:r>
            <a:r>
              <a:rPr lang="zh-CN" altLang="en-US" dirty="0" smtClean="0"/>
              <a:t> </a:t>
            </a:r>
            <a:r>
              <a:rPr lang="en-US" altLang="zh-CN" dirty="0" smtClean="0"/>
              <a:t>stock</a:t>
            </a:r>
            <a:r>
              <a:rPr lang="zh-CN" altLang="en-US" dirty="0" smtClean="0"/>
              <a:t> </a:t>
            </a:r>
            <a:r>
              <a:rPr lang="en-US" altLang="zh-CN" dirty="0" smtClean="0"/>
              <a:t>market</a:t>
            </a:r>
            <a:r>
              <a:rPr lang="zh-CN" altLang="en-US" dirty="0" smtClean="0"/>
              <a:t> </a:t>
            </a:r>
            <a:r>
              <a:rPr lang="en-US" altLang="zh-CN" dirty="0" smtClean="0"/>
              <a:t>DO</a:t>
            </a:r>
            <a:r>
              <a:rPr lang="zh-CN" altLang="en-US" dirty="0" smtClean="0"/>
              <a:t> </a:t>
            </a:r>
            <a:r>
              <a:rPr lang="en-US" altLang="zh-CN" dirty="0" smtClean="0"/>
              <a:t>have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strong</a:t>
            </a:r>
            <a:r>
              <a:rPr lang="zh-CN" altLang="en-US" dirty="0" smtClean="0"/>
              <a:t> </a:t>
            </a:r>
            <a:r>
              <a:rPr lang="en-US" altLang="zh-CN" dirty="0" smtClean="0"/>
              <a:t>reversal</a:t>
            </a:r>
            <a:r>
              <a:rPr lang="zh-CN" altLang="en-US" dirty="0" smtClean="0"/>
              <a:t> </a:t>
            </a:r>
            <a:r>
              <a:rPr lang="en-US" altLang="zh-CN" dirty="0" smtClean="0"/>
              <a:t>effect,</a:t>
            </a:r>
            <a:r>
              <a:rPr lang="zh-CN" altLang="en-US" dirty="0" smtClean="0"/>
              <a:t> </a:t>
            </a:r>
            <a:r>
              <a:rPr lang="en-US" altLang="zh-CN" dirty="0" smtClean="0"/>
              <a:t>at</a:t>
            </a:r>
            <a:r>
              <a:rPr lang="zh-CN" altLang="en-US" dirty="0" smtClean="0"/>
              <a:t> </a:t>
            </a:r>
            <a:r>
              <a:rPr lang="en-US" altLang="zh-CN" dirty="0" smtClean="0"/>
              <a:t>least</a:t>
            </a:r>
            <a:r>
              <a:rPr lang="zh-CN" altLang="en-US" dirty="0" smtClean="0"/>
              <a:t> </a:t>
            </a:r>
            <a:r>
              <a:rPr lang="en-US" altLang="zh-CN" dirty="0" smtClean="0"/>
              <a:t>it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1M</a:t>
            </a:r>
            <a:r>
              <a:rPr lang="zh-CN" altLang="en-US" dirty="0" smtClean="0"/>
              <a:t> </a:t>
            </a:r>
            <a:r>
              <a:rPr lang="en-US" altLang="zh-CN" dirty="0" smtClean="0"/>
              <a:t>lagging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period.</a:t>
            </a:r>
            <a:r>
              <a:rPr lang="zh-CN" altLang="en-US" dirty="0" smtClean="0"/>
              <a:t> </a:t>
            </a:r>
            <a:r>
              <a:rPr lang="en-US" altLang="zh-CN" dirty="0" smtClean="0"/>
              <a:t>Now</a:t>
            </a:r>
            <a:r>
              <a:rPr lang="zh-CN" altLang="en-US" dirty="0" smtClean="0"/>
              <a:t> </a:t>
            </a:r>
            <a:r>
              <a:rPr lang="en-US" altLang="zh-CN" dirty="0" smtClean="0"/>
              <a:t>we</a:t>
            </a:r>
            <a:r>
              <a:rPr lang="zh-CN" altLang="en-US" dirty="0" smtClean="0"/>
              <a:t> </a:t>
            </a:r>
            <a:r>
              <a:rPr lang="en-US" altLang="zh-CN" dirty="0" smtClean="0"/>
              <a:t>hope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examine</a:t>
            </a:r>
            <a:r>
              <a:rPr lang="zh-CN" altLang="en-US" dirty="0" smtClean="0"/>
              <a:t> </a:t>
            </a:r>
            <a:r>
              <a:rPr lang="en-US" altLang="zh-CN" dirty="0" smtClean="0"/>
              <a:t>different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lagging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periods.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603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704850" y="450726"/>
            <a:ext cx="3518941" cy="432048"/>
          </a:xfrm>
        </p:spPr>
        <p:txBody>
          <a:bodyPr/>
          <a:lstStyle/>
          <a:p>
            <a:r>
              <a:rPr lang="en-US" altLang="zh-CN" dirty="0" smtClean="0"/>
              <a:t>REVERSAL</a:t>
            </a:r>
            <a:r>
              <a:rPr lang="zh-CN" altLang="en-US" dirty="0" smtClean="0"/>
              <a:t> </a:t>
            </a:r>
            <a:r>
              <a:rPr lang="en-US" altLang="zh-CN" dirty="0" smtClean="0"/>
              <a:t>EFFECT</a:t>
            </a:r>
            <a:endParaRPr lang="zh-CN" altLang="en-US" dirty="0"/>
          </a:p>
        </p:txBody>
      </p:sp>
      <p:sp>
        <p:nvSpPr>
          <p:cNvPr id="127" name="矩形 4"/>
          <p:cNvSpPr/>
          <p:nvPr/>
        </p:nvSpPr>
        <p:spPr>
          <a:xfrm>
            <a:off x="263352" y="1340768"/>
            <a:ext cx="5616624" cy="4896544"/>
          </a:xfrm>
          <a:prstGeom prst="rect">
            <a:avLst/>
          </a:prstGeom>
          <a:solidFill>
            <a:schemeClr val="tx2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704850" y="980728"/>
            <a:ext cx="5401047" cy="287982"/>
          </a:xfrm>
        </p:spPr>
        <p:txBody>
          <a:bodyPr/>
          <a:lstStyle/>
          <a:p>
            <a:r>
              <a:rPr lang="en-US" altLang="zh-CN" dirty="0" smtClean="0"/>
              <a:t>Take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lagging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period</a:t>
            </a:r>
            <a:r>
              <a:rPr lang="zh-CN" altLang="en-US" dirty="0" smtClean="0"/>
              <a:t> </a:t>
            </a:r>
            <a:r>
              <a:rPr lang="en-US" altLang="zh-CN" dirty="0" smtClean="0"/>
              <a:t>as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independent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variable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4849" y="1496973"/>
            <a:ext cx="488709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We</a:t>
            </a:r>
            <a:r>
              <a:rPr lang="zh-CN" altLang="en-US" dirty="0" smtClean="0"/>
              <a:t> </a:t>
            </a:r>
            <a:r>
              <a:rPr lang="en-US" altLang="zh-CN" dirty="0" smtClean="0"/>
              <a:t>pick</a:t>
            </a:r>
            <a:r>
              <a:rPr lang="zh-CN" altLang="en-US" dirty="0" smtClean="0"/>
              <a:t> </a:t>
            </a:r>
            <a:r>
              <a:rPr lang="en-US" altLang="zh-CN" dirty="0" smtClean="0"/>
              <a:t>3</a:t>
            </a:r>
            <a:r>
              <a:rPr lang="zh-CN" altLang="en-US" dirty="0" smtClean="0"/>
              <a:t> </a:t>
            </a:r>
            <a:r>
              <a:rPr lang="en-US" altLang="zh-CN" dirty="0" smtClean="0"/>
              <a:t>month/3</a:t>
            </a:r>
            <a:r>
              <a:rPr lang="zh-CN" altLang="en-US" dirty="0" smtClean="0"/>
              <a:t> </a:t>
            </a:r>
            <a:r>
              <a:rPr lang="en-US" altLang="zh-CN" dirty="0" smtClean="0"/>
              <a:t>month</a:t>
            </a:r>
            <a:r>
              <a:rPr lang="zh-CN" altLang="en-US" dirty="0" smtClean="0"/>
              <a:t> </a:t>
            </a:r>
            <a:r>
              <a:rPr lang="en-US" altLang="zh-CN" dirty="0" smtClean="0"/>
              <a:t>strategy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reversal</a:t>
            </a:r>
            <a:r>
              <a:rPr lang="zh-CN" altLang="en-US" dirty="0" smtClean="0"/>
              <a:t> </a:t>
            </a:r>
            <a:r>
              <a:rPr lang="en-US" altLang="zh-CN" dirty="0" smtClean="0"/>
              <a:t>effect</a:t>
            </a:r>
            <a:r>
              <a:rPr lang="zh-CN" altLang="en-US" dirty="0" smtClean="0"/>
              <a:t> </a:t>
            </a:r>
            <a:r>
              <a:rPr lang="en-US" altLang="zh-CN" dirty="0" smtClean="0"/>
              <a:t>analysis.</a:t>
            </a:r>
          </a:p>
          <a:p>
            <a:endParaRPr lang="en-US" dirty="0"/>
          </a:p>
          <a:p>
            <a:r>
              <a:rPr lang="en-US" altLang="zh-CN" dirty="0" smtClean="0"/>
              <a:t>We</a:t>
            </a:r>
            <a:r>
              <a:rPr lang="zh-CN" altLang="en-US" dirty="0" smtClean="0"/>
              <a:t> </a:t>
            </a:r>
            <a:r>
              <a:rPr lang="en-US" altLang="zh-CN" dirty="0" smtClean="0"/>
              <a:t>test</a:t>
            </a:r>
            <a:r>
              <a:rPr lang="zh-CN" altLang="en-US" dirty="0" smtClean="0"/>
              <a:t> </a:t>
            </a:r>
            <a:r>
              <a:rPr lang="en-US" altLang="zh-CN" dirty="0" smtClean="0"/>
              <a:t>portfolio</a:t>
            </a:r>
            <a:r>
              <a:rPr lang="zh-CN" altLang="en-US" dirty="0" smtClean="0"/>
              <a:t> </a:t>
            </a:r>
            <a:r>
              <a:rPr lang="en-US" altLang="zh-CN" dirty="0" smtClean="0"/>
              <a:t>performance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based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sequence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of:</a:t>
            </a:r>
            <a:r>
              <a:rPr lang="zh-CN" altLang="en-US" dirty="0" smtClean="0"/>
              <a:t> </a:t>
            </a:r>
            <a:r>
              <a:rPr lang="en-US" altLang="zh-CN" dirty="0" smtClean="0"/>
              <a:t>No</a:t>
            </a:r>
            <a:r>
              <a:rPr lang="zh-CN" altLang="en-US" dirty="0" smtClean="0"/>
              <a:t> </a:t>
            </a:r>
            <a:r>
              <a:rPr lang="en-US" altLang="zh-CN" dirty="0" smtClean="0"/>
              <a:t>lag,</a:t>
            </a:r>
            <a:r>
              <a:rPr lang="zh-CN" altLang="en-US" dirty="0" smtClean="0"/>
              <a:t> </a:t>
            </a:r>
            <a:r>
              <a:rPr lang="en-US" altLang="zh-CN" dirty="0" smtClean="0"/>
              <a:t>1</a:t>
            </a:r>
            <a:r>
              <a:rPr lang="zh-CN" altLang="en-US" dirty="0" smtClean="0"/>
              <a:t> </a:t>
            </a:r>
            <a:r>
              <a:rPr lang="en-US" altLang="zh-CN" dirty="0" smtClean="0"/>
              <a:t>week</a:t>
            </a:r>
            <a:r>
              <a:rPr lang="zh-CN" altLang="en-US" dirty="0" smtClean="0"/>
              <a:t> </a:t>
            </a:r>
            <a:r>
              <a:rPr lang="en-US" altLang="zh-CN" dirty="0" smtClean="0"/>
              <a:t>lag,</a:t>
            </a:r>
            <a:r>
              <a:rPr lang="zh-CN" altLang="en-US" dirty="0" smtClean="0"/>
              <a:t> </a:t>
            </a:r>
            <a:r>
              <a:rPr lang="en-US" altLang="zh-CN" dirty="0" smtClean="0"/>
              <a:t>2</a:t>
            </a:r>
            <a:r>
              <a:rPr lang="zh-CN" altLang="en-US" dirty="0" smtClean="0"/>
              <a:t> </a:t>
            </a:r>
            <a:r>
              <a:rPr lang="en-US" altLang="zh-CN" dirty="0" smtClean="0"/>
              <a:t>weeks</a:t>
            </a:r>
            <a:r>
              <a:rPr lang="zh-CN" altLang="en-US" dirty="0" smtClean="0"/>
              <a:t> </a:t>
            </a:r>
            <a:r>
              <a:rPr lang="en-US" altLang="zh-CN" dirty="0" smtClean="0"/>
              <a:t>lag,</a:t>
            </a:r>
            <a:r>
              <a:rPr lang="zh-CN" altLang="en-US" dirty="0" smtClean="0"/>
              <a:t> </a:t>
            </a:r>
            <a:r>
              <a:rPr lang="en-US" altLang="zh-CN" dirty="0" smtClean="0"/>
              <a:t>3</a:t>
            </a:r>
            <a:r>
              <a:rPr lang="zh-CN" altLang="en-US" dirty="0" smtClean="0"/>
              <a:t> </a:t>
            </a:r>
            <a:r>
              <a:rPr lang="en-US" altLang="zh-CN" dirty="0" smtClean="0"/>
              <a:t>weeks</a:t>
            </a:r>
            <a:r>
              <a:rPr lang="zh-CN" altLang="en-US" dirty="0" smtClean="0"/>
              <a:t> </a:t>
            </a:r>
            <a:r>
              <a:rPr lang="en-US" altLang="zh-CN" dirty="0" smtClean="0"/>
              <a:t>lag,</a:t>
            </a:r>
            <a:r>
              <a:rPr lang="zh-CN" altLang="en-US" dirty="0" smtClean="0"/>
              <a:t> </a:t>
            </a:r>
            <a:r>
              <a:rPr lang="en-US" altLang="zh-CN" dirty="0" smtClean="0"/>
              <a:t>1</a:t>
            </a:r>
            <a:r>
              <a:rPr lang="zh-CN" altLang="en-US" dirty="0" smtClean="0"/>
              <a:t> </a:t>
            </a:r>
            <a:r>
              <a:rPr lang="en-US" altLang="zh-CN" dirty="0" smtClean="0"/>
              <a:t>month</a:t>
            </a:r>
            <a:r>
              <a:rPr lang="zh-CN" altLang="en-US" dirty="0" smtClean="0"/>
              <a:t> </a:t>
            </a:r>
            <a:r>
              <a:rPr lang="en-US" altLang="zh-CN" dirty="0" smtClean="0"/>
              <a:t>lag,</a:t>
            </a:r>
            <a:r>
              <a:rPr lang="zh-CN" altLang="en-US" dirty="0" smtClean="0"/>
              <a:t> </a:t>
            </a:r>
            <a:r>
              <a:rPr lang="is-IS" altLang="zh-CN" dirty="0" smtClean="0"/>
              <a:t>…</a:t>
            </a:r>
            <a:r>
              <a:rPr lang="zh-CN" altLang="en-US" dirty="0" smtClean="0"/>
              <a:t> </a:t>
            </a:r>
            <a:r>
              <a:rPr lang="en-US" altLang="zh-CN" dirty="0" smtClean="0"/>
              <a:t>up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36</a:t>
            </a:r>
            <a:r>
              <a:rPr lang="zh-CN" altLang="en-US" dirty="0" smtClean="0"/>
              <a:t> </a:t>
            </a:r>
            <a:r>
              <a:rPr lang="en-US" altLang="zh-CN" dirty="0" smtClean="0"/>
              <a:t>months</a:t>
            </a:r>
            <a:r>
              <a:rPr lang="zh-CN" altLang="en-US" dirty="0" smtClean="0"/>
              <a:t> </a:t>
            </a:r>
            <a:r>
              <a:rPr lang="en-US" altLang="zh-CN" dirty="0" smtClean="0"/>
              <a:t>lag.</a:t>
            </a:r>
          </a:p>
          <a:p>
            <a:endParaRPr lang="en-US" dirty="0"/>
          </a:p>
          <a:p>
            <a:r>
              <a:rPr lang="en-US" altLang="zh-CN" dirty="0" smtClean="0"/>
              <a:t>We</a:t>
            </a:r>
            <a:r>
              <a:rPr lang="zh-CN" altLang="en-US" dirty="0" smtClean="0"/>
              <a:t> </a:t>
            </a:r>
            <a:r>
              <a:rPr lang="en-US" altLang="zh-CN" dirty="0" smtClean="0"/>
              <a:t>observe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that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short</a:t>
            </a:r>
            <a:r>
              <a:rPr lang="zh-CN" altLang="en-US" dirty="0" smtClean="0"/>
              <a:t> </a:t>
            </a:r>
            <a:r>
              <a:rPr lang="en-US" altLang="zh-CN" dirty="0" smtClean="0"/>
              <a:t>term</a:t>
            </a:r>
            <a:r>
              <a:rPr lang="zh-CN" altLang="en-US" dirty="0"/>
              <a:t> </a:t>
            </a:r>
            <a:r>
              <a:rPr lang="en-US" altLang="zh-CN" dirty="0" smtClean="0"/>
              <a:t>(less</a:t>
            </a:r>
            <a:r>
              <a:rPr lang="zh-CN" altLang="en-US" dirty="0" smtClean="0"/>
              <a:t> </a:t>
            </a:r>
            <a:r>
              <a:rPr lang="en-US" altLang="zh-CN" dirty="0" smtClean="0"/>
              <a:t>than</a:t>
            </a:r>
            <a:r>
              <a:rPr lang="zh-CN" altLang="en-US" dirty="0" smtClean="0"/>
              <a:t> </a:t>
            </a:r>
            <a:r>
              <a:rPr lang="en-US" altLang="zh-CN" dirty="0" smtClean="0"/>
              <a:t>1</a:t>
            </a:r>
            <a:r>
              <a:rPr lang="zh-CN" altLang="en-US" dirty="0" smtClean="0"/>
              <a:t> </a:t>
            </a:r>
            <a:r>
              <a:rPr lang="en-US" altLang="zh-CN" dirty="0" smtClean="0"/>
              <a:t>M),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there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/>
              <a:t> </a:t>
            </a:r>
            <a:r>
              <a:rPr lang="en-US" altLang="zh-CN" dirty="0" smtClean="0"/>
              <a:t>positive</a:t>
            </a:r>
            <a:r>
              <a:rPr lang="zh-CN" altLang="en-US" dirty="0" smtClean="0"/>
              <a:t> </a:t>
            </a:r>
            <a:r>
              <a:rPr lang="en-US" altLang="zh-CN" dirty="0" smtClean="0"/>
              <a:t>momentum</a:t>
            </a:r>
            <a:r>
              <a:rPr lang="zh-CN" altLang="en-US" dirty="0" smtClean="0"/>
              <a:t> </a:t>
            </a:r>
            <a:r>
              <a:rPr lang="en-US" altLang="zh-CN" dirty="0" smtClean="0"/>
              <a:t>effects.</a:t>
            </a:r>
            <a:r>
              <a:rPr lang="zh-CN" altLang="en-US" dirty="0" smtClean="0"/>
              <a:t> </a:t>
            </a:r>
            <a:r>
              <a:rPr lang="en-US" altLang="zh-CN" dirty="0" smtClean="0"/>
              <a:t>As</a:t>
            </a:r>
            <a:r>
              <a:rPr lang="zh-CN" altLang="en-US" dirty="0" smtClean="0"/>
              <a:t> </a:t>
            </a:r>
            <a:r>
              <a:rPr lang="en-US" altLang="zh-CN" dirty="0" smtClean="0"/>
              <a:t>lag</a:t>
            </a:r>
            <a:r>
              <a:rPr lang="zh-CN" altLang="en-US" dirty="0" smtClean="0"/>
              <a:t> </a:t>
            </a:r>
            <a:r>
              <a:rPr lang="en-US" altLang="zh-CN" dirty="0" smtClean="0"/>
              <a:t>period</a:t>
            </a:r>
            <a:r>
              <a:rPr lang="zh-CN" altLang="en-US" dirty="0" smtClean="0"/>
              <a:t> </a:t>
            </a:r>
            <a:r>
              <a:rPr lang="en-US" altLang="zh-CN" dirty="0" smtClean="0"/>
              <a:t>grows,</a:t>
            </a:r>
            <a:r>
              <a:rPr lang="zh-CN" altLang="en-US" dirty="0" smtClean="0"/>
              <a:t> </a:t>
            </a:r>
            <a:r>
              <a:rPr lang="en-US" altLang="zh-CN" dirty="0" smtClean="0"/>
              <a:t>positive</a:t>
            </a:r>
            <a:r>
              <a:rPr lang="zh-CN" altLang="en-US" dirty="0" smtClean="0"/>
              <a:t> </a:t>
            </a:r>
            <a:r>
              <a:rPr lang="en-US" altLang="zh-CN" dirty="0" smtClean="0"/>
              <a:t>returns</a:t>
            </a:r>
            <a:r>
              <a:rPr lang="zh-CN" altLang="en-US" dirty="0" smtClean="0"/>
              <a:t> </a:t>
            </a:r>
            <a:r>
              <a:rPr lang="en-US" altLang="zh-CN" dirty="0" smtClean="0"/>
              <a:t>fade</a:t>
            </a:r>
            <a:r>
              <a:rPr lang="zh-CN" altLang="en-US" dirty="0" smtClean="0"/>
              <a:t> </a:t>
            </a:r>
            <a:r>
              <a:rPr lang="en-US" altLang="zh-CN" dirty="0" smtClean="0"/>
              <a:t>away.</a:t>
            </a:r>
          </a:p>
          <a:p>
            <a:endParaRPr lang="en-US" dirty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 </a:t>
            </a:r>
            <a:r>
              <a:rPr lang="en-US" altLang="zh-CN" dirty="0" smtClean="0"/>
              <a:t>M</a:t>
            </a:r>
            <a:r>
              <a:rPr lang="zh-CN" altLang="en-US" dirty="0" smtClean="0"/>
              <a:t> </a:t>
            </a:r>
            <a:r>
              <a:rPr lang="en-US" altLang="zh-CN" dirty="0" smtClean="0"/>
              <a:t>&lt;</a:t>
            </a:r>
            <a:r>
              <a:rPr lang="zh-CN" altLang="en-US" dirty="0" smtClean="0"/>
              <a:t> </a:t>
            </a:r>
            <a:r>
              <a:rPr lang="en-US" altLang="zh-CN" dirty="0" smtClean="0"/>
              <a:t>t</a:t>
            </a:r>
            <a:r>
              <a:rPr lang="zh-CN" altLang="en-US" dirty="0" smtClean="0"/>
              <a:t> </a:t>
            </a:r>
            <a:r>
              <a:rPr lang="en-US" altLang="zh-CN" dirty="0" smtClean="0"/>
              <a:t>&lt;</a:t>
            </a:r>
            <a:r>
              <a:rPr lang="zh-CN" altLang="en-US" dirty="0" smtClean="0"/>
              <a:t> </a:t>
            </a:r>
            <a:r>
              <a:rPr lang="en-US" altLang="zh-CN" dirty="0" smtClean="0"/>
              <a:t>16</a:t>
            </a:r>
            <a:r>
              <a:rPr lang="zh-CN" altLang="en-US" dirty="0" smtClean="0"/>
              <a:t> </a:t>
            </a:r>
            <a:r>
              <a:rPr lang="en-US" altLang="zh-CN" dirty="0" smtClean="0"/>
              <a:t>M,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there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reversal</a:t>
            </a:r>
            <a:r>
              <a:rPr lang="zh-CN" altLang="en-US" dirty="0" smtClean="0"/>
              <a:t> </a:t>
            </a:r>
            <a:r>
              <a:rPr lang="en-US" altLang="zh-CN" dirty="0" smtClean="0"/>
              <a:t>effects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returns</a:t>
            </a:r>
            <a:r>
              <a:rPr lang="zh-CN" altLang="en-US" dirty="0" smtClean="0"/>
              <a:t> </a:t>
            </a:r>
            <a:r>
              <a:rPr lang="en-US" altLang="zh-CN" dirty="0" smtClean="0"/>
              <a:t>tend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be</a:t>
            </a:r>
            <a:r>
              <a:rPr lang="zh-CN" altLang="en-US" dirty="0" smtClean="0"/>
              <a:t> </a:t>
            </a:r>
            <a:r>
              <a:rPr lang="en-US" altLang="zh-CN" dirty="0" smtClean="0"/>
              <a:t>negative.</a:t>
            </a:r>
          </a:p>
          <a:p>
            <a:endParaRPr lang="en-US" dirty="0"/>
          </a:p>
          <a:p>
            <a:r>
              <a:rPr lang="en-US" altLang="zh-CN" dirty="0" smtClean="0"/>
              <a:t>However,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longer</a:t>
            </a:r>
            <a:r>
              <a:rPr lang="zh-CN" altLang="en-US" dirty="0" smtClean="0"/>
              <a:t> </a:t>
            </a:r>
            <a:r>
              <a:rPr lang="en-US" altLang="zh-CN" dirty="0" smtClean="0"/>
              <a:t>term,</a:t>
            </a:r>
            <a:r>
              <a:rPr lang="zh-CN" altLang="en-US" dirty="0" smtClean="0"/>
              <a:t> </a:t>
            </a:r>
            <a:r>
              <a:rPr lang="en-US" altLang="zh-CN" dirty="0" smtClean="0"/>
              <a:t>returns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positive</a:t>
            </a:r>
            <a:r>
              <a:rPr lang="zh-CN" altLang="en-US" dirty="0" smtClean="0"/>
              <a:t> </a:t>
            </a:r>
            <a:r>
              <a:rPr lang="en-US" altLang="zh-CN" dirty="0" smtClean="0"/>
              <a:t>again,</a:t>
            </a:r>
            <a:r>
              <a:rPr lang="zh-CN" altLang="en-US" dirty="0" smtClean="0"/>
              <a:t> </a:t>
            </a:r>
            <a:r>
              <a:rPr lang="en-US" altLang="zh-CN" dirty="0" smtClean="0"/>
              <a:t>though</a:t>
            </a:r>
            <a:r>
              <a:rPr lang="zh-CN" altLang="en-US" dirty="0" smtClean="0"/>
              <a:t> </a:t>
            </a:r>
            <a:r>
              <a:rPr lang="en-US" altLang="zh-CN" dirty="0" smtClean="0"/>
              <a:t>some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them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not</a:t>
            </a:r>
            <a:r>
              <a:rPr lang="zh-CN" altLang="en-US" dirty="0" smtClean="0"/>
              <a:t> </a:t>
            </a:r>
            <a:r>
              <a:rPr lang="en-US" altLang="zh-CN" dirty="0" smtClean="0"/>
              <a:t>significant.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724" y="882774"/>
            <a:ext cx="5359400" cy="544830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6528048" y="1484784"/>
            <a:ext cx="0" cy="1584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321473" y="3140968"/>
            <a:ext cx="9266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FD4E6A"/>
                </a:solidFill>
              </a:rPr>
              <a:t>Less</a:t>
            </a:r>
            <a:r>
              <a:rPr lang="zh-CN" altLang="en-US" sz="1200" dirty="0" smtClean="0">
                <a:solidFill>
                  <a:srgbClr val="FD4E6A"/>
                </a:solidFill>
              </a:rPr>
              <a:t> </a:t>
            </a:r>
            <a:r>
              <a:rPr lang="en-US" altLang="zh-CN" sz="1200" dirty="0" smtClean="0">
                <a:solidFill>
                  <a:srgbClr val="FD4E6A"/>
                </a:solidFill>
              </a:rPr>
              <a:t>significant</a:t>
            </a:r>
            <a:endParaRPr lang="en-US" sz="1200" dirty="0">
              <a:solidFill>
                <a:srgbClr val="FD4E6A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92344" y="3077840"/>
            <a:ext cx="720080" cy="2016224"/>
          </a:xfrm>
          <a:prstGeom prst="rect">
            <a:avLst/>
          </a:prstGeom>
          <a:noFill/>
          <a:ln w="19050">
            <a:solidFill>
              <a:srgbClr val="FD4E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523810" y="5116706"/>
            <a:ext cx="720080" cy="1214368"/>
          </a:xfrm>
          <a:prstGeom prst="rect">
            <a:avLst/>
          </a:prstGeom>
          <a:noFill/>
          <a:ln w="19050">
            <a:solidFill>
              <a:srgbClr val="FD4E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192344" y="6381328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D4E6A"/>
                </a:solidFill>
              </a:rPr>
              <a:t>Positive</a:t>
            </a:r>
            <a:r>
              <a:rPr lang="zh-CN" altLang="en-US" dirty="0" smtClean="0">
                <a:solidFill>
                  <a:srgbClr val="FD4E6A"/>
                </a:solidFill>
              </a:rPr>
              <a:t> </a:t>
            </a:r>
            <a:r>
              <a:rPr lang="en-US" altLang="zh-CN" dirty="0" smtClean="0">
                <a:solidFill>
                  <a:srgbClr val="FD4E6A"/>
                </a:solidFill>
              </a:rPr>
              <a:t>again</a:t>
            </a:r>
            <a:endParaRPr lang="en-US" dirty="0">
              <a:solidFill>
                <a:srgbClr val="FD4E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6126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5209907" y="3113517"/>
            <a:ext cx="1894205" cy="482447"/>
          </a:xfrm>
        </p:spPr>
        <p:txBody>
          <a:bodyPr/>
          <a:lstStyle/>
          <a:p>
            <a:r>
              <a:rPr lang="en-US" altLang="zh-CN" dirty="0"/>
              <a:t>Part </a:t>
            </a:r>
            <a:r>
              <a:rPr lang="en-US" altLang="zh-CN" dirty="0" smtClean="0"/>
              <a:t>four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3773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4"/>
          <p:cNvSpPr/>
          <p:nvPr/>
        </p:nvSpPr>
        <p:spPr>
          <a:xfrm>
            <a:off x="525277" y="1396865"/>
            <a:ext cx="11161240" cy="4984463"/>
          </a:xfrm>
          <a:prstGeom prst="rect">
            <a:avLst/>
          </a:prstGeom>
          <a:solidFill>
            <a:schemeClr val="tx2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704850" y="450726"/>
            <a:ext cx="3518941" cy="432048"/>
          </a:xfrm>
        </p:spPr>
        <p:txBody>
          <a:bodyPr/>
          <a:lstStyle/>
          <a:p>
            <a:r>
              <a:rPr lang="en-US" altLang="zh-CN" dirty="0" smtClean="0"/>
              <a:t>CONCLUSION</a:t>
            </a:r>
            <a:endParaRPr lang="zh-CN" altLang="en-US" dirty="0"/>
          </a:p>
        </p:txBody>
      </p:sp>
      <p:sp>
        <p:nvSpPr>
          <p:cNvPr id="5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704850" y="980728"/>
            <a:ext cx="5401047" cy="287982"/>
          </a:xfrm>
        </p:spPr>
        <p:txBody>
          <a:bodyPr/>
          <a:lstStyle/>
          <a:p>
            <a:r>
              <a:rPr lang="en-US" altLang="zh-CN" dirty="0" smtClean="0"/>
              <a:t>Returns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J-month/K-month</a:t>
            </a:r>
            <a:r>
              <a:rPr lang="zh-CN" altLang="en-US" dirty="0" smtClean="0"/>
              <a:t> </a:t>
            </a:r>
            <a:r>
              <a:rPr lang="en-US" altLang="zh-CN" dirty="0" smtClean="0"/>
              <a:t>strategy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51784" y="1621423"/>
            <a:ext cx="7407374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00" dirty="0"/>
              <a:t>W</a:t>
            </a:r>
            <a:r>
              <a:rPr lang="en-US" altLang="zh-CN" sz="1700" dirty="0" smtClean="0"/>
              <a:t>e</a:t>
            </a:r>
            <a:r>
              <a:rPr lang="zh-CN" altLang="en-US" sz="1700" dirty="0" smtClean="0"/>
              <a:t> </a:t>
            </a:r>
            <a:r>
              <a:rPr lang="en-US" altLang="zh-CN" sz="1700" dirty="0" smtClean="0"/>
              <a:t>indeed</a:t>
            </a:r>
            <a:r>
              <a:rPr lang="zh-CN" altLang="en-US" sz="1700" dirty="0" smtClean="0"/>
              <a:t> </a:t>
            </a:r>
            <a:r>
              <a:rPr lang="en-US" altLang="zh-CN" sz="1700" dirty="0" smtClean="0"/>
              <a:t>observed</a:t>
            </a:r>
            <a:r>
              <a:rPr lang="zh-CN" altLang="en-US" sz="1700" dirty="0" smtClean="0"/>
              <a:t> </a:t>
            </a:r>
            <a:r>
              <a:rPr lang="en-US" altLang="zh-CN" sz="1700" dirty="0" smtClean="0"/>
              <a:t>momentum</a:t>
            </a:r>
            <a:r>
              <a:rPr lang="zh-CN" altLang="en-US" sz="1700" dirty="0" smtClean="0"/>
              <a:t> </a:t>
            </a:r>
            <a:r>
              <a:rPr lang="en-US" altLang="zh-CN" sz="1700" dirty="0" smtClean="0"/>
              <a:t>effect</a:t>
            </a:r>
            <a:r>
              <a:rPr lang="zh-CN" altLang="en-US" sz="1700" dirty="0" smtClean="0"/>
              <a:t> </a:t>
            </a:r>
            <a:r>
              <a:rPr lang="en-US" altLang="zh-CN" sz="1700" dirty="0" smtClean="0"/>
              <a:t>in</a:t>
            </a:r>
            <a:r>
              <a:rPr lang="zh-CN" altLang="en-US" sz="1700" dirty="0" smtClean="0"/>
              <a:t> </a:t>
            </a:r>
            <a:r>
              <a:rPr lang="en-US" altLang="zh-CN" sz="1700" dirty="0" smtClean="0"/>
              <a:t>China and the strategy returns </a:t>
            </a:r>
          </a:p>
          <a:p>
            <a:r>
              <a:rPr lang="en-US" altLang="zh-CN" sz="1700" dirty="0" smtClean="0"/>
              <a:t>are significantly positive.</a:t>
            </a:r>
          </a:p>
          <a:p>
            <a:r>
              <a:rPr lang="en-US" altLang="zh-CN" sz="1700" dirty="0" smtClean="0"/>
              <a:t>However,</a:t>
            </a:r>
            <a:r>
              <a:rPr lang="zh-CN" altLang="en-US" sz="1700" dirty="0" smtClean="0"/>
              <a:t> </a:t>
            </a:r>
            <a:r>
              <a:rPr lang="en-US" altLang="zh-CN" sz="1700" dirty="0" smtClean="0"/>
              <a:t>the</a:t>
            </a:r>
            <a:r>
              <a:rPr lang="zh-CN" altLang="en-US" sz="1700" dirty="0" smtClean="0"/>
              <a:t> </a:t>
            </a:r>
            <a:r>
              <a:rPr lang="en-US" altLang="zh-CN" sz="1700" dirty="0" smtClean="0"/>
              <a:t>momentum</a:t>
            </a:r>
            <a:r>
              <a:rPr lang="zh-CN" altLang="en-US" sz="1700" dirty="0" smtClean="0"/>
              <a:t> </a:t>
            </a:r>
            <a:r>
              <a:rPr lang="en-US" altLang="zh-CN" sz="1700" dirty="0" smtClean="0"/>
              <a:t>time</a:t>
            </a:r>
            <a:r>
              <a:rPr lang="zh-CN" altLang="en-US" sz="1700" dirty="0" smtClean="0"/>
              <a:t> </a:t>
            </a:r>
            <a:r>
              <a:rPr lang="en-US" altLang="zh-CN" sz="1700" dirty="0" smtClean="0"/>
              <a:t>scale</a:t>
            </a:r>
            <a:r>
              <a:rPr lang="zh-CN" altLang="en-US" sz="1700" dirty="0" smtClean="0"/>
              <a:t> </a:t>
            </a:r>
            <a:r>
              <a:rPr lang="en-US" altLang="zh-CN" sz="1700" dirty="0" smtClean="0"/>
              <a:t>distribution</a:t>
            </a:r>
            <a:r>
              <a:rPr lang="zh-CN" altLang="en-US" sz="1700" dirty="0" smtClean="0"/>
              <a:t> </a:t>
            </a:r>
            <a:r>
              <a:rPr lang="en-US" altLang="zh-CN" sz="1700" dirty="0" smtClean="0"/>
              <a:t>seems</a:t>
            </a:r>
            <a:r>
              <a:rPr lang="zh-CN" altLang="en-US" sz="1700" dirty="0" smtClean="0"/>
              <a:t> </a:t>
            </a:r>
            <a:r>
              <a:rPr lang="en-US" altLang="zh-CN" sz="1700" dirty="0" smtClean="0"/>
              <a:t>to</a:t>
            </a:r>
            <a:r>
              <a:rPr lang="zh-CN" altLang="en-US" sz="1700" dirty="0" smtClean="0"/>
              <a:t> </a:t>
            </a:r>
            <a:r>
              <a:rPr lang="en-US" altLang="zh-CN" sz="1700" dirty="0" smtClean="0"/>
              <a:t>be</a:t>
            </a:r>
            <a:r>
              <a:rPr lang="zh-CN" altLang="en-US" sz="1700" dirty="0"/>
              <a:t> </a:t>
            </a:r>
            <a:r>
              <a:rPr lang="en-US" altLang="zh-CN" sz="1700" dirty="0" smtClean="0"/>
              <a:t>very</a:t>
            </a:r>
            <a:r>
              <a:rPr lang="zh-CN" altLang="en-US" sz="1700" dirty="0" smtClean="0"/>
              <a:t> </a:t>
            </a:r>
            <a:r>
              <a:rPr lang="en-US" altLang="zh-CN" sz="1700" dirty="0" smtClean="0"/>
              <a:t>different</a:t>
            </a:r>
            <a:r>
              <a:rPr lang="is-IS" altLang="zh-CN" sz="1700" dirty="0" smtClean="0"/>
              <a:t>…</a:t>
            </a:r>
            <a:endParaRPr lang="en-US" sz="1700" dirty="0"/>
          </a:p>
        </p:txBody>
      </p:sp>
      <p:grpSp>
        <p:nvGrpSpPr>
          <p:cNvPr id="6" name="Group 5"/>
          <p:cNvGrpSpPr/>
          <p:nvPr/>
        </p:nvGrpSpPr>
        <p:grpSpPr>
          <a:xfrm>
            <a:off x="828664" y="5301208"/>
            <a:ext cx="5153417" cy="1067345"/>
            <a:chOff x="839416" y="3068960"/>
            <a:chExt cx="5153417" cy="1067345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839416" y="3068960"/>
              <a:ext cx="5153417" cy="0"/>
            </a:xfrm>
            <a:prstGeom prst="straightConnector1">
              <a:avLst/>
            </a:prstGeom>
            <a:ln w="76200">
              <a:solidFill>
                <a:srgbClr val="FFFF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919536" y="3068960"/>
              <a:ext cx="2880320" cy="0"/>
            </a:xfrm>
            <a:prstGeom prst="line">
              <a:avLst/>
            </a:prstGeom>
            <a:ln w="76200">
              <a:solidFill>
                <a:srgbClr val="FD4E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839416" y="3284984"/>
              <a:ext cx="10801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&lt;</a:t>
              </a:r>
              <a:r>
                <a:rPr lang="zh-CN" altLang="en-US" dirty="0" smtClean="0"/>
                <a:t> </a:t>
              </a:r>
              <a:r>
                <a:rPr lang="en-US" altLang="zh-CN" dirty="0" smtClean="0"/>
                <a:t>1</a:t>
              </a:r>
              <a:r>
                <a:rPr lang="zh-CN" altLang="en-US" dirty="0" smtClean="0"/>
                <a:t> </a:t>
              </a:r>
              <a:r>
                <a:rPr lang="en-US" altLang="zh-CN" dirty="0" smtClean="0"/>
                <a:t>M</a:t>
              </a:r>
            </a:p>
            <a:p>
              <a:r>
                <a:rPr lang="en-US" altLang="zh-CN" dirty="0" smtClean="0"/>
                <a:t>Reverse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799856" y="3212976"/>
              <a:ext cx="10801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&gt;</a:t>
              </a:r>
              <a:r>
                <a:rPr lang="zh-CN" altLang="en-US" dirty="0" smtClean="0"/>
                <a:t> </a:t>
              </a:r>
              <a:r>
                <a:rPr lang="en-US" altLang="zh-CN" dirty="0" smtClean="0"/>
                <a:t>12</a:t>
              </a:r>
              <a:r>
                <a:rPr lang="zh-CN" altLang="en-US" dirty="0" smtClean="0"/>
                <a:t> </a:t>
              </a:r>
              <a:r>
                <a:rPr lang="en-US" altLang="zh-CN" dirty="0" smtClean="0"/>
                <a:t>M</a:t>
              </a:r>
            </a:p>
            <a:p>
              <a:r>
                <a:rPr lang="en-US" altLang="zh-CN" dirty="0" smtClean="0"/>
                <a:t>Reverse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876063" y="3212975"/>
              <a:ext cx="134772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&gt;</a:t>
              </a:r>
              <a:r>
                <a:rPr lang="zh-CN" altLang="en-US" dirty="0" smtClean="0"/>
                <a:t> </a:t>
              </a:r>
              <a:r>
                <a:rPr lang="en-US" altLang="zh-CN" dirty="0" smtClean="0"/>
                <a:t>1</a:t>
              </a:r>
              <a:r>
                <a:rPr lang="zh-CN" altLang="en-US" dirty="0" smtClean="0"/>
                <a:t> </a:t>
              </a:r>
              <a:r>
                <a:rPr lang="en-US" altLang="zh-CN" dirty="0" smtClean="0"/>
                <a:t>M</a:t>
              </a:r>
            </a:p>
            <a:p>
              <a:r>
                <a:rPr lang="en-US" altLang="zh-CN" dirty="0" smtClean="0"/>
                <a:t>&lt;</a:t>
              </a:r>
              <a:r>
                <a:rPr lang="zh-CN" altLang="en-US" dirty="0" smtClean="0"/>
                <a:t> </a:t>
              </a:r>
              <a:r>
                <a:rPr lang="en-US" altLang="zh-CN" dirty="0" smtClean="0"/>
                <a:t>12</a:t>
              </a:r>
              <a:r>
                <a:rPr lang="zh-CN" altLang="en-US" dirty="0" smtClean="0"/>
                <a:t> </a:t>
              </a:r>
              <a:r>
                <a:rPr lang="en-US" altLang="zh-CN" dirty="0" smtClean="0"/>
                <a:t>M</a:t>
              </a:r>
            </a:p>
            <a:p>
              <a:r>
                <a:rPr lang="en-US" altLang="zh-CN" dirty="0" smtClean="0"/>
                <a:t>Momentum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711128" y="5301208"/>
            <a:ext cx="4975389" cy="1050528"/>
            <a:chOff x="6487198" y="3068960"/>
            <a:chExt cx="4975389" cy="1050528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6487199" y="3068960"/>
              <a:ext cx="4865385" cy="0"/>
            </a:xfrm>
            <a:prstGeom prst="straightConnector1">
              <a:avLst/>
            </a:prstGeom>
            <a:ln w="76200">
              <a:solidFill>
                <a:srgbClr val="FFFF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7567319" y="3068960"/>
              <a:ext cx="2777153" cy="0"/>
            </a:xfrm>
            <a:prstGeom prst="line">
              <a:avLst/>
            </a:prstGeom>
            <a:ln w="76200">
              <a:solidFill>
                <a:srgbClr val="FD4E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8832304" y="3196158"/>
              <a:ext cx="134772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marR="0" lvl="0" indent="-2857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charset="2"/>
                <a:buNone/>
                <a:tabLst/>
                <a:defRPr/>
              </a:pPr>
              <a:r>
                <a:rPr lang="en-US" altLang="zh-CN" dirty="0" smtClean="0"/>
                <a:t>&gt;</a:t>
              </a:r>
              <a:r>
                <a:rPr lang="zh-CN" altLang="en-US" dirty="0" smtClean="0"/>
                <a:t> </a:t>
              </a:r>
              <a:r>
                <a:rPr lang="en-US" altLang="zh-CN" dirty="0" smtClean="0"/>
                <a:t>1</a:t>
              </a:r>
              <a:r>
                <a:rPr lang="zh-CN" altLang="en-US" dirty="0" smtClean="0"/>
                <a:t> </a:t>
              </a:r>
              <a:r>
                <a:rPr lang="en-US" altLang="zh-CN" dirty="0" smtClean="0"/>
                <a:t>M</a:t>
              </a:r>
            </a:p>
            <a:p>
              <a:pPr marL="285750" marR="0" lvl="0" indent="-2857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charset="2"/>
                <a:buNone/>
                <a:tabLst/>
                <a:defRPr/>
              </a:pPr>
              <a:r>
                <a:rPr lang="en-US" altLang="zh-CN" dirty="0" smtClean="0"/>
                <a:t>&lt;</a:t>
              </a:r>
              <a:r>
                <a:rPr lang="zh-CN" altLang="en-US" dirty="0" smtClean="0"/>
                <a:t> </a:t>
              </a:r>
              <a:r>
                <a:rPr lang="en-US" altLang="zh-CN" dirty="0" smtClean="0"/>
                <a:t>16</a:t>
              </a:r>
              <a:r>
                <a:rPr lang="zh-CN" altLang="en-US" dirty="0" smtClean="0"/>
                <a:t> </a:t>
              </a:r>
              <a:r>
                <a:rPr lang="en-US" altLang="zh-CN" dirty="0" smtClean="0"/>
                <a:t>M</a:t>
              </a:r>
            </a:p>
            <a:p>
              <a:pPr marL="285750" marR="0" lvl="0" indent="-2857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charset="2"/>
                <a:buNone/>
                <a:tabLst/>
                <a:defRPr/>
              </a:pPr>
              <a:r>
                <a:rPr lang="en-US" altLang="zh-CN" dirty="0" smtClean="0"/>
                <a:t>Reverse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487198" y="3284984"/>
              <a:ext cx="13369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&lt;</a:t>
              </a:r>
              <a:r>
                <a:rPr lang="zh-CN" altLang="en-US" dirty="0" smtClean="0"/>
                <a:t> </a:t>
              </a:r>
              <a:r>
                <a:rPr lang="en-US" altLang="zh-CN" dirty="0" smtClean="0"/>
                <a:t>1</a:t>
              </a:r>
              <a:r>
                <a:rPr lang="zh-CN" altLang="en-US" dirty="0" smtClean="0"/>
                <a:t> </a:t>
              </a:r>
              <a:r>
                <a:rPr lang="en-US" altLang="zh-CN" dirty="0" smtClean="0"/>
                <a:t>M</a:t>
              </a:r>
            </a:p>
            <a:p>
              <a:r>
                <a:rPr lang="en-US" altLang="zh-CN" dirty="0" smtClean="0"/>
                <a:t>Momentum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382467" y="3173580"/>
              <a:ext cx="108012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&gt;</a:t>
              </a:r>
              <a:r>
                <a:rPr lang="zh-CN" altLang="en-US" dirty="0" smtClean="0"/>
                <a:t> </a:t>
              </a:r>
              <a:r>
                <a:rPr lang="en-US" altLang="zh-CN" dirty="0" smtClean="0"/>
                <a:t>12</a:t>
              </a:r>
              <a:r>
                <a:rPr lang="zh-CN" altLang="en-US" dirty="0" smtClean="0"/>
                <a:t> </a:t>
              </a:r>
              <a:r>
                <a:rPr lang="en-US" altLang="zh-CN" dirty="0" smtClean="0"/>
                <a:t>M</a:t>
              </a:r>
            </a:p>
            <a:p>
              <a:r>
                <a:rPr lang="en-US" altLang="zh-CN" dirty="0" smtClean="0"/>
                <a:t>Hard</a:t>
              </a:r>
              <a:r>
                <a:rPr lang="zh-CN" altLang="en-US" dirty="0" smtClean="0"/>
                <a:t> </a:t>
              </a:r>
              <a:r>
                <a:rPr lang="en-US" altLang="zh-CN" dirty="0" smtClean="0"/>
                <a:t>to</a:t>
              </a:r>
              <a:r>
                <a:rPr lang="zh-CN" altLang="en-US" dirty="0" smtClean="0"/>
                <a:t> </a:t>
              </a:r>
              <a:r>
                <a:rPr lang="en-US" altLang="zh-CN" dirty="0" smtClean="0"/>
                <a:t>predict</a:t>
              </a:r>
              <a:endParaRPr lang="en-US" dirty="0"/>
            </a:p>
          </p:txBody>
        </p:sp>
      </p:grpSp>
      <p:grpSp>
        <p:nvGrpSpPr>
          <p:cNvPr id="21" name="组合 27"/>
          <p:cNvGrpSpPr/>
          <p:nvPr/>
        </p:nvGrpSpPr>
        <p:grpSpPr>
          <a:xfrm>
            <a:off x="839416" y="1674885"/>
            <a:ext cx="2435696" cy="864097"/>
            <a:chOff x="6324600" y="2060846"/>
            <a:chExt cx="2435696" cy="864097"/>
          </a:xfrm>
        </p:grpSpPr>
        <p:grpSp>
          <p:nvGrpSpPr>
            <p:cNvPr id="23" name="组合 10"/>
            <p:cNvGrpSpPr/>
            <p:nvPr/>
          </p:nvGrpSpPr>
          <p:grpSpPr>
            <a:xfrm>
              <a:off x="6324600" y="2060846"/>
              <a:ext cx="2435696" cy="864097"/>
              <a:chOff x="6324600" y="1916831"/>
              <a:chExt cx="2435696" cy="1080121"/>
            </a:xfrm>
          </p:grpSpPr>
          <p:sp>
            <p:nvSpPr>
              <p:cNvPr id="25" name="平行四边形 11"/>
              <p:cNvSpPr/>
              <p:nvPr/>
            </p:nvSpPr>
            <p:spPr>
              <a:xfrm rot="16200000">
                <a:off x="5975893" y="2265541"/>
                <a:ext cx="1080120" cy="382702"/>
              </a:xfrm>
              <a:prstGeom prst="parallelogram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矩形 12"/>
              <p:cNvSpPr/>
              <p:nvPr/>
            </p:nvSpPr>
            <p:spPr>
              <a:xfrm>
                <a:off x="6324600" y="1916831"/>
                <a:ext cx="2435696" cy="936105"/>
              </a:xfrm>
              <a:prstGeom prst="rect">
                <a:avLst/>
              </a:prstGeom>
              <a:solidFill>
                <a:srgbClr val="76D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4" name="文本框 21"/>
            <p:cNvSpPr txBox="1"/>
            <p:nvPr/>
          </p:nvSpPr>
          <p:spPr>
            <a:xfrm>
              <a:off x="6528048" y="2187707"/>
              <a:ext cx="21189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 smtClean="0"/>
                <a:t>01</a:t>
              </a:r>
              <a:r>
                <a:rPr lang="zh-CN" altLang="en-US" sz="2400" b="1" dirty="0" smtClean="0"/>
                <a:t> </a:t>
              </a:r>
              <a:r>
                <a:rPr lang="en-US" altLang="zh-CN" sz="2400" b="1" dirty="0" smtClean="0"/>
                <a:t>Momentum</a:t>
              </a:r>
              <a:endParaRPr lang="zh-CN" altLang="en-US" sz="2400" b="1" dirty="0"/>
            </a:p>
          </p:txBody>
        </p:sp>
      </p:grpSp>
      <p:grpSp>
        <p:nvGrpSpPr>
          <p:cNvPr id="27" name="组合 28"/>
          <p:cNvGrpSpPr/>
          <p:nvPr/>
        </p:nvGrpSpPr>
        <p:grpSpPr>
          <a:xfrm>
            <a:off x="851992" y="2754717"/>
            <a:ext cx="2435696" cy="864097"/>
            <a:chOff x="6324600" y="3568079"/>
            <a:chExt cx="2435696" cy="864097"/>
          </a:xfrm>
        </p:grpSpPr>
        <p:grpSp>
          <p:nvGrpSpPr>
            <p:cNvPr id="28" name="组合 13"/>
            <p:cNvGrpSpPr/>
            <p:nvPr/>
          </p:nvGrpSpPr>
          <p:grpSpPr>
            <a:xfrm>
              <a:off x="6324600" y="3568079"/>
              <a:ext cx="2435696" cy="864097"/>
              <a:chOff x="6324600" y="1916831"/>
              <a:chExt cx="2435696" cy="1080121"/>
            </a:xfrm>
          </p:grpSpPr>
          <p:sp>
            <p:nvSpPr>
              <p:cNvPr id="30" name="平行四边形 14"/>
              <p:cNvSpPr/>
              <p:nvPr/>
            </p:nvSpPr>
            <p:spPr>
              <a:xfrm rot="16200000">
                <a:off x="5975893" y="2265541"/>
                <a:ext cx="1080120" cy="382702"/>
              </a:xfrm>
              <a:prstGeom prst="parallelogram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矩形 15"/>
              <p:cNvSpPr/>
              <p:nvPr/>
            </p:nvSpPr>
            <p:spPr>
              <a:xfrm>
                <a:off x="6324600" y="1916831"/>
                <a:ext cx="2435696" cy="936105"/>
              </a:xfrm>
              <a:prstGeom prst="rect">
                <a:avLst/>
              </a:prstGeom>
              <a:solidFill>
                <a:srgbClr val="00FB9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9" name="文本框 22"/>
            <p:cNvSpPr txBox="1"/>
            <p:nvPr/>
          </p:nvSpPr>
          <p:spPr>
            <a:xfrm>
              <a:off x="6528048" y="3683292"/>
              <a:ext cx="21189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 smtClean="0"/>
                <a:t>02 Short</a:t>
              </a:r>
              <a:r>
                <a:rPr lang="zh-CN" altLang="en-US" sz="2400" b="1" dirty="0" smtClean="0"/>
                <a:t> </a:t>
              </a:r>
              <a:r>
                <a:rPr lang="en-US" altLang="zh-CN" sz="2400" b="1" dirty="0" smtClean="0"/>
                <a:t>Term</a:t>
              </a:r>
              <a:endParaRPr lang="zh-CN" altLang="en-US" sz="2400" b="1" dirty="0"/>
            </a:p>
          </p:txBody>
        </p:sp>
      </p:grpSp>
      <p:grpSp>
        <p:nvGrpSpPr>
          <p:cNvPr id="32" name="组合 29"/>
          <p:cNvGrpSpPr/>
          <p:nvPr/>
        </p:nvGrpSpPr>
        <p:grpSpPr>
          <a:xfrm>
            <a:off x="839416" y="3845686"/>
            <a:ext cx="2705106" cy="864097"/>
            <a:chOff x="6324600" y="5157191"/>
            <a:chExt cx="2705106" cy="864097"/>
          </a:xfrm>
        </p:grpSpPr>
        <p:grpSp>
          <p:nvGrpSpPr>
            <p:cNvPr id="33" name="组合 16"/>
            <p:cNvGrpSpPr/>
            <p:nvPr/>
          </p:nvGrpSpPr>
          <p:grpSpPr>
            <a:xfrm>
              <a:off x="6324600" y="5157191"/>
              <a:ext cx="2435696" cy="864097"/>
              <a:chOff x="6324600" y="1916831"/>
              <a:chExt cx="2435696" cy="1080121"/>
            </a:xfrm>
          </p:grpSpPr>
          <p:sp>
            <p:nvSpPr>
              <p:cNvPr id="35" name="平行四边形 17"/>
              <p:cNvSpPr/>
              <p:nvPr/>
            </p:nvSpPr>
            <p:spPr>
              <a:xfrm rot="16200000">
                <a:off x="5975893" y="2265541"/>
                <a:ext cx="1080120" cy="382702"/>
              </a:xfrm>
              <a:prstGeom prst="parallelogram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矩形 18"/>
              <p:cNvSpPr/>
              <p:nvPr/>
            </p:nvSpPr>
            <p:spPr>
              <a:xfrm>
                <a:off x="6324600" y="1916831"/>
                <a:ext cx="2435696" cy="93610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4" name="文本框 23"/>
            <p:cNvSpPr txBox="1"/>
            <p:nvPr/>
          </p:nvSpPr>
          <p:spPr>
            <a:xfrm>
              <a:off x="6528048" y="5300800"/>
              <a:ext cx="25016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 smtClean="0"/>
                <a:t>03</a:t>
              </a:r>
              <a:r>
                <a:rPr lang="zh-CN" altLang="en-US" sz="2400" b="1" dirty="0" smtClean="0"/>
                <a:t> </a:t>
              </a:r>
              <a:r>
                <a:rPr lang="en-US" altLang="zh-CN" sz="2400" b="1" dirty="0" smtClean="0"/>
                <a:t>Reverse</a:t>
              </a:r>
              <a:endParaRPr lang="zh-CN" altLang="en-US" sz="2400" b="1" dirty="0"/>
            </a:p>
          </p:txBody>
        </p:sp>
      </p:grpSp>
      <p:sp>
        <p:nvSpPr>
          <p:cNvPr id="43" name="TextBox 13"/>
          <p:cNvSpPr txBox="1"/>
          <p:nvPr/>
        </p:nvSpPr>
        <p:spPr>
          <a:xfrm>
            <a:off x="4151784" y="2821382"/>
            <a:ext cx="6798468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00" dirty="0">
                <a:cs typeface="Levenim MT" pitchFamily="2" charset="-79"/>
              </a:rPr>
              <a:t>Momentum</a:t>
            </a:r>
            <a:r>
              <a:rPr lang="zh-CN" altLang="en-US" sz="1700" dirty="0">
                <a:cs typeface="Levenim MT" pitchFamily="2" charset="-79"/>
              </a:rPr>
              <a:t> </a:t>
            </a:r>
            <a:r>
              <a:rPr lang="en-US" altLang="zh-CN" sz="1700" dirty="0">
                <a:cs typeface="Levenim MT" pitchFamily="2" charset="-79"/>
              </a:rPr>
              <a:t>in</a:t>
            </a:r>
            <a:r>
              <a:rPr lang="zh-CN" altLang="en-US" sz="1700" dirty="0">
                <a:cs typeface="Levenim MT" pitchFamily="2" charset="-79"/>
              </a:rPr>
              <a:t> </a:t>
            </a:r>
            <a:r>
              <a:rPr lang="en-US" altLang="zh-CN" sz="1700" dirty="0">
                <a:cs typeface="Levenim MT" pitchFamily="2" charset="-79"/>
              </a:rPr>
              <a:t>China</a:t>
            </a:r>
            <a:r>
              <a:rPr lang="zh-CN" altLang="en-US" sz="1700" dirty="0">
                <a:cs typeface="Levenim MT" pitchFamily="2" charset="-79"/>
              </a:rPr>
              <a:t> </a:t>
            </a:r>
            <a:r>
              <a:rPr lang="en-US" altLang="zh-CN" sz="1700" dirty="0">
                <a:cs typeface="Levenim MT" pitchFamily="2" charset="-79"/>
              </a:rPr>
              <a:t>tend</a:t>
            </a:r>
            <a:r>
              <a:rPr lang="zh-CN" altLang="en-US" sz="1700" dirty="0">
                <a:cs typeface="Levenim MT" pitchFamily="2" charset="-79"/>
              </a:rPr>
              <a:t> </a:t>
            </a:r>
            <a:r>
              <a:rPr lang="en-US" altLang="zh-CN" sz="1700" dirty="0">
                <a:cs typeface="Levenim MT" pitchFamily="2" charset="-79"/>
              </a:rPr>
              <a:t>to</a:t>
            </a:r>
            <a:r>
              <a:rPr lang="zh-CN" altLang="en-US" sz="1700" dirty="0">
                <a:cs typeface="Levenim MT" pitchFamily="2" charset="-79"/>
              </a:rPr>
              <a:t> </a:t>
            </a:r>
            <a:r>
              <a:rPr lang="en-US" altLang="zh-CN" sz="1700" dirty="0">
                <a:cs typeface="Levenim MT" pitchFamily="2" charset="-79"/>
              </a:rPr>
              <a:t>be</a:t>
            </a:r>
            <a:r>
              <a:rPr lang="zh-CN" altLang="en-US" sz="1700" dirty="0">
                <a:cs typeface="Levenim MT" pitchFamily="2" charset="-79"/>
              </a:rPr>
              <a:t> </a:t>
            </a:r>
            <a:r>
              <a:rPr lang="en-US" altLang="zh-CN" sz="1700" dirty="0">
                <a:cs typeface="Levenim MT" pitchFamily="2" charset="-79"/>
              </a:rPr>
              <a:t>short-term.</a:t>
            </a:r>
            <a:r>
              <a:rPr lang="zh-CN" altLang="en-US" sz="1700" dirty="0">
                <a:cs typeface="Levenim MT" pitchFamily="2" charset="-79"/>
              </a:rPr>
              <a:t> </a:t>
            </a:r>
            <a:r>
              <a:rPr lang="en-US" altLang="zh-CN" sz="1700" dirty="0">
                <a:cs typeface="Levenim MT" pitchFamily="2" charset="-79"/>
              </a:rPr>
              <a:t>It</a:t>
            </a:r>
            <a:r>
              <a:rPr lang="zh-CN" altLang="en-US" sz="1700" dirty="0">
                <a:cs typeface="Levenim MT" pitchFamily="2" charset="-79"/>
              </a:rPr>
              <a:t> </a:t>
            </a:r>
            <a:r>
              <a:rPr lang="en-US" altLang="zh-CN" sz="1700" dirty="0">
                <a:cs typeface="Levenim MT" pitchFamily="2" charset="-79"/>
              </a:rPr>
              <a:t>will</a:t>
            </a:r>
            <a:r>
              <a:rPr lang="zh-CN" altLang="en-US" sz="1700" dirty="0">
                <a:cs typeface="Levenim MT" pitchFamily="2" charset="-79"/>
              </a:rPr>
              <a:t> </a:t>
            </a:r>
            <a:r>
              <a:rPr lang="en-US" altLang="zh-CN" sz="1700" dirty="0">
                <a:cs typeface="Levenim MT" pitchFamily="2" charset="-79"/>
              </a:rPr>
              <a:t>be</a:t>
            </a:r>
            <a:r>
              <a:rPr lang="zh-CN" altLang="en-US" sz="1700" dirty="0">
                <a:cs typeface="Levenim MT" pitchFamily="2" charset="-79"/>
              </a:rPr>
              <a:t> </a:t>
            </a:r>
            <a:r>
              <a:rPr lang="en-US" altLang="zh-CN" sz="1700" dirty="0">
                <a:cs typeface="Levenim MT" pitchFamily="2" charset="-79"/>
              </a:rPr>
              <a:t>more</a:t>
            </a:r>
            <a:r>
              <a:rPr lang="zh-CN" altLang="en-US" sz="1700" dirty="0">
                <a:cs typeface="Levenim MT" pitchFamily="2" charset="-79"/>
              </a:rPr>
              <a:t> </a:t>
            </a:r>
            <a:r>
              <a:rPr lang="en-US" altLang="zh-CN" sz="1700" dirty="0">
                <a:cs typeface="Levenim MT" pitchFamily="2" charset="-79"/>
              </a:rPr>
              <a:t>profitable</a:t>
            </a:r>
            <a:r>
              <a:rPr lang="zh-CN" altLang="en-US" sz="1700" dirty="0">
                <a:cs typeface="Levenim MT" pitchFamily="2" charset="-79"/>
              </a:rPr>
              <a:t> </a:t>
            </a:r>
            <a:r>
              <a:rPr lang="en-US" altLang="zh-CN" sz="1700" dirty="0">
                <a:cs typeface="Levenim MT" pitchFamily="2" charset="-79"/>
              </a:rPr>
              <a:t>to</a:t>
            </a:r>
            <a:r>
              <a:rPr lang="zh-CN" altLang="en-US" sz="1700" dirty="0">
                <a:cs typeface="Levenim MT" pitchFamily="2" charset="-79"/>
              </a:rPr>
              <a:t> </a:t>
            </a:r>
            <a:r>
              <a:rPr lang="en-US" altLang="zh-CN" sz="1700" dirty="0">
                <a:cs typeface="Levenim MT" pitchFamily="2" charset="-79"/>
              </a:rPr>
              <a:t>form</a:t>
            </a:r>
            <a:r>
              <a:rPr lang="zh-CN" altLang="en-US" sz="1700" dirty="0">
                <a:cs typeface="Levenim MT" pitchFamily="2" charset="-79"/>
              </a:rPr>
              <a:t> </a:t>
            </a:r>
            <a:r>
              <a:rPr lang="en-US" altLang="zh-CN" sz="1700" dirty="0">
                <a:cs typeface="Levenim MT" pitchFamily="2" charset="-79"/>
              </a:rPr>
              <a:t>portfolio</a:t>
            </a:r>
            <a:r>
              <a:rPr lang="zh-CN" altLang="en-US" sz="1700" dirty="0">
                <a:cs typeface="Levenim MT" pitchFamily="2" charset="-79"/>
              </a:rPr>
              <a:t> </a:t>
            </a:r>
            <a:r>
              <a:rPr lang="en-US" altLang="zh-CN" sz="1700" dirty="0">
                <a:cs typeface="Levenim MT" pitchFamily="2" charset="-79"/>
              </a:rPr>
              <a:t>based</a:t>
            </a:r>
            <a:r>
              <a:rPr lang="zh-CN" altLang="en-US" sz="1700" dirty="0">
                <a:cs typeface="Levenim MT" pitchFamily="2" charset="-79"/>
              </a:rPr>
              <a:t> </a:t>
            </a:r>
            <a:r>
              <a:rPr lang="en-US" altLang="zh-CN" sz="1700" dirty="0">
                <a:cs typeface="Levenim MT" pitchFamily="2" charset="-79"/>
              </a:rPr>
              <a:t>on</a:t>
            </a:r>
            <a:r>
              <a:rPr lang="zh-CN" altLang="en-US" sz="1700" dirty="0">
                <a:cs typeface="Levenim MT" pitchFamily="2" charset="-79"/>
              </a:rPr>
              <a:t> </a:t>
            </a:r>
            <a:r>
              <a:rPr lang="en-US" altLang="zh-CN" sz="1700" dirty="0" smtClean="0">
                <a:cs typeface="Levenim MT" pitchFamily="2" charset="-79"/>
              </a:rPr>
              <a:t>past</a:t>
            </a:r>
            <a:r>
              <a:rPr lang="zh-CN" altLang="en-US" sz="1700" dirty="0" smtClean="0">
                <a:cs typeface="Levenim MT" pitchFamily="2" charset="-79"/>
              </a:rPr>
              <a:t> </a:t>
            </a:r>
            <a:r>
              <a:rPr lang="en-US" altLang="zh-CN" sz="1700" dirty="0">
                <a:cs typeface="Levenim MT" pitchFamily="2" charset="-79"/>
              </a:rPr>
              <a:t>return</a:t>
            </a:r>
            <a:r>
              <a:rPr lang="zh-CN" altLang="en-US" sz="1700" dirty="0">
                <a:cs typeface="Levenim MT" pitchFamily="2" charset="-79"/>
              </a:rPr>
              <a:t> </a:t>
            </a:r>
            <a:r>
              <a:rPr lang="en-US" altLang="zh-CN" sz="1700" dirty="0" smtClean="0">
                <a:cs typeface="Levenim MT" pitchFamily="2" charset="-79"/>
              </a:rPr>
              <a:t>in a short period of time and</a:t>
            </a:r>
            <a:r>
              <a:rPr lang="zh-CN" altLang="en-US" sz="1700" dirty="0" smtClean="0">
                <a:cs typeface="Levenim MT" pitchFamily="2" charset="-79"/>
              </a:rPr>
              <a:t> </a:t>
            </a:r>
            <a:r>
              <a:rPr lang="en-US" altLang="zh-CN" sz="1700" dirty="0">
                <a:cs typeface="Levenim MT" pitchFamily="2" charset="-79"/>
              </a:rPr>
              <a:t>hold</a:t>
            </a:r>
            <a:r>
              <a:rPr lang="zh-CN" altLang="en-US" sz="1700" dirty="0">
                <a:cs typeface="Levenim MT" pitchFamily="2" charset="-79"/>
              </a:rPr>
              <a:t> </a:t>
            </a:r>
            <a:r>
              <a:rPr lang="en-US" altLang="zh-CN" sz="1700" dirty="0">
                <a:cs typeface="Levenim MT" pitchFamily="2" charset="-79"/>
              </a:rPr>
              <a:t>it</a:t>
            </a:r>
            <a:r>
              <a:rPr lang="zh-CN" altLang="en-US" sz="1700" dirty="0">
                <a:cs typeface="Levenim MT" pitchFamily="2" charset="-79"/>
              </a:rPr>
              <a:t> </a:t>
            </a:r>
            <a:r>
              <a:rPr lang="en-US" altLang="zh-CN" sz="1700" dirty="0">
                <a:cs typeface="Levenim MT" pitchFamily="2" charset="-79"/>
              </a:rPr>
              <a:t>for</a:t>
            </a:r>
            <a:r>
              <a:rPr lang="zh-CN" altLang="en-US" sz="1700" dirty="0">
                <a:cs typeface="Levenim MT" pitchFamily="2" charset="-79"/>
              </a:rPr>
              <a:t> </a:t>
            </a:r>
            <a:r>
              <a:rPr lang="en-US" altLang="zh-CN" sz="1700" dirty="0">
                <a:cs typeface="Levenim MT" pitchFamily="2" charset="-79"/>
              </a:rPr>
              <a:t>a</a:t>
            </a:r>
            <a:r>
              <a:rPr lang="zh-CN" altLang="en-US" sz="1700" dirty="0">
                <a:cs typeface="Levenim MT" pitchFamily="2" charset="-79"/>
              </a:rPr>
              <a:t> </a:t>
            </a:r>
            <a:r>
              <a:rPr lang="en-US" altLang="zh-CN" sz="1700" dirty="0">
                <a:cs typeface="Levenim MT" pitchFamily="2" charset="-79"/>
              </a:rPr>
              <a:t>short</a:t>
            </a:r>
            <a:r>
              <a:rPr lang="zh-CN" altLang="en-US" sz="1700" dirty="0">
                <a:cs typeface="Levenim MT" pitchFamily="2" charset="-79"/>
              </a:rPr>
              <a:t> </a:t>
            </a:r>
            <a:r>
              <a:rPr lang="en-US" altLang="zh-CN" sz="1700" dirty="0" smtClean="0">
                <a:cs typeface="Levenim MT" pitchFamily="2" charset="-79"/>
              </a:rPr>
              <a:t>time as well</a:t>
            </a:r>
            <a:endParaRPr lang="zh-CN" altLang="en-US" sz="1700" dirty="0">
              <a:cs typeface="Levenim MT" pitchFamily="2" charset="-79"/>
            </a:endParaRPr>
          </a:p>
        </p:txBody>
      </p:sp>
      <p:sp>
        <p:nvSpPr>
          <p:cNvPr id="44" name="TextBox 13"/>
          <p:cNvSpPr txBox="1"/>
          <p:nvPr/>
        </p:nvSpPr>
        <p:spPr>
          <a:xfrm>
            <a:off x="4178064" y="3901213"/>
            <a:ext cx="672940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000">
                <a:solidFill>
                  <a:schemeClr val="bg2"/>
                </a:solidFill>
                <a:latin typeface="Levenim MT" pitchFamily="2" charset="-79"/>
                <a:cs typeface="Levenim MT" pitchFamily="2" charset="-79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1700" dirty="0">
                <a:solidFill>
                  <a:schemeClr val="tx1"/>
                </a:solidFill>
                <a:latin typeface="+mn-lt"/>
                <a:cs typeface="+mn-cs"/>
              </a:rPr>
              <a:t>Chinese</a:t>
            </a:r>
            <a:r>
              <a:rPr lang="zh-CN" altLang="en-US" sz="1700" dirty="0">
                <a:solidFill>
                  <a:schemeClr val="tx1"/>
                </a:solidFill>
                <a:latin typeface="+mn-lt"/>
                <a:cs typeface="+mn-cs"/>
              </a:rPr>
              <a:t> </a:t>
            </a:r>
            <a:r>
              <a:rPr lang="en-US" altLang="zh-CN" sz="1700" dirty="0">
                <a:solidFill>
                  <a:schemeClr val="tx1"/>
                </a:solidFill>
                <a:latin typeface="+mn-lt"/>
                <a:cs typeface="+mn-cs"/>
              </a:rPr>
              <a:t>stock</a:t>
            </a:r>
            <a:r>
              <a:rPr lang="zh-CN" altLang="en-US" sz="1700" dirty="0">
                <a:solidFill>
                  <a:schemeClr val="tx1"/>
                </a:solidFill>
                <a:latin typeface="+mn-lt"/>
                <a:cs typeface="+mn-cs"/>
              </a:rPr>
              <a:t> </a:t>
            </a:r>
            <a:r>
              <a:rPr lang="en-US" altLang="zh-CN" sz="1700" dirty="0" smtClean="0">
                <a:solidFill>
                  <a:schemeClr val="tx1"/>
                </a:solidFill>
                <a:latin typeface="+mn-lt"/>
                <a:cs typeface="+mn-cs"/>
              </a:rPr>
              <a:t>market</a:t>
            </a:r>
            <a:r>
              <a:rPr lang="zh-CN" altLang="en-US" sz="1700" dirty="0" smtClean="0">
                <a:solidFill>
                  <a:schemeClr val="tx1"/>
                </a:solidFill>
                <a:latin typeface="+mn-lt"/>
                <a:cs typeface="+mn-cs"/>
              </a:rPr>
              <a:t> </a:t>
            </a:r>
            <a:r>
              <a:rPr lang="en-US" altLang="zh-CN" sz="1700" dirty="0">
                <a:solidFill>
                  <a:schemeClr val="tx1"/>
                </a:solidFill>
                <a:latin typeface="+mn-lt"/>
                <a:cs typeface="+mn-cs"/>
              </a:rPr>
              <a:t>has</a:t>
            </a:r>
            <a:r>
              <a:rPr lang="zh-CN" altLang="en-US" sz="1700" dirty="0">
                <a:solidFill>
                  <a:schemeClr val="tx1"/>
                </a:solidFill>
                <a:latin typeface="+mn-lt"/>
                <a:cs typeface="+mn-cs"/>
              </a:rPr>
              <a:t> </a:t>
            </a:r>
            <a:r>
              <a:rPr lang="en-US" altLang="zh-CN" sz="1700" dirty="0">
                <a:solidFill>
                  <a:schemeClr val="tx1"/>
                </a:solidFill>
                <a:latin typeface="+mn-lt"/>
                <a:cs typeface="+mn-cs"/>
              </a:rPr>
              <a:t>a</a:t>
            </a:r>
            <a:r>
              <a:rPr lang="zh-CN" altLang="en-US" sz="1700" dirty="0">
                <a:solidFill>
                  <a:schemeClr val="tx1"/>
                </a:solidFill>
                <a:latin typeface="+mn-lt"/>
                <a:cs typeface="+mn-cs"/>
              </a:rPr>
              <a:t> </a:t>
            </a:r>
            <a:r>
              <a:rPr lang="en-US" altLang="zh-CN" sz="1700" dirty="0">
                <a:solidFill>
                  <a:schemeClr val="tx1"/>
                </a:solidFill>
                <a:latin typeface="+mn-lt"/>
                <a:cs typeface="+mn-cs"/>
              </a:rPr>
              <a:t>strong</a:t>
            </a:r>
            <a:r>
              <a:rPr lang="zh-CN" altLang="en-US" sz="1700" dirty="0">
                <a:solidFill>
                  <a:schemeClr val="tx1"/>
                </a:solidFill>
                <a:latin typeface="+mn-lt"/>
                <a:cs typeface="+mn-cs"/>
              </a:rPr>
              <a:t> </a:t>
            </a:r>
            <a:r>
              <a:rPr lang="en-US" altLang="zh-CN" sz="1700" dirty="0" smtClean="0">
                <a:solidFill>
                  <a:schemeClr val="tx1"/>
                </a:solidFill>
                <a:latin typeface="+mn-lt"/>
                <a:cs typeface="+mn-cs"/>
              </a:rPr>
              <a:t>reversal</a:t>
            </a:r>
            <a:r>
              <a:rPr lang="zh-CN" altLang="en-US" sz="1700" dirty="0" smtClean="0">
                <a:solidFill>
                  <a:schemeClr val="tx1"/>
                </a:solidFill>
                <a:latin typeface="+mn-lt"/>
                <a:cs typeface="+mn-cs"/>
              </a:rPr>
              <a:t> </a:t>
            </a:r>
            <a:r>
              <a:rPr lang="en-US" altLang="zh-CN" sz="1700" dirty="0">
                <a:solidFill>
                  <a:schemeClr val="tx1"/>
                </a:solidFill>
                <a:latin typeface="+mn-lt"/>
                <a:cs typeface="+mn-cs"/>
              </a:rPr>
              <a:t>effect</a:t>
            </a:r>
            <a:r>
              <a:rPr lang="zh-CN" altLang="en-US" sz="1700" dirty="0">
                <a:solidFill>
                  <a:schemeClr val="tx1"/>
                </a:solidFill>
                <a:latin typeface="+mn-lt"/>
                <a:cs typeface="+mn-cs"/>
              </a:rPr>
              <a:t> </a:t>
            </a:r>
            <a:r>
              <a:rPr lang="en-US" altLang="zh-CN" sz="1700" dirty="0">
                <a:solidFill>
                  <a:schemeClr val="tx1"/>
                </a:solidFill>
                <a:latin typeface="+mn-lt"/>
                <a:cs typeface="+mn-cs"/>
              </a:rPr>
              <a:t>which</a:t>
            </a:r>
            <a:r>
              <a:rPr lang="zh-CN" altLang="en-US" sz="1700" dirty="0">
                <a:solidFill>
                  <a:schemeClr val="tx1"/>
                </a:solidFill>
                <a:latin typeface="+mn-lt"/>
                <a:cs typeface="+mn-cs"/>
              </a:rPr>
              <a:t> </a:t>
            </a:r>
            <a:r>
              <a:rPr lang="en-US" altLang="zh-CN" sz="1700" dirty="0">
                <a:solidFill>
                  <a:schemeClr val="tx1"/>
                </a:solidFill>
                <a:latin typeface="+mn-lt"/>
                <a:cs typeface="+mn-cs"/>
              </a:rPr>
              <a:t>changed</a:t>
            </a:r>
            <a:r>
              <a:rPr lang="zh-CN" altLang="en-US" sz="1700" dirty="0">
                <a:solidFill>
                  <a:schemeClr val="tx1"/>
                </a:solidFill>
                <a:latin typeface="+mn-lt"/>
                <a:cs typeface="+mn-cs"/>
              </a:rPr>
              <a:t> </a:t>
            </a:r>
            <a:r>
              <a:rPr lang="en-US" altLang="zh-CN" sz="1700" dirty="0">
                <a:solidFill>
                  <a:schemeClr val="tx1"/>
                </a:solidFill>
                <a:latin typeface="+mn-lt"/>
                <a:cs typeface="+mn-cs"/>
              </a:rPr>
              <a:t>the</a:t>
            </a:r>
            <a:r>
              <a:rPr lang="zh-CN" altLang="en-US" sz="1700" dirty="0">
                <a:solidFill>
                  <a:schemeClr val="tx1"/>
                </a:solidFill>
                <a:latin typeface="+mn-lt"/>
                <a:cs typeface="+mn-cs"/>
              </a:rPr>
              <a:t> </a:t>
            </a:r>
            <a:r>
              <a:rPr lang="en-US" altLang="zh-CN" sz="1700" dirty="0">
                <a:solidFill>
                  <a:schemeClr val="tx1"/>
                </a:solidFill>
                <a:latin typeface="+mn-lt"/>
                <a:cs typeface="+mn-cs"/>
              </a:rPr>
              <a:t>time</a:t>
            </a:r>
            <a:r>
              <a:rPr lang="zh-CN" altLang="en-US" sz="1700" dirty="0">
                <a:solidFill>
                  <a:schemeClr val="tx1"/>
                </a:solidFill>
                <a:latin typeface="+mn-lt"/>
                <a:cs typeface="+mn-cs"/>
              </a:rPr>
              <a:t> </a:t>
            </a:r>
            <a:r>
              <a:rPr lang="en-US" altLang="zh-CN" sz="1700" dirty="0">
                <a:solidFill>
                  <a:schemeClr val="tx1"/>
                </a:solidFill>
                <a:latin typeface="+mn-lt"/>
                <a:cs typeface="+mn-cs"/>
              </a:rPr>
              <a:t>structure</a:t>
            </a:r>
            <a:r>
              <a:rPr lang="zh-CN" altLang="en-US" sz="1700" dirty="0">
                <a:solidFill>
                  <a:schemeClr val="tx1"/>
                </a:solidFill>
                <a:latin typeface="+mn-lt"/>
                <a:cs typeface="+mn-cs"/>
              </a:rPr>
              <a:t> </a:t>
            </a:r>
            <a:r>
              <a:rPr lang="en-US" altLang="zh-CN" sz="1700" dirty="0">
                <a:solidFill>
                  <a:schemeClr val="tx1"/>
                </a:solidFill>
                <a:latin typeface="+mn-lt"/>
                <a:cs typeface="+mn-cs"/>
              </a:rPr>
              <a:t>of</a:t>
            </a:r>
            <a:r>
              <a:rPr lang="zh-CN" altLang="en-US" sz="1700" dirty="0">
                <a:solidFill>
                  <a:schemeClr val="tx1"/>
                </a:solidFill>
                <a:latin typeface="+mn-lt"/>
                <a:cs typeface="+mn-cs"/>
              </a:rPr>
              <a:t> </a:t>
            </a:r>
            <a:r>
              <a:rPr lang="en-US" altLang="zh-CN" sz="1700" dirty="0" smtClean="0">
                <a:solidFill>
                  <a:schemeClr val="tx1"/>
                </a:solidFill>
                <a:latin typeface="+mn-lt"/>
                <a:cs typeface="+mn-cs"/>
              </a:rPr>
              <a:t>momentum </a:t>
            </a:r>
            <a:endParaRPr lang="zh-CN" altLang="en-US" sz="1700" dirty="0">
              <a:solidFill>
                <a:schemeClr val="tx1"/>
              </a:solidFill>
              <a:latin typeface="+mn-lt"/>
              <a:cs typeface="+mn-c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51992" y="4849415"/>
            <a:ext cx="4883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FD4E6B"/>
                </a:solidFill>
              </a:rPr>
              <a:t>Common</a:t>
            </a:r>
            <a:r>
              <a:rPr lang="en-US" altLang="zh-CN" sz="1400" b="1" dirty="0" smtClean="0">
                <a:solidFill>
                  <a:srgbClr val="FD4E6B"/>
                </a:solidFill>
              </a:rPr>
              <a:t>ly</a:t>
            </a:r>
            <a:r>
              <a:rPr lang="zh-CN" altLang="en-US" sz="1400" b="1" dirty="0" smtClean="0">
                <a:solidFill>
                  <a:srgbClr val="FD4E6B"/>
                </a:solidFill>
              </a:rPr>
              <a:t> </a:t>
            </a:r>
            <a:r>
              <a:rPr lang="en-US" altLang="zh-CN" sz="1400" b="1" dirty="0" smtClean="0">
                <a:solidFill>
                  <a:srgbClr val="FD4E6B"/>
                </a:solidFill>
              </a:rPr>
              <a:t>known</a:t>
            </a:r>
            <a:r>
              <a:rPr lang="en-US" sz="1400" b="1" dirty="0" smtClean="0">
                <a:solidFill>
                  <a:srgbClr val="FD4E6B"/>
                </a:solidFill>
              </a:rPr>
              <a:t> </a:t>
            </a:r>
            <a:r>
              <a:rPr lang="en-US" sz="1400" b="1" dirty="0" smtClean="0">
                <a:solidFill>
                  <a:srgbClr val="FD4E6B"/>
                </a:solidFill>
              </a:rPr>
              <a:t>momentum and reversal effect</a:t>
            </a:r>
            <a:endParaRPr lang="en-US" sz="1400" b="1" dirty="0">
              <a:solidFill>
                <a:srgbClr val="FD4E6B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756648" y="4849415"/>
            <a:ext cx="4883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FD4E6B"/>
                </a:solidFill>
              </a:rPr>
              <a:t>Momentum and reversal effect in China</a:t>
            </a:r>
            <a:endParaRPr lang="en-US" sz="1400" b="1" dirty="0">
              <a:solidFill>
                <a:srgbClr val="FD4E6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008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-590550" y="4240947"/>
            <a:ext cx="97155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3276600" y="3524250"/>
            <a:ext cx="908685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3624981" y="3263384"/>
            <a:ext cx="502233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7200" dirty="0" smtClean="0">
                <a:solidFill>
                  <a:schemeClr val="accent1"/>
                </a:solidFill>
              </a:rPr>
              <a:t>THANK YOU</a:t>
            </a:r>
            <a:endParaRPr kumimoji="1" lang="zh-CN" altLang="en-US" sz="7200" dirty="0">
              <a:solidFill>
                <a:schemeClr val="accent1"/>
              </a:solidFill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3276600" y="2740623"/>
            <a:ext cx="1550451" cy="78362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4827051" y="1956995"/>
            <a:ext cx="1550451" cy="78362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7574499" y="4253411"/>
            <a:ext cx="1550451" cy="78362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3000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AGENDA</a:t>
            </a:r>
            <a:endParaRPr lang="zh-CN" altLang="en-US" dirty="0"/>
          </a:p>
        </p:txBody>
      </p:sp>
      <p:sp>
        <p:nvSpPr>
          <p:cNvPr id="127" name="矩形 4"/>
          <p:cNvSpPr/>
          <p:nvPr/>
        </p:nvSpPr>
        <p:spPr>
          <a:xfrm>
            <a:off x="263352" y="1340768"/>
            <a:ext cx="11665296" cy="4896544"/>
          </a:xfrm>
          <a:prstGeom prst="rect">
            <a:avLst/>
          </a:prstGeom>
          <a:solidFill>
            <a:schemeClr val="tx2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TextBox 131"/>
          <p:cNvSpPr txBox="1"/>
          <p:nvPr/>
        </p:nvSpPr>
        <p:spPr>
          <a:xfrm>
            <a:off x="911424" y="1662623"/>
            <a:ext cx="6624736" cy="410881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457200" indent="-457200">
              <a:lnSpc>
                <a:spcPct val="200000"/>
              </a:lnSpc>
              <a:buFont typeface="Wingdings" charset="2"/>
              <a:buChar char="v"/>
            </a:pPr>
            <a:r>
              <a:rPr lang="en-US" altLang="zh-CN" sz="3200" b="1" dirty="0" smtClean="0">
                <a:latin typeface="+mn-ea"/>
              </a:rPr>
              <a:t>Data</a:t>
            </a:r>
            <a:r>
              <a:rPr lang="zh-CN" altLang="en-US" sz="3200" b="1" dirty="0" smtClean="0">
                <a:latin typeface="+mn-ea"/>
              </a:rPr>
              <a:t> </a:t>
            </a:r>
            <a:r>
              <a:rPr lang="en-US" altLang="zh-CN" sz="3200" b="1" dirty="0">
                <a:latin typeface="+mn-ea"/>
              </a:rPr>
              <a:t>S</a:t>
            </a:r>
            <a:r>
              <a:rPr lang="en-US" altLang="zh-CN" sz="3200" b="1" dirty="0" smtClean="0">
                <a:latin typeface="+mn-ea"/>
              </a:rPr>
              <a:t>et</a:t>
            </a:r>
            <a:r>
              <a:rPr lang="zh-CN" altLang="en-US" sz="3200" b="1" dirty="0" smtClean="0">
                <a:latin typeface="+mn-ea"/>
              </a:rPr>
              <a:t> </a:t>
            </a:r>
            <a:r>
              <a:rPr lang="en-US" altLang="zh-CN" sz="3200" b="1" dirty="0">
                <a:latin typeface="+mn-ea"/>
              </a:rPr>
              <a:t>S</a:t>
            </a:r>
            <a:r>
              <a:rPr lang="en-US" altLang="zh-CN" sz="3200" b="1" dirty="0" smtClean="0">
                <a:latin typeface="+mn-ea"/>
              </a:rPr>
              <a:t>ummary</a:t>
            </a:r>
          </a:p>
          <a:p>
            <a:pPr marL="457200" indent="-457200">
              <a:lnSpc>
                <a:spcPct val="200000"/>
              </a:lnSpc>
              <a:buFont typeface="Wingdings" charset="2"/>
              <a:buChar char="v"/>
            </a:pPr>
            <a:r>
              <a:rPr lang="en-US" altLang="zh-CN" sz="3200" b="1" dirty="0" smtClean="0">
                <a:latin typeface="+mn-ea"/>
              </a:rPr>
              <a:t>Momentum</a:t>
            </a:r>
            <a:r>
              <a:rPr lang="zh-CN" altLang="en-US" sz="3200" b="1" dirty="0" smtClean="0">
                <a:latin typeface="+mn-ea"/>
              </a:rPr>
              <a:t> </a:t>
            </a:r>
            <a:r>
              <a:rPr lang="en-US" altLang="zh-CN" sz="3200" b="1" dirty="0" smtClean="0">
                <a:latin typeface="+mn-ea"/>
              </a:rPr>
              <a:t>Effect</a:t>
            </a:r>
          </a:p>
          <a:p>
            <a:pPr marL="457200" indent="-457200">
              <a:lnSpc>
                <a:spcPct val="200000"/>
              </a:lnSpc>
              <a:buFont typeface="Wingdings" charset="2"/>
              <a:buChar char="v"/>
            </a:pPr>
            <a:r>
              <a:rPr lang="en-US" altLang="zh-CN" sz="3200" b="1" dirty="0" smtClean="0">
                <a:latin typeface="+mn-ea"/>
              </a:rPr>
              <a:t>Reversal</a:t>
            </a:r>
            <a:r>
              <a:rPr lang="zh-CN" altLang="en-US" sz="3200" b="1" dirty="0" smtClean="0">
                <a:latin typeface="+mn-ea"/>
              </a:rPr>
              <a:t> </a:t>
            </a:r>
            <a:r>
              <a:rPr lang="en-US" altLang="zh-CN" sz="3200" b="1" dirty="0" smtClean="0">
                <a:latin typeface="+mn-ea"/>
              </a:rPr>
              <a:t>Effect</a:t>
            </a:r>
          </a:p>
          <a:p>
            <a:pPr marL="457200" indent="-457200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Font typeface="Wingdings" charset="2"/>
              <a:buChar char="v"/>
            </a:pPr>
            <a:r>
              <a:rPr lang="en-US" altLang="zh-CN" sz="3200" b="1" dirty="0" smtClean="0">
                <a:latin typeface="+mn-ea"/>
              </a:rPr>
              <a:t>Conclusion</a:t>
            </a:r>
            <a:endParaRPr lang="en-US" sz="3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12810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5231904" y="3068960"/>
            <a:ext cx="1691702" cy="482447"/>
          </a:xfrm>
        </p:spPr>
        <p:txBody>
          <a:bodyPr/>
          <a:lstStyle/>
          <a:p>
            <a:r>
              <a:rPr lang="en-US" altLang="zh-CN" dirty="0"/>
              <a:t>Part </a:t>
            </a:r>
            <a:r>
              <a:rPr lang="en-US" altLang="zh-CN" dirty="0" smtClean="0"/>
              <a:t>one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8924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704850" y="450726"/>
            <a:ext cx="3518941" cy="432048"/>
          </a:xfrm>
        </p:spPr>
        <p:txBody>
          <a:bodyPr/>
          <a:lstStyle/>
          <a:p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SET</a:t>
            </a:r>
            <a:r>
              <a:rPr lang="zh-CN" altLang="en-US" dirty="0" smtClean="0"/>
              <a:t> </a:t>
            </a:r>
            <a:r>
              <a:rPr lang="en-US" altLang="zh-CN" dirty="0" smtClean="0"/>
              <a:t>SUMMARY</a:t>
            </a:r>
            <a:endParaRPr lang="zh-CN" altLang="en-US" dirty="0"/>
          </a:p>
        </p:txBody>
      </p:sp>
      <p:sp>
        <p:nvSpPr>
          <p:cNvPr id="127" name="矩形 4"/>
          <p:cNvSpPr/>
          <p:nvPr/>
        </p:nvSpPr>
        <p:spPr>
          <a:xfrm>
            <a:off x="263352" y="1340768"/>
            <a:ext cx="11665296" cy="4896544"/>
          </a:xfrm>
          <a:prstGeom prst="rect">
            <a:avLst/>
          </a:prstGeom>
          <a:solidFill>
            <a:schemeClr val="tx2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704850" y="980728"/>
            <a:ext cx="5401047" cy="287982"/>
          </a:xfrm>
        </p:spPr>
        <p:txBody>
          <a:bodyPr/>
          <a:lstStyle/>
          <a:p>
            <a:r>
              <a:rPr lang="en-US" altLang="zh-CN" dirty="0" smtClean="0"/>
              <a:t>Key</a:t>
            </a:r>
            <a:r>
              <a:rPr lang="zh-CN" altLang="en-US" dirty="0" smtClean="0"/>
              <a:t> </a:t>
            </a:r>
            <a:r>
              <a:rPr lang="en-US" altLang="zh-CN" dirty="0"/>
              <a:t>f</a:t>
            </a:r>
            <a:r>
              <a:rPr lang="en-US" altLang="zh-CN" dirty="0" smtClean="0"/>
              <a:t>eatures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/>
              <a:t>o</a:t>
            </a:r>
            <a:r>
              <a:rPr lang="en-US" altLang="zh-CN" dirty="0" smtClean="0"/>
              <a:t>riginal</a:t>
            </a:r>
            <a:r>
              <a:rPr lang="zh-CN" altLang="en-US" dirty="0" smtClean="0"/>
              <a:t> </a:t>
            </a:r>
            <a:r>
              <a:rPr lang="en-US" altLang="zh-CN" dirty="0"/>
              <a:t>d</a:t>
            </a:r>
            <a:r>
              <a:rPr lang="en-US" altLang="zh-CN" dirty="0" smtClean="0"/>
              <a:t>ata</a:t>
            </a:r>
            <a:r>
              <a:rPr lang="zh-CN" altLang="en-US" dirty="0" smtClean="0"/>
              <a:t> </a:t>
            </a:r>
            <a:r>
              <a:rPr lang="en-US" altLang="zh-CN" dirty="0"/>
              <a:t>s</a:t>
            </a:r>
            <a:r>
              <a:rPr lang="en-US" altLang="zh-CN" dirty="0" smtClean="0"/>
              <a:t>et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63352" y="6381328"/>
            <a:ext cx="116652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/>
              <a:t>* </a:t>
            </a:r>
            <a:r>
              <a:rPr lang="en-US" altLang="zh-CN" sz="800" dirty="0" smtClean="0"/>
              <a:t>NA</a:t>
            </a:r>
            <a:r>
              <a:rPr lang="zh-CN" altLang="en-US" sz="800" dirty="0" smtClean="0"/>
              <a:t> </a:t>
            </a:r>
            <a:r>
              <a:rPr lang="en-US" altLang="zh-CN" sz="800" dirty="0" smtClean="0"/>
              <a:t>values</a:t>
            </a:r>
            <a:r>
              <a:rPr lang="zh-CN" altLang="en-US" sz="800" dirty="0" smtClean="0"/>
              <a:t> </a:t>
            </a:r>
            <a:r>
              <a:rPr lang="en-US" altLang="zh-CN" sz="800" dirty="0" smtClean="0"/>
              <a:t>exist</a:t>
            </a:r>
            <a:r>
              <a:rPr lang="zh-CN" altLang="en-US" sz="800" dirty="0" smtClean="0"/>
              <a:t> </a:t>
            </a:r>
            <a:r>
              <a:rPr lang="en-US" altLang="zh-CN" sz="800" dirty="0" smtClean="0"/>
              <a:t>mainly</a:t>
            </a:r>
            <a:r>
              <a:rPr lang="zh-CN" altLang="en-US" sz="800" dirty="0" smtClean="0"/>
              <a:t> </a:t>
            </a:r>
            <a:r>
              <a:rPr lang="en-US" altLang="zh-CN" sz="800" dirty="0" smtClean="0"/>
              <a:t>due</a:t>
            </a:r>
            <a:r>
              <a:rPr lang="zh-CN" altLang="en-US" sz="800" dirty="0" smtClean="0"/>
              <a:t> </a:t>
            </a:r>
            <a:r>
              <a:rPr lang="en-US" altLang="zh-CN" sz="800" dirty="0" smtClean="0"/>
              <a:t>to</a:t>
            </a:r>
            <a:r>
              <a:rPr lang="zh-CN" altLang="en-US" sz="800" dirty="0" smtClean="0"/>
              <a:t> </a:t>
            </a:r>
            <a:r>
              <a:rPr lang="en-US" altLang="zh-CN" sz="800" dirty="0" smtClean="0"/>
              <a:t>different</a:t>
            </a:r>
            <a:r>
              <a:rPr lang="zh-CN" altLang="en-US" sz="800" dirty="0" smtClean="0"/>
              <a:t> </a:t>
            </a:r>
            <a:r>
              <a:rPr lang="en-US" altLang="zh-CN" sz="800" dirty="0" smtClean="0"/>
              <a:t>listing</a:t>
            </a:r>
            <a:r>
              <a:rPr lang="zh-CN" altLang="en-US" sz="800" dirty="0" smtClean="0"/>
              <a:t> </a:t>
            </a:r>
            <a:r>
              <a:rPr lang="en-US" altLang="zh-CN" sz="800" dirty="0" smtClean="0"/>
              <a:t>time</a:t>
            </a:r>
            <a:r>
              <a:rPr lang="zh-CN" altLang="en-US" sz="800" dirty="0" smtClean="0"/>
              <a:t> </a:t>
            </a:r>
            <a:r>
              <a:rPr lang="en-US" altLang="zh-CN" sz="800" dirty="0" smtClean="0"/>
              <a:t>of</a:t>
            </a:r>
            <a:r>
              <a:rPr lang="zh-CN" altLang="en-US" sz="800" dirty="0" smtClean="0"/>
              <a:t> </a:t>
            </a:r>
            <a:r>
              <a:rPr lang="en-US" altLang="zh-CN" sz="800" dirty="0" smtClean="0"/>
              <a:t>firms</a:t>
            </a:r>
            <a:endParaRPr lang="en-US" sz="800" dirty="0"/>
          </a:p>
        </p:txBody>
      </p:sp>
      <p:sp>
        <p:nvSpPr>
          <p:cNvPr id="4" name="TextBox 3"/>
          <p:cNvSpPr txBox="1"/>
          <p:nvPr/>
        </p:nvSpPr>
        <p:spPr>
          <a:xfrm>
            <a:off x="541512" y="2772841"/>
            <a:ext cx="2133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FD4E6A"/>
                </a:solidFill>
              </a:rPr>
              <a:t>Date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250" y="1596543"/>
            <a:ext cx="962435" cy="9624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1584" y="1547691"/>
            <a:ext cx="936104" cy="93610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782597" y="2771764"/>
            <a:ext cx="2154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FD4E6A"/>
                </a:solidFill>
              </a:rPr>
              <a:t>Ticker</a:t>
            </a:r>
            <a:endParaRPr lang="is-IS" b="1" dirty="0" smtClean="0">
              <a:solidFill>
                <a:srgbClr val="FD4E6A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55939" y="277566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FD4E6A"/>
                </a:solidFill>
              </a:rPr>
              <a:t>GICS</a:t>
            </a:r>
            <a:r>
              <a:rPr lang="zh-CN" altLang="en-US" b="1" dirty="0" smtClean="0">
                <a:solidFill>
                  <a:srgbClr val="FD4E6A"/>
                </a:solidFill>
              </a:rPr>
              <a:t> </a:t>
            </a:r>
            <a:endParaRPr lang="en-US" altLang="zh-CN" b="1" dirty="0" smtClean="0">
              <a:solidFill>
                <a:srgbClr val="FD4E6A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4493" y="1584489"/>
            <a:ext cx="1141430" cy="869958"/>
          </a:xfrm>
          <a:prstGeom prst="rect">
            <a:avLst/>
          </a:prstGeom>
        </p:spPr>
      </p:pic>
      <p:pic>
        <p:nvPicPr>
          <p:cNvPr id="96" name="Picture 95"/>
          <p:cNvPicPr>
            <a:picLocks noChangeAspect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4168" y="1534604"/>
            <a:ext cx="1086312" cy="1086312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587" y="1560071"/>
            <a:ext cx="932825" cy="932825"/>
          </a:xfrm>
          <a:prstGeom prst="rect">
            <a:avLst/>
          </a:prstGeom>
        </p:spPr>
      </p:pic>
      <p:sp>
        <p:nvSpPr>
          <p:cNvPr id="98" name="TextBox 97"/>
          <p:cNvSpPr txBox="1"/>
          <p:nvPr/>
        </p:nvSpPr>
        <p:spPr>
          <a:xfrm>
            <a:off x="7553120" y="277566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FD4E6A"/>
                </a:solidFill>
              </a:rPr>
              <a:t>Close</a:t>
            </a:r>
            <a:endParaRPr lang="en-US" b="1" dirty="0">
              <a:solidFill>
                <a:srgbClr val="FD4E6A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9639120" y="2764932"/>
            <a:ext cx="1456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FD4E6A"/>
                </a:solidFill>
              </a:rPr>
              <a:t>Volume</a:t>
            </a:r>
            <a:endParaRPr lang="en-US" b="1" dirty="0">
              <a:solidFill>
                <a:srgbClr val="FD4E6A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636557" y="3312502"/>
            <a:ext cx="19310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zh-CN" dirty="0">
                <a:solidFill>
                  <a:srgbClr val="000000"/>
                </a:solidFill>
              </a:rPr>
              <a:t>From</a:t>
            </a: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2006-01-01,</a:t>
            </a:r>
            <a:r>
              <a:rPr lang="zh-CN" altLang="en-US" dirty="0">
                <a:solidFill>
                  <a:srgbClr val="000000"/>
                </a:solidFill>
              </a:rPr>
              <a:t> </a:t>
            </a:r>
            <a:endParaRPr lang="en-US" altLang="zh-CN" dirty="0">
              <a:solidFill>
                <a:srgbClr val="000000"/>
              </a:solidFill>
            </a:endParaRPr>
          </a:p>
          <a:p>
            <a:pPr lvl="0" algn="ctr"/>
            <a:r>
              <a:rPr lang="en-US" altLang="zh-CN" dirty="0">
                <a:solidFill>
                  <a:srgbClr val="000000"/>
                </a:solidFill>
              </a:rPr>
              <a:t>to</a:t>
            </a: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2014-11-17</a:t>
            </a:r>
            <a:r>
              <a:rPr lang="zh-CN" altLang="en-US" dirty="0">
                <a:solidFill>
                  <a:srgbClr val="000000"/>
                </a:solidFill>
              </a:rPr>
              <a:t> </a:t>
            </a:r>
            <a:endParaRPr lang="en-US" altLang="zh-CN" dirty="0">
              <a:solidFill>
                <a:srgbClr val="000000"/>
              </a:solidFill>
            </a:endParaRPr>
          </a:p>
          <a:p>
            <a:pPr lvl="0" algn="ctr"/>
            <a:endParaRPr lang="en-US" altLang="zh-CN" dirty="0">
              <a:solidFill>
                <a:srgbClr val="000000"/>
              </a:solidFill>
            </a:endParaRPr>
          </a:p>
          <a:p>
            <a:pPr lvl="0" algn="ctr"/>
            <a:r>
              <a:rPr lang="en-US" altLang="zh-CN" dirty="0">
                <a:solidFill>
                  <a:srgbClr val="000000"/>
                </a:solidFill>
              </a:rPr>
              <a:t>17</a:t>
            </a: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months</a:t>
            </a:r>
          </a:p>
          <a:p>
            <a:pPr lvl="0" algn="ctr"/>
            <a:endParaRPr lang="en-US" dirty="0">
              <a:solidFill>
                <a:srgbClr val="000000"/>
              </a:solidFill>
            </a:endParaRPr>
          </a:p>
          <a:p>
            <a:pPr lvl="0" algn="ctr"/>
            <a:r>
              <a:rPr lang="en-US" altLang="zh-CN" dirty="0" smtClean="0">
                <a:solidFill>
                  <a:srgbClr val="000000"/>
                </a:solidFill>
              </a:rPr>
              <a:t>2147</a:t>
            </a:r>
            <a:r>
              <a:rPr lang="zh-CN" altLang="en-US" dirty="0" smtClean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trading days</a:t>
            </a:r>
            <a:endParaRPr lang="en-US" dirty="0">
              <a:solidFill>
                <a:srgbClr val="000000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2940812" y="3319824"/>
            <a:ext cx="19958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zh-CN" dirty="0" smtClean="0">
                <a:solidFill>
                  <a:srgbClr val="000000"/>
                </a:solidFill>
              </a:rPr>
              <a:t>2569</a:t>
            </a:r>
            <a:r>
              <a:rPr lang="zh-CN" altLang="en-US" dirty="0" smtClean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unique</a:t>
            </a:r>
            <a:r>
              <a:rPr lang="zh-CN" altLang="en-US" dirty="0" smtClean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stocks</a:t>
            </a:r>
            <a:endParaRPr lang="en-US" altLang="zh-CN" dirty="0">
              <a:solidFill>
                <a:srgbClr val="000000"/>
              </a:solidFill>
            </a:endParaRPr>
          </a:p>
          <a:p>
            <a:pPr lvl="0" algn="ctr"/>
            <a:endParaRPr lang="en-US" altLang="zh-CN" dirty="0" smtClean="0">
              <a:solidFill>
                <a:srgbClr val="000000"/>
              </a:solidFill>
            </a:endParaRPr>
          </a:p>
          <a:p>
            <a:pPr lvl="0" algn="ctr"/>
            <a:r>
              <a:rPr lang="en-US" altLang="zh-CN" dirty="0" smtClean="0">
                <a:solidFill>
                  <a:srgbClr val="000000"/>
                </a:solidFill>
              </a:rPr>
              <a:t>Both</a:t>
            </a:r>
            <a:r>
              <a:rPr lang="zh-CN" altLang="en-US" dirty="0" smtClean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SH</a:t>
            </a:r>
            <a:r>
              <a:rPr lang="zh-CN" altLang="en-US" dirty="0" smtClean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&amp;</a:t>
            </a:r>
            <a:r>
              <a:rPr lang="zh-CN" altLang="en-US" dirty="0" smtClean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SZ</a:t>
            </a:r>
            <a:r>
              <a:rPr lang="zh-CN" altLang="en-US" dirty="0" smtClean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market</a:t>
            </a:r>
          </a:p>
          <a:p>
            <a:pPr lvl="0" algn="ctr"/>
            <a:endParaRPr lang="en-US" altLang="zh-CN" dirty="0">
              <a:solidFill>
                <a:srgbClr val="000000"/>
              </a:solidFill>
            </a:endParaRPr>
          </a:p>
          <a:p>
            <a:pPr lvl="0" algn="ctr"/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5166478" y="3312502"/>
            <a:ext cx="194421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Global Industry Classification Standard </a:t>
            </a:r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altLang="zh-CN" dirty="0" smtClean="0"/>
              <a:t>Take values from 10 to 55</a:t>
            </a:r>
          </a:p>
          <a:p>
            <a:pPr algn="ctr"/>
            <a:endParaRPr lang="en-US" altLang="zh-CN" dirty="0" smtClean="0"/>
          </a:p>
          <a:p>
            <a:pPr algn="ctr"/>
            <a:r>
              <a:rPr lang="en-US" dirty="0" smtClean="0"/>
              <a:t>Each value stands for a sector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7340497" y="3319824"/>
            <a:ext cx="19958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zh-CN" dirty="0" smtClean="0">
                <a:solidFill>
                  <a:srgbClr val="000000"/>
                </a:solidFill>
              </a:rPr>
              <a:t>Daily</a:t>
            </a:r>
            <a:r>
              <a:rPr lang="zh-CN" altLang="en-US" dirty="0" smtClean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close</a:t>
            </a:r>
            <a:r>
              <a:rPr lang="zh-CN" altLang="en-US" dirty="0" smtClean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price</a:t>
            </a:r>
          </a:p>
          <a:p>
            <a:pPr lvl="0" algn="ctr"/>
            <a:endParaRPr lang="en-US" altLang="zh-CN" dirty="0">
              <a:solidFill>
                <a:srgbClr val="000000"/>
              </a:solidFill>
            </a:endParaRPr>
          </a:p>
          <a:p>
            <a:pPr lvl="0" algn="ctr"/>
            <a:r>
              <a:rPr lang="en-US" altLang="zh-CN" dirty="0" smtClean="0">
                <a:solidFill>
                  <a:srgbClr val="000000"/>
                </a:solidFill>
              </a:rPr>
              <a:t>Unit:</a:t>
            </a:r>
            <a:r>
              <a:rPr lang="zh-CN" altLang="en-US" dirty="0" smtClean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RMB</a:t>
            </a:r>
            <a:r>
              <a:rPr lang="zh-CN" altLang="en-US" dirty="0" smtClean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Yuan</a:t>
            </a:r>
          </a:p>
          <a:p>
            <a:pPr lvl="0" algn="ctr"/>
            <a:endParaRPr lang="en-US" altLang="zh-CN" dirty="0">
              <a:solidFill>
                <a:srgbClr val="000000"/>
              </a:solidFill>
            </a:endParaRPr>
          </a:p>
          <a:p>
            <a:pPr lvl="0" algn="ctr"/>
            <a:r>
              <a:rPr lang="fi-FI" dirty="0" smtClean="0"/>
              <a:t>1402842</a:t>
            </a:r>
            <a:r>
              <a:rPr lang="zh-CN" altLang="en-US" dirty="0" smtClean="0"/>
              <a:t> </a:t>
            </a:r>
            <a:r>
              <a:rPr lang="en-US" altLang="zh-CN" dirty="0" smtClean="0"/>
              <a:t>NAs</a:t>
            </a:r>
            <a:r>
              <a:rPr lang="zh-CN" altLang="en-US" dirty="0" smtClean="0"/>
              <a:t>*</a:t>
            </a:r>
            <a:endParaRPr lang="en-US" altLang="zh-CN" dirty="0">
              <a:solidFill>
                <a:srgbClr val="000000"/>
              </a:solidFill>
            </a:endParaRPr>
          </a:p>
          <a:p>
            <a:pPr lvl="0" algn="ctr"/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428729" y="3319824"/>
            <a:ext cx="19958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zh-CN" dirty="0" smtClean="0">
                <a:solidFill>
                  <a:srgbClr val="000000"/>
                </a:solidFill>
              </a:rPr>
              <a:t>Daily trading volumes</a:t>
            </a:r>
          </a:p>
          <a:p>
            <a:pPr lvl="0" algn="ctr"/>
            <a:endParaRPr lang="en-US" altLang="zh-CN" dirty="0">
              <a:solidFill>
                <a:srgbClr val="000000"/>
              </a:solidFill>
            </a:endParaRPr>
          </a:p>
          <a:p>
            <a:pPr lvl="0" algn="ctr"/>
            <a:r>
              <a:rPr lang="is-IS" dirty="0" smtClean="0"/>
              <a:t>1639761</a:t>
            </a:r>
            <a:r>
              <a:rPr lang="zh-CN" altLang="en-US" dirty="0" smtClean="0"/>
              <a:t> </a:t>
            </a:r>
            <a:r>
              <a:rPr lang="en-US" altLang="zh-CN" dirty="0" smtClean="0"/>
              <a:t>NAs</a:t>
            </a:r>
            <a:r>
              <a:rPr lang="zh-CN" altLang="en-US" dirty="0" smtClean="0"/>
              <a:t>*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lvl="0" algn="ctr"/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493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704850" y="450726"/>
            <a:ext cx="3518941" cy="432048"/>
          </a:xfrm>
        </p:spPr>
        <p:txBody>
          <a:bodyPr/>
          <a:lstStyle/>
          <a:p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SET</a:t>
            </a:r>
            <a:r>
              <a:rPr lang="zh-CN" altLang="en-US" dirty="0" smtClean="0"/>
              <a:t> </a:t>
            </a:r>
            <a:r>
              <a:rPr lang="en-US" altLang="zh-CN" dirty="0" smtClean="0"/>
              <a:t>SUMMARY</a:t>
            </a:r>
            <a:endParaRPr lang="zh-CN" altLang="en-US" dirty="0"/>
          </a:p>
        </p:txBody>
      </p:sp>
      <p:sp>
        <p:nvSpPr>
          <p:cNvPr id="5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704850" y="980728"/>
            <a:ext cx="5401047" cy="287982"/>
          </a:xfrm>
        </p:spPr>
        <p:txBody>
          <a:bodyPr/>
          <a:lstStyle/>
          <a:p>
            <a:r>
              <a:rPr lang="en-US" altLang="zh-CN" dirty="0" smtClean="0"/>
              <a:t>Take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/>
              <a:t> </a:t>
            </a:r>
            <a:r>
              <a:rPr lang="en-US" altLang="zh-CN" dirty="0" smtClean="0"/>
              <a:t>more</a:t>
            </a:r>
            <a:r>
              <a:rPr lang="zh-CN" altLang="en-US" dirty="0" smtClean="0"/>
              <a:t> </a:t>
            </a:r>
            <a:r>
              <a:rPr lang="en-US" altLang="zh-CN" dirty="0" smtClean="0"/>
              <a:t>detailed</a:t>
            </a:r>
            <a:r>
              <a:rPr lang="zh-CN" altLang="en-US" dirty="0" smtClean="0"/>
              <a:t> </a:t>
            </a:r>
            <a:r>
              <a:rPr lang="en-US" altLang="zh-CN" dirty="0" smtClean="0"/>
              <a:t>look</a:t>
            </a:r>
            <a:endParaRPr lang="zh-CN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50" y="1556792"/>
            <a:ext cx="4383038" cy="446010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591944" y="1772816"/>
            <a:ext cx="446449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Number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active</a:t>
            </a:r>
            <a:r>
              <a:rPr lang="zh-CN" altLang="en-US" dirty="0" smtClean="0"/>
              <a:t> </a:t>
            </a:r>
            <a:r>
              <a:rPr lang="en-US" altLang="zh-CN" dirty="0" smtClean="0"/>
              <a:t>stocks</a:t>
            </a:r>
            <a:r>
              <a:rPr lang="zh-CN" altLang="en-US" dirty="0" smtClean="0"/>
              <a:t> </a:t>
            </a:r>
            <a:r>
              <a:rPr lang="en-US" altLang="zh-CN" dirty="0" smtClean="0"/>
              <a:t>change</a:t>
            </a:r>
            <a:r>
              <a:rPr lang="zh-CN" altLang="en-US" dirty="0" smtClean="0"/>
              <a:t> </a:t>
            </a:r>
            <a:r>
              <a:rPr lang="en-US" altLang="zh-CN" dirty="0" smtClean="0"/>
              <a:t>because:</a:t>
            </a:r>
          </a:p>
          <a:p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 smtClean="0"/>
              <a:t>New</a:t>
            </a:r>
            <a:r>
              <a:rPr lang="zh-CN" altLang="en-US" dirty="0" smtClean="0"/>
              <a:t> </a:t>
            </a:r>
            <a:r>
              <a:rPr lang="en-US" altLang="zh-CN" dirty="0" smtClean="0"/>
              <a:t>firms</a:t>
            </a:r>
            <a:r>
              <a:rPr lang="zh-CN" altLang="en-US" dirty="0" smtClean="0"/>
              <a:t> </a:t>
            </a:r>
            <a:r>
              <a:rPr lang="en-US" altLang="zh-CN" dirty="0" smtClean="0"/>
              <a:t>list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stock</a:t>
            </a:r>
            <a:r>
              <a:rPr lang="zh-CN" altLang="en-US" dirty="0" smtClean="0"/>
              <a:t> </a:t>
            </a:r>
            <a:r>
              <a:rPr lang="en-US" altLang="zh-CN" dirty="0" smtClean="0"/>
              <a:t>market</a:t>
            </a:r>
          </a:p>
          <a:p>
            <a:pPr marL="342900" indent="-342900">
              <a:buAutoNum type="arabicPeriod"/>
            </a:pP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en-US" altLang="zh-CN" dirty="0" smtClean="0"/>
              <a:t>Firms</a:t>
            </a:r>
            <a:r>
              <a:rPr lang="zh-CN" altLang="en-US" dirty="0" smtClean="0"/>
              <a:t> </a:t>
            </a:r>
            <a:r>
              <a:rPr lang="en-US" altLang="zh-CN" dirty="0" smtClean="0"/>
              <a:t>suspend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trading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shares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specific</a:t>
            </a:r>
            <a:r>
              <a:rPr lang="zh-CN" altLang="en-US" dirty="0" smtClean="0"/>
              <a:t> </a:t>
            </a:r>
            <a:r>
              <a:rPr lang="en-US" altLang="zh-CN" dirty="0" smtClean="0"/>
              <a:t>period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time</a:t>
            </a:r>
          </a:p>
          <a:p>
            <a:pPr marL="342900" indent="-342900">
              <a:buAutoNum type="arabicPeriod"/>
            </a:pP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en-US" altLang="zh-CN" dirty="0" smtClean="0"/>
              <a:t>Firms</a:t>
            </a:r>
            <a:r>
              <a:rPr lang="zh-CN" altLang="en-US" dirty="0" smtClean="0"/>
              <a:t> </a:t>
            </a:r>
            <a:r>
              <a:rPr lang="en-US" altLang="zh-CN" dirty="0" smtClean="0"/>
              <a:t>quit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stock</a:t>
            </a:r>
            <a:r>
              <a:rPr lang="zh-CN" altLang="en-US" dirty="0" smtClean="0"/>
              <a:t> </a:t>
            </a:r>
            <a:r>
              <a:rPr lang="en-US" altLang="zh-CN" dirty="0" smtClean="0"/>
              <a:t>market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63952" y="4499828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Only</a:t>
            </a:r>
            <a:r>
              <a:rPr lang="zh-CN" altLang="en-US" dirty="0" smtClean="0"/>
              <a:t> </a:t>
            </a:r>
            <a:r>
              <a:rPr lang="en-US" altLang="zh-CN" dirty="0" smtClean="0"/>
              <a:t>4%</a:t>
            </a:r>
            <a:r>
              <a:rPr lang="zh-CN" altLang="en-US" dirty="0" smtClean="0"/>
              <a:t> </a:t>
            </a:r>
            <a:r>
              <a:rPr lang="en-US" altLang="zh-CN" dirty="0" smtClean="0"/>
              <a:t>stocks</a:t>
            </a:r>
            <a:r>
              <a:rPr lang="zh-CN" altLang="en-US" dirty="0" smtClean="0"/>
              <a:t> </a:t>
            </a:r>
            <a:r>
              <a:rPr lang="en-US" altLang="zh-CN" dirty="0" smtClean="0"/>
              <a:t>have</a:t>
            </a:r>
            <a:r>
              <a:rPr lang="zh-CN" altLang="en-US" dirty="0" smtClean="0"/>
              <a:t> </a:t>
            </a:r>
            <a:r>
              <a:rPr lang="en-US" altLang="zh-CN" dirty="0" smtClean="0"/>
              <a:t>price</a:t>
            </a:r>
            <a:r>
              <a:rPr lang="zh-CN" altLang="en-US" dirty="0" smtClean="0"/>
              <a:t> </a:t>
            </a:r>
            <a:r>
              <a:rPr lang="en-US" altLang="zh-CN" dirty="0" smtClean="0"/>
              <a:t>record</a:t>
            </a:r>
            <a:r>
              <a:rPr lang="zh-CN" altLang="en-US" dirty="0" smtClean="0"/>
              <a:t> </a:t>
            </a:r>
            <a:r>
              <a:rPr lang="en-US" altLang="zh-CN" dirty="0" smtClean="0"/>
              <a:t>less</a:t>
            </a:r>
            <a:r>
              <a:rPr lang="zh-CN" altLang="en-US" dirty="0" smtClean="0"/>
              <a:t> </a:t>
            </a:r>
            <a:r>
              <a:rPr lang="en-US" altLang="zh-CN" dirty="0" smtClean="0"/>
              <a:t>than</a:t>
            </a:r>
            <a:r>
              <a:rPr lang="zh-CN" altLang="en-US" dirty="0" smtClean="0"/>
              <a:t> </a:t>
            </a:r>
            <a:r>
              <a:rPr lang="en-US" altLang="zh-CN" dirty="0" smtClean="0"/>
              <a:t>1</a:t>
            </a:r>
            <a:r>
              <a:rPr lang="zh-CN" altLang="en-US" dirty="0" smtClean="0"/>
              <a:t> </a:t>
            </a:r>
            <a:r>
              <a:rPr lang="en-US" altLang="zh-CN" dirty="0" smtClean="0"/>
              <a:t>year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984559"/>
              </p:ext>
            </p:extLst>
          </p:nvPr>
        </p:nvGraphicFramePr>
        <p:xfrm>
          <a:off x="5663952" y="5238792"/>
          <a:ext cx="6120680" cy="778102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224136"/>
                <a:gridCol w="1152128"/>
                <a:gridCol w="1296144"/>
                <a:gridCol w="1224136"/>
                <a:gridCol w="1224136"/>
              </a:tblGrid>
              <a:tr h="38905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r>
                        <a:rPr lang="en-US" altLang="zh-CN" baseline="30000" dirty="0" smtClean="0"/>
                        <a:t>st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Medium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r>
                        <a:rPr lang="en-US" altLang="zh-CN" baseline="30000" dirty="0" smtClean="0"/>
                        <a:t>rd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Max</a:t>
                      </a:r>
                      <a:endParaRPr lang="en-US" dirty="0"/>
                    </a:p>
                  </a:txBody>
                  <a:tcPr/>
                </a:tc>
              </a:tr>
              <a:tr h="389051">
                <a:tc>
                  <a:txBody>
                    <a:bodyPr/>
                    <a:lstStyle/>
                    <a:p>
                      <a:r>
                        <a:rPr lang="is-IS" dirty="0" smtClean="0"/>
                        <a:t>1282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1526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smtClean="0"/>
                        <a:t> 1856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 2454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 2569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3408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5231904" y="3113517"/>
            <a:ext cx="1691702" cy="482447"/>
          </a:xfrm>
        </p:spPr>
        <p:txBody>
          <a:bodyPr/>
          <a:lstStyle/>
          <a:p>
            <a:r>
              <a:rPr lang="en-US" altLang="zh-CN" dirty="0"/>
              <a:t>Part </a:t>
            </a:r>
            <a:r>
              <a:rPr lang="en-US" altLang="zh-CN" dirty="0" smtClean="0"/>
              <a:t>two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2120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704850" y="450726"/>
            <a:ext cx="3518941" cy="432048"/>
          </a:xfrm>
        </p:spPr>
        <p:txBody>
          <a:bodyPr/>
          <a:lstStyle/>
          <a:p>
            <a:r>
              <a:rPr lang="en-US" altLang="zh-CN" dirty="0" smtClean="0"/>
              <a:t>MOMENTUM</a:t>
            </a:r>
            <a:r>
              <a:rPr lang="zh-CN" altLang="en-US" dirty="0" smtClean="0"/>
              <a:t> </a:t>
            </a:r>
            <a:r>
              <a:rPr lang="en-US" altLang="zh-CN" dirty="0" smtClean="0"/>
              <a:t>EFFECT</a:t>
            </a:r>
            <a:endParaRPr lang="zh-CN" altLang="en-US" dirty="0"/>
          </a:p>
        </p:txBody>
      </p:sp>
      <p:sp>
        <p:nvSpPr>
          <p:cNvPr id="5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704850" y="980728"/>
            <a:ext cx="5401047" cy="287982"/>
          </a:xfrm>
        </p:spPr>
        <p:txBody>
          <a:bodyPr/>
          <a:lstStyle/>
          <a:p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structure</a:t>
            </a:r>
            <a:r>
              <a:rPr lang="zh-CN" altLang="en-US" dirty="0" smtClean="0"/>
              <a:t> </a:t>
            </a:r>
            <a:r>
              <a:rPr lang="en-US" altLang="zh-CN" dirty="0" smtClean="0"/>
              <a:t>change</a:t>
            </a:r>
            <a:endParaRPr lang="zh-CN" alt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952480" y="2132856"/>
            <a:ext cx="6583680" cy="0"/>
          </a:xfrm>
          <a:prstGeom prst="straightConnector1">
            <a:avLst/>
          </a:prstGeom>
          <a:ln w="762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961039" y="2132856"/>
            <a:ext cx="4392488" cy="0"/>
          </a:xfrm>
          <a:prstGeom prst="line">
            <a:avLst/>
          </a:prstGeom>
          <a:ln w="76200">
            <a:solidFill>
              <a:srgbClr val="FD4E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76858" y="1412776"/>
            <a:ext cx="2150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D4E6A"/>
                </a:solidFill>
              </a:rPr>
              <a:t>Time</a:t>
            </a:r>
            <a:r>
              <a:rPr lang="zh-CN" altLang="en-US" b="1" dirty="0" smtClean="0">
                <a:solidFill>
                  <a:srgbClr val="FD4E6A"/>
                </a:solidFill>
              </a:rPr>
              <a:t> </a:t>
            </a:r>
            <a:r>
              <a:rPr lang="en-US" altLang="zh-CN" b="1" dirty="0" smtClean="0">
                <a:solidFill>
                  <a:srgbClr val="FD4E6A"/>
                </a:solidFill>
              </a:rPr>
              <a:t>Range</a:t>
            </a:r>
            <a:endParaRPr lang="en-US" b="1" dirty="0">
              <a:solidFill>
                <a:srgbClr val="FD4E6A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7408" y="2132856"/>
            <a:ext cx="7848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2006.01</a:t>
            </a:r>
            <a:r>
              <a:rPr lang="zh-CN" altLang="en-US" sz="1400" dirty="0" smtClean="0"/>
              <a:t>       </a:t>
            </a:r>
            <a:r>
              <a:rPr lang="en-US" altLang="zh-CN" sz="1400" dirty="0" smtClean="0"/>
              <a:t>2007.01</a:t>
            </a:r>
            <a:r>
              <a:rPr lang="zh-CN" altLang="en-US" sz="1400" dirty="0" smtClean="0"/>
              <a:t>                               </a:t>
            </a:r>
            <a:r>
              <a:rPr lang="en-US" altLang="zh-CN" sz="1400" dirty="0" smtClean="0"/>
              <a:t>			</a:t>
            </a:r>
            <a:r>
              <a:rPr lang="zh-CN" altLang="en-US" sz="1400" dirty="0" smtClean="0"/>
              <a:t>                   </a:t>
            </a:r>
            <a:r>
              <a:rPr lang="en-US" altLang="zh-CN" sz="1400" dirty="0" smtClean="0"/>
              <a:t>2013.10</a:t>
            </a:r>
            <a:r>
              <a:rPr lang="zh-CN" altLang="en-US" sz="1400" dirty="0" smtClean="0"/>
              <a:t>             </a:t>
            </a:r>
            <a:r>
              <a:rPr lang="en-US" altLang="zh-CN" sz="1400" dirty="0" smtClean="0"/>
              <a:t>2014.10</a:t>
            </a:r>
            <a:r>
              <a:rPr lang="zh-CN" altLang="en-US" sz="1400" dirty="0" smtClean="0"/>
              <a:t> 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2649392" y="1609636"/>
            <a:ext cx="2880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Recorded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in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the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first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column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of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the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new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data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frame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for</a:t>
            </a:r>
            <a:r>
              <a:rPr lang="zh-CN" altLang="en-US" sz="1400" dirty="0" smtClean="0"/>
              <a:t> </a:t>
            </a:r>
            <a:r>
              <a:rPr lang="en-US" altLang="zh-CN" sz="1400" dirty="0" err="1" smtClean="0"/>
              <a:t>backtesting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767408" y="262762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D4E6A"/>
                </a:solidFill>
              </a:rPr>
              <a:t>Columns</a:t>
            </a:r>
            <a:endParaRPr lang="en-US" b="1" dirty="0">
              <a:solidFill>
                <a:srgbClr val="FD4E6A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27448" y="2627620"/>
            <a:ext cx="6408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Date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	Ticker</a:t>
            </a:r>
            <a:r>
              <a:rPr lang="zh-CN" altLang="en-US" dirty="0" smtClean="0"/>
              <a:t> </a:t>
            </a:r>
            <a:r>
              <a:rPr lang="en-US" altLang="zh-CN" dirty="0" smtClean="0"/>
              <a:t>	GICS</a:t>
            </a:r>
            <a:r>
              <a:rPr lang="zh-CN" altLang="en-US" dirty="0" smtClean="0"/>
              <a:t> </a:t>
            </a:r>
            <a:r>
              <a:rPr lang="en-US" altLang="zh-CN" dirty="0" smtClean="0"/>
              <a:t>	Close</a:t>
            </a:r>
            <a:r>
              <a:rPr lang="zh-CN" altLang="en-US" dirty="0" smtClean="0"/>
              <a:t> </a:t>
            </a:r>
            <a:r>
              <a:rPr lang="en-US" altLang="zh-CN" dirty="0" smtClean="0"/>
              <a:t>	Volume</a:t>
            </a:r>
            <a:r>
              <a:rPr lang="zh-CN" altLang="en-US" dirty="0" smtClean="0"/>
              <a:t> 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81440" y="3722434"/>
            <a:ext cx="6576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Month</a:t>
            </a:r>
            <a:r>
              <a:rPr lang="zh-CN" altLang="en-US" dirty="0" smtClean="0"/>
              <a:t> </a:t>
            </a:r>
            <a:r>
              <a:rPr lang="en-US" altLang="zh-CN" dirty="0" smtClean="0"/>
              <a:t>	Ticker	</a:t>
            </a:r>
            <a:r>
              <a:rPr lang="zh-CN" altLang="en-US" dirty="0" smtClean="0"/>
              <a:t> </a:t>
            </a:r>
            <a:r>
              <a:rPr lang="en-US" altLang="zh-CN" dirty="0" smtClean="0"/>
              <a:t>ret.3.0</a:t>
            </a:r>
            <a:r>
              <a:rPr lang="zh-CN" altLang="en-US" dirty="0" smtClean="0"/>
              <a:t> </a:t>
            </a:r>
            <a:r>
              <a:rPr lang="en-US" altLang="zh-CN" dirty="0" smtClean="0"/>
              <a:t>	ret.6.0</a:t>
            </a:r>
            <a:r>
              <a:rPr lang="zh-CN" altLang="en-US" dirty="0" smtClean="0"/>
              <a:t> </a:t>
            </a:r>
            <a:r>
              <a:rPr lang="en-US" altLang="zh-CN" dirty="0" smtClean="0"/>
              <a:t>	ret.9.0</a:t>
            </a:r>
            <a:r>
              <a:rPr lang="zh-CN" altLang="en-US" dirty="0" smtClean="0"/>
              <a:t> </a:t>
            </a:r>
            <a:r>
              <a:rPr lang="en-US" altLang="zh-CN" dirty="0" smtClean="0"/>
              <a:t>	ret.12.0</a:t>
            </a:r>
            <a:r>
              <a:rPr lang="zh-CN" altLang="en-US" dirty="0" smtClean="0"/>
              <a:t> </a:t>
            </a:r>
            <a:r>
              <a:rPr lang="en-US" altLang="zh-CN" dirty="0" smtClean="0"/>
              <a:t>	</a:t>
            </a:r>
            <a:r>
              <a:rPr lang="zh-CN" altLang="en-US" dirty="0" smtClean="0"/>
              <a:t>  </a:t>
            </a:r>
            <a:r>
              <a:rPr lang="en-US" altLang="zh-CN" dirty="0" smtClean="0"/>
              <a:t>ret.0.3</a:t>
            </a:r>
            <a:r>
              <a:rPr lang="zh-CN" altLang="en-US" dirty="0" smtClean="0"/>
              <a:t> </a:t>
            </a:r>
            <a:r>
              <a:rPr lang="en-US" altLang="zh-CN" dirty="0" smtClean="0"/>
              <a:t>ret.0.6	</a:t>
            </a:r>
            <a:r>
              <a:rPr lang="zh-CN" altLang="en-US" dirty="0" smtClean="0"/>
              <a:t> </a:t>
            </a:r>
            <a:r>
              <a:rPr lang="en-US" altLang="zh-CN" dirty="0" smtClean="0"/>
              <a:t>ret.0.9</a:t>
            </a:r>
            <a:r>
              <a:rPr lang="zh-CN" altLang="en-US" dirty="0" smtClean="0"/>
              <a:t> </a:t>
            </a:r>
            <a:r>
              <a:rPr lang="en-US" altLang="zh-CN" dirty="0" smtClean="0"/>
              <a:t>	ret.0.12</a:t>
            </a:r>
            <a:r>
              <a:rPr lang="zh-CN" altLang="en-US" dirty="0" smtClean="0"/>
              <a:t>   </a:t>
            </a:r>
            <a:r>
              <a:rPr lang="en-US" altLang="zh-CN" dirty="0" smtClean="0"/>
              <a:t>	</a:t>
            </a:r>
            <a:r>
              <a:rPr lang="zh-CN" altLang="en-US" dirty="0" smtClean="0"/>
              <a:t> </a:t>
            </a:r>
            <a:r>
              <a:rPr lang="en-US" altLang="zh-CN" dirty="0" smtClean="0"/>
              <a:t>ret.wk.1	</a:t>
            </a:r>
            <a:r>
              <a:rPr lang="zh-CN" altLang="en-US" dirty="0" smtClean="0"/>
              <a:t>  </a:t>
            </a:r>
            <a:r>
              <a:rPr lang="en-US" altLang="zh-CN" dirty="0" smtClean="0"/>
              <a:t>ret.wk.2</a:t>
            </a:r>
            <a:r>
              <a:rPr lang="zh-CN" altLang="en-US" dirty="0" smtClean="0"/>
              <a:t> </a:t>
            </a:r>
            <a:r>
              <a:rPr lang="en-US" altLang="zh-CN" dirty="0" smtClean="0"/>
              <a:t>	</a:t>
            </a:r>
            <a:r>
              <a:rPr lang="zh-CN" altLang="en-US" dirty="0" smtClean="0"/>
              <a:t>      </a:t>
            </a:r>
            <a:r>
              <a:rPr lang="en-US" altLang="zh-CN" dirty="0" smtClean="0"/>
              <a:t>ret.wk.3</a:t>
            </a:r>
            <a:endParaRPr lang="en-US" dirty="0"/>
          </a:p>
        </p:txBody>
      </p:sp>
      <p:sp>
        <p:nvSpPr>
          <p:cNvPr id="16" name="Down Arrow 15"/>
          <p:cNvSpPr/>
          <p:nvPr/>
        </p:nvSpPr>
        <p:spPr>
          <a:xfrm>
            <a:off x="4048495" y="3042643"/>
            <a:ext cx="319311" cy="6023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393961" y="3429000"/>
            <a:ext cx="44412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</a:t>
            </a:r>
            <a:r>
              <a:rPr lang="en-US" altLang="zh-CN" dirty="0" smtClean="0"/>
              <a:t>ret.x.0</a:t>
            </a:r>
            <a:r>
              <a:rPr lang="zh-CN" altLang="en-US" dirty="0"/>
              <a:t> </a:t>
            </a:r>
            <a:r>
              <a:rPr lang="en-US" altLang="zh-CN" dirty="0" smtClean="0"/>
              <a:t>---</a:t>
            </a:r>
            <a:r>
              <a:rPr lang="zh-CN" altLang="en-US" dirty="0"/>
              <a:t> </a:t>
            </a:r>
            <a:r>
              <a:rPr lang="en-US" altLang="zh-CN" dirty="0" smtClean="0"/>
              <a:t>past</a:t>
            </a:r>
            <a:r>
              <a:rPr lang="zh-CN" altLang="en-US" dirty="0" smtClean="0"/>
              <a:t> </a:t>
            </a:r>
            <a:r>
              <a:rPr lang="en-US" altLang="zh-CN" dirty="0" smtClean="0"/>
              <a:t>x</a:t>
            </a:r>
            <a:r>
              <a:rPr lang="zh-CN" altLang="en-US" dirty="0" smtClean="0"/>
              <a:t> </a:t>
            </a:r>
            <a:r>
              <a:rPr lang="en-US" altLang="zh-CN" dirty="0" smtClean="0"/>
              <a:t>month</a:t>
            </a:r>
            <a:r>
              <a:rPr lang="zh-CN" altLang="en-US" dirty="0" smtClean="0"/>
              <a:t> </a:t>
            </a:r>
            <a:r>
              <a:rPr lang="en-US" altLang="zh-CN" dirty="0" smtClean="0"/>
              <a:t>return</a:t>
            </a:r>
            <a:r>
              <a:rPr lang="zh-CN" altLang="en-US" dirty="0" smtClean="0"/>
              <a:t> </a:t>
            </a:r>
            <a:r>
              <a:rPr lang="en-US" altLang="zh-CN" dirty="0" smtClean="0"/>
              <a:t>(monthly)</a:t>
            </a:r>
          </a:p>
          <a:p>
            <a:r>
              <a:rPr lang="zh-CN" altLang="en-US" dirty="0"/>
              <a:t> </a:t>
            </a:r>
            <a:r>
              <a:rPr lang="en-US" altLang="zh-CN" dirty="0" smtClean="0"/>
              <a:t>ret.0.x</a:t>
            </a:r>
            <a:r>
              <a:rPr lang="zh-CN" altLang="en-US" dirty="0" smtClean="0"/>
              <a:t> </a:t>
            </a:r>
            <a:r>
              <a:rPr lang="en-US" altLang="zh-CN" dirty="0" smtClean="0"/>
              <a:t>---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forward</a:t>
            </a:r>
            <a:r>
              <a:rPr lang="zh-CN" altLang="en-US" dirty="0" smtClean="0"/>
              <a:t> </a:t>
            </a:r>
            <a:r>
              <a:rPr lang="en-US" altLang="zh-CN" dirty="0" smtClean="0"/>
              <a:t>x</a:t>
            </a:r>
            <a:r>
              <a:rPr lang="zh-CN" altLang="en-US" dirty="0" smtClean="0"/>
              <a:t> </a:t>
            </a:r>
            <a:r>
              <a:rPr lang="en-US" altLang="zh-CN" dirty="0" smtClean="0"/>
              <a:t>month</a:t>
            </a:r>
            <a:r>
              <a:rPr lang="zh-CN" altLang="en-US" dirty="0" smtClean="0"/>
              <a:t> </a:t>
            </a:r>
            <a:r>
              <a:rPr lang="en-US" altLang="zh-CN" dirty="0" smtClean="0"/>
              <a:t>return</a:t>
            </a:r>
            <a:r>
              <a:rPr lang="zh-CN" altLang="en-US" dirty="0" smtClean="0"/>
              <a:t> </a:t>
            </a:r>
            <a:r>
              <a:rPr lang="en-US" altLang="zh-CN" dirty="0" smtClean="0"/>
              <a:t>(monthly)</a:t>
            </a:r>
          </a:p>
          <a:p>
            <a:r>
              <a:rPr lang="zh-CN" altLang="en-US" dirty="0"/>
              <a:t> </a:t>
            </a:r>
            <a:r>
              <a:rPr lang="en-US" altLang="zh-CN" dirty="0" err="1" smtClean="0"/>
              <a:t>ret.wk.x</a:t>
            </a:r>
            <a:r>
              <a:rPr lang="zh-CN" altLang="en-US" dirty="0" smtClean="0"/>
              <a:t> </a:t>
            </a:r>
            <a:r>
              <a:rPr lang="en-US" altLang="zh-CN" dirty="0" smtClean="0"/>
              <a:t>---</a:t>
            </a:r>
            <a:r>
              <a:rPr lang="zh-CN" altLang="en-US" dirty="0" smtClean="0"/>
              <a:t> </a:t>
            </a:r>
            <a:r>
              <a:rPr lang="en-US" altLang="zh-CN" dirty="0" smtClean="0"/>
              <a:t>past</a:t>
            </a:r>
            <a:r>
              <a:rPr lang="zh-CN" altLang="en-US" dirty="0" smtClean="0"/>
              <a:t> </a:t>
            </a:r>
            <a:r>
              <a:rPr lang="en-US" altLang="zh-CN" dirty="0" smtClean="0"/>
              <a:t>x</a:t>
            </a:r>
            <a:r>
              <a:rPr lang="zh-CN" altLang="en-US" dirty="0" smtClean="0"/>
              <a:t> </a:t>
            </a:r>
            <a:r>
              <a:rPr lang="en-US" altLang="zh-CN" dirty="0" smtClean="0"/>
              <a:t>week</a:t>
            </a:r>
            <a:r>
              <a:rPr lang="zh-CN" altLang="en-US" dirty="0" smtClean="0"/>
              <a:t> </a:t>
            </a:r>
            <a:r>
              <a:rPr lang="en-US" altLang="zh-CN" dirty="0" smtClean="0"/>
              <a:t>return</a:t>
            </a:r>
            <a:r>
              <a:rPr lang="zh-CN" altLang="en-US" dirty="0" smtClean="0"/>
              <a:t> </a:t>
            </a:r>
            <a:r>
              <a:rPr lang="en-US" altLang="zh-CN" dirty="0" smtClean="0"/>
              <a:t>(weekly)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53448" y="471585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D4E6A"/>
                </a:solidFill>
              </a:rPr>
              <a:t>Example</a:t>
            </a:r>
            <a:endParaRPr lang="en-US" b="1" dirty="0">
              <a:solidFill>
                <a:srgbClr val="FD4E6A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767408" y="2492896"/>
            <a:ext cx="11017224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81440" y="4509120"/>
            <a:ext cx="11017224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830" b="-3940"/>
          <a:stretch/>
        </p:blipFill>
        <p:spPr>
          <a:xfrm>
            <a:off x="2423592" y="4813054"/>
            <a:ext cx="2880320" cy="43561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33" r="35375" b="-3595"/>
          <a:stretch/>
        </p:blipFill>
        <p:spPr>
          <a:xfrm>
            <a:off x="6888311" y="4797152"/>
            <a:ext cx="3167905" cy="421006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5381412" y="4833201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......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870988" y="5373216"/>
            <a:ext cx="99055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first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trading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day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Jan</a:t>
            </a:r>
            <a:r>
              <a:rPr lang="zh-CN" altLang="en-US" dirty="0" smtClean="0"/>
              <a:t> </a:t>
            </a:r>
            <a:r>
              <a:rPr lang="en-US" altLang="zh-CN" dirty="0" smtClean="0"/>
              <a:t>2007,</a:t>
            </a:r>
            <a:r>
              <a:rPr lang="zh-CN" altLang="en-US" dirty="0" smtClean="0"/>
              <a:t> </a:t>
            </a:r>
            <a:r>
              <a:rPr lang="en-US" altLang="zh-CN" dirty="0" smtClean="0"/>
              <a:t>stock</a:t>
            </a:r>
            <a:r>
              <a:rPr lang="zh-CN" altLang="en-US" dirty="0" smtClean="0"/>
              <a:t> </a:t>
            </a:r>
            <a:r>
              <a:rPr lang="en-US" altLang="zh-CN" dirty="0" smtClean="0"/>
              <a:t>“000001.SZ”,</a:t>
            </a:r>
            <a:r>
              <a:rPr lang="zh-CN" altLang="en-US" dirty="0" smtClean="0"/>
              <a:t> </a:t>
            </a:r>
            <a:r>
              <a:rPr lang="en-US" altLang="zh-CN" dirty="0" smtClean="0"/>
              <a:t>has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3</a:t>
            </a:r>
            <a:r>
              <a:rPr lang="zh-CN" altLang="en-US" dirty="0" smtClean="0"/>
              <a:t> </a:t>
            </a:r>
            <a:r>
              <a:rPr lang="en-US" altLang="zh-CN" dirty="0" smtClean="0"/>
              <a:t>month</a:t>
            </a:r>
            <a:r>
              <a:rPr lang="zh-CN" altLang="en-US" dirty="0" smtClean="0"/>
              <a:t> </a:t>
            </a:r>
            <a:r>
              <a:rPr lang="en-US" altLang="zh-CN" dirty="0" smtClean="0"/>
              <a:t>past</a:t>
            </a:r>
            <a:r>
              <a:rPr lang="zh-CN" altLang="en-US" dirty="0" smtClean="0"/>
              <a:t> </a:t>
            </a:r>
            <a:r>
              <a:rPr lang="en-US" altLang="zh-CN" dirty="0" smtClean="0"/>
              <a:t>return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24.72%</a:t>
            </a:r>
            <a:r>
              <a:rPr lang="zh-CN" altLang="en-US" dirty="0" smtClean="0"/>
              <a:t> </a:t>
            </a:r>
            <a:r>
              <a:rPr lang="en-US" altLang="zh-CN" dirty="0" smtClean="0"/>
              <a:t>per</a:t>
            </a:r>
            <a:r>
              <a:rPr lang="zh-CN" altLang="en-US" dirty="0" smtClean="0"/>
              <a:t> </a:t>
            </a:r>
            <a:r>
              <a:rPr lang="en-US" altLang="zh-CN" dirty="0" smtClean="0"/>
              <a:t>month.</a:t>
            </a:r>
          </a:p>
          <a:p>
            <a:r>
              <a:rPr lang="en-US" altLang="zh-CN" dirty="0" smtClean="0"/>
              <a:t>If</a:t>
            </a:r>
            <a:r>
              <a:rPr lang="zh-CN" altLang="en-US" dirty="0" smtClean="0"/>
              <a:t> </a:t>
            </a:r>
            <a:r>
              <a:rPr lang="en-US" altLang="zh-CN" dirty="0" smtClean="0"/>
              <a:t>we</a:t>
            </a:r>
            <a:r>
              <a:rPr lang="zh-CN" altLang="en-US" dirty="0" smtClean="0"/>
              <a:t> </a:t>
            </a:r>
            <a:r>
              <a:rPr lang="en-US" altLang="zh-CN" dirty="0" smtClean="0"/>
              <a:t>buy</a:t>
            </a:r>
            <a:r>
              <a:rPr lang="zh-CN" altLang="en-US" dirty="0" smtClean="0"/>
              <a:t> </a:t>
            </a:r>
            <a:r>
              <a:rPr lang="en-US" altLang="zh-CN" dirty="0" smtClean="0"/>
              <a:t>it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hold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9</a:t>
            </a:r>
            <a:r>
              <a:rPr lang="zh-CN" altLang="en-US" dirty="0" smtClean="0"/>
              <a:t> </a:t>
            </a:r>
            <a:r>
              <a:rPr lang="en-US" altLang="zh-CN" dirty="0" smtClean="0"/>
              <a:t>months,</a:t>
            </a:r>
            <a:r>
              <a:rPr lang="zh-CN" altLang="en-US" dirty="0" smtClean="0"/>
              <a:t> </a:t>
            </a:r>
            <a:r>
              <a:rPr lang="en-US" altLang="zh-CN" dirty="0" smtClean="0"/>
              <a:t>we</a:t>
            </a:r>
            <a:r>
              <a:rPr lang="zh-CN" altLang="en-US" dirty="0" smtClean="0"/>
              <a:t> </a:t>
            </a:r>
            <a:r>
              <a:rPr lang="en-US" altLang="zh-CN" dirty="0" smtClean="0"/>
              <a:t>will</a:t>
            </a:r>
            <a:r>
              <a:rPr lang="zh-CN" altLang="en-US" dirty="0" smtClean="0"/>
              <a:t> </a:t>
            </a:r>
            <a:r>
              <a:rPr lang="en-US" altLang="zh-CN" dirty="0" smtClean="0"/>
              <a:t>receive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profit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29.44%</a:t>
            </a:r>
            <a:r>
              <a:rPr lang="zh-CN" altLang="en-US" dirty="0" smtClean="0"/>
              <a:t> </a:t>
            </a:r>
            <a:r>
              <a:rPr lang="en-US" altLang="zh-CN" dirty="0" smtClean="0"/>
              <a:t>per</a:t>
            </a:r>
            <a:r>
              <a:rPr lang="zh-CN" altLang="en-US" dirty="0" smtClean="0"/>
              <a:t> </a:t>
            </a:r>
            <a:r>
              <a:rPr lang="en-US" altLang="zh-CN" dirty="0" smtClean="0"/>
              <a:t>month.</a:t>
            </a:r>
          </a:p>
          <a:p>
            <a:r>
              <a:rPr lang="en-US" altLang="zh-CN" dirty="0" smtClean="0"/>
              <a:t>Also,</a:t>
            </a:r>
            <a:r>
              <a:rPr lang="zh-CN" altLang="en-US" dirty="0" smtClean="0"/>
              <a:t> </a:t>
            </a:r>
            <a:r>
              <a:rPr lang="en-US" altLang="zh-CN" dirty="0" smtClean="0"/>
              <a:t>it</a:t>
            </a:r>
            <a:r>
              <a:rPr lang="zh-CN" altLang="en-US" dirty="0" smtClean="0"/>
              <a:t> </a:t>
            </a:r>
            <a:r>
              <a:rPr lang="en-US" altLang="zh-CN" dirty="0" smtClean="0"/>
              <a:t>has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1</a:t>
            </a:r>
            <a:r>
              <a:rPr lang="zh-CN" altLang="en-US" dirty="0" smtClean="0"/>
              <a:t> </a:t>
            </a:r>
            <a:r>
              <a:rPr lang="en-US" altLang="zh-CN" dirty="0" smtClean="0"/>
              <a:t>week</a:t>
            </a:r>
            <a:r>
              <a:rPr lang="zh-CN" altLang="en-US" dirty="0" smtClean="0"/>
              <a:t> </a:t>
            </a:r>
            <a:r>
              <a:rPr lang="en-US" altLang="zh-CN" dirty="0" smtClean="0"/>
              <a:t>past</a:t>
            </a:r>
            <a:r>
              <a:rPr lang="zh-CN" altLang="en-US" dirty="0" smtClean="0"/>
              <a:t> </a:t>
            </a:r>
            <a:r>
              <a:rPr lang="en-US" altLang="zh-CN" dirty="0" smtClean="0"/>
              <a:t>return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5.69%</a:t>
            </a:r>
            <a:r>
              <a:rPr lang="zh-CN" altLang="en-US" dirty="0" smtClean="0"/>
              <a:t> </a:t>
            </a:r>
            <a:r>
              <a:rPr lang="en-US" altLang="zh-CN" dirty="0" smtClean="0"/>
              <a:t>per</a:t>
            </a:r>
            <a:r>
              <a:rPr lang="zh-CN" altLang="en-US" dirty="0" smtClean="0"/>
              <a:t> </a:t>
            </a:r>
            <a:r>
              <a:rPr lang="en-US" altLang="zh-CN" dirty="0" smtClean="0"/>
              <a:t>week.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8039475" y="1532692"/>
            <a:ext cx="39294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Daily</a:t>
            </a:r>
            <a:r>
              <a:rPr lang="zh-CN" altLang="en-US" dirty="0" smtClean="0"/>
              <a:t> </a:t>
            </a:r>
            <a:r>
              <a:rPr lang="en-US" altLang="zh-CN" dirty="0" smtClean="0"/>
              <a:t>index</a:t>
            </a:r>
            <a:r>
              <a:rPr lang="zh-CN" altLang="en-US" dirty="0" smtClean="0"/>
              <a:t> </a:t>
            </a:r>
            <a:r>
              <a:rPr lang="en-US" altLang="zh-CN" dirty="0" smtClean="0"/>
              <a:t>was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transformed</a:t>
            </a:r>
            <a:r>
              <a:rPr lang="zh-CN" altLang="en-US" dirty="0" smtClean="0"/>
              <a:t> </a:t>
            </a:r>
            <a:r>
              <a:rPr lang="en-US" altLang="zh-CN" dirty="0" smtClean="0"/>
              <a:t>into</a:t>
            </a:r>
            <a:r>
              <a:rPr lang="zh-CN" altLang="en-US" dirty="0" smtClean="0"/>
              <a:t> </a:t>
            </a:r>
            <a:r>
              <a:rPr lang="en-US" altLang="zh-CN" dirty="0" smtClean="0"/>
              <a:t>monthly</a:t>
            </a:r>
            <a:r>
              <a:rPr lang="zh-CN" altLang="en-US" dirty="0" smtClean="0"/>
              <a:t> </a:t>
            </a:r>
            <a:r>
              <a:rPr lang="en-US" altLang="zh-CN" dirty="0" smtClean="0"/>
              <a:t>index.</a:t>
            </a:r>
            <a:r>
              <a:rPr lang="zh-CN" altLang="en-US" dirty="0" smtClean="0"/>
              <a:t> </a:t>
            </a:r>
            <a:r>
              <a:rPr lang="en-US" altLang="zh-CN" dirty="0" smtClean="0"/>
              <a:t>Past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forward</a:t>
            </a:r>
            <a:r>
              <a:rPr lang="zh-CN" altLang="en-US" dirty="0" smtClean="0"/>
              <a:t> </a:t>
            </a:r>
            <a:r>
              <a:rPr lang="en-US" altLang="zh-CN" dirty="0" smtClean="0"/>
              <a:t>returns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available</a:t>
            </a:r>
            <a:r>
              <a:rPr lang="zh-CN" altLang="en-US" dirty="0" smtClean="0"/>
              <a:t> </a:t>
            </a:r>
            <a:r>
              <a:rPr lang="en-US" altLang="zh-CN" dirty="0" smtClean="0"/>
              <a:t>only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2007.01</a:t>
            </a:r>
            <a:r>
              <a:rPr lang="zh-CN" altLang="en-US" dirty="0" smtClean="0"/>
              <a:t> </a:t>
            </a:r>
            <a:r>
              <a:rPr lang="en-US" altLang="zh-CN" dirty="0" smtClean="0"/>
              <a:t>–</a:t>
            </a:r>
            <a:r>
              <a:rPr lang="zh-CN" altLang="en-US" dirty="0" smtClean="0"/>
              <a:t> </a:t>
            </a:r>
            <a:r>
              <a:rPr lang="en-US" altLang="zh-CN" dirty="0" smtClean="0"/>
              <a:t>2013.10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464152" y="2806770"/>
            <a:ext cx="4248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We</a:t>
            </a:r>
            <a:r>
              <a:rPr lang="zh-CN" altLang="en-US" dirty="0" smtClean="0"/>
              <a:t> </a:t>
            </a:r>
            <a:r>
              <a:rPr lang="en-US" altLang="zh-CN" dirty="0" smtClean="0"/>
              <a:t>calculate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3,</a:t>
            </a:r>
            <a:r>
              <a:rPr lang="zh-CN" altLang="en-US" dirty="0" smtClean="0"/>
              <a:t> </a:t>
            </a:r>
            <a:r>
              <a:rPr lang="en-US" altLang="zh-CN" dirty="0" smtClean="0"/>
              <a:t>6,</a:t>
            </a:r>
            <a:r>
              <a:rPr lang="zh-CN" altLang="en-US" dirty="0" smtClean="0"/>
              <a:t> </a:t>
            </a:r>
            <a:r>
              <a:rPr lang="en-US" altLang="zh-CN" dirty="0" smtClean="0"/>
              <a:t>9,</a:t>
            </a:r>
            <a:r>
              <a:rPr lang="zh-CN" altLang="en-US" dirty="0" smtClean="0"/>
              <a:t> </a:t>
            </a:r>
            <a:r>
              <a:rPr lang="en-US" altLang="zh-CN" dirty="0" smtClean="0"/>
              <a:t>12</a:t>
            </a:r>
            <a:r>
              <a:rPr lang="zh-CN" altLang="en-US" dirty="0" smtClean="0"/>
              <a:t> </a:t>
            </a:r>
            <a:r>
              <a:rPr lang="en-US" altLang="zh-CN" dirty="0" smtClean="0"/>
              <a:t>month</a:t>
            </a:r>
            <a:r>
              <a:rPr lang="zh-CN" altLang="en-US" dirty="0" smtClean="0"/>
              <a:t> </a:t>
            </a:r>
            <a:r>
              <a:rPr lang="en-US" altLang="zh-CN" dirty="0" smtClean="0"/>
              <a:t>past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forward</a:t>
            </a:r>
            <a:r>
              <a:rPr lang="zh-CN" altLang="en-US" dirty="0" smtClean="0"/>
              <a:t> </a:t>
            </a:r>
            <a:r>
              <a:rPr lang="en-US" altLang="zh-CN" dirty="0" smtClean="0"/>
              <a:t>returns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572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704850" y="450726"/>
            <a:ext cx="3518941" cy="432048"/>
          </a:xfrm>
        </p:spPr>
        <p:txBody>
          <a:bodyPr/>
          <a:lstStyle/>
          <a:p>
            <a:r>
              <a:rPr lang="en-US" altLang="zh-CN" dirty="0" smtClean="0"/>
              <a:t>MOMENTUM</a:t>
            </a:r>
            <a:r>
              <a:rPr lang="zh-CN" altLang="en-US" dirty="0" smtClean="0"/>
              <a:t> </a:t>
            </a:r>
            <a:r>
              <a:rPr lang="en-US" altLang="zh-CN" dirty="0" smtClean="0"/>
              <a:t>EFFECT</a:t>
            </a:r>
            <a:endParaRPr lang="zh-CN" altLang="en-US" dirty="0"/>
          </a:p>
        </p:txBody>
      </p:sp>
      <p:sp>
        <p:nvSpPr>
          <p:cNvPr id="5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704850" y="980728"/>
            <a:ext cx="5401047" cy="287982"/>
          </a:xfrm>
        </p:spPr>
        <p:txBody>
          <a:bodyPr/>
          <a:lstStyle/>
          <a:p>
            <a:r>
              <a:rPr lang="en-US" altLang="zh-CN" dirty="0" smtClean="0"/>
              <a:t>Assumptions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63352" y="6381328"/>
            <a:ext cx="116652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/>
              <a:t>* </a:t>
            </a:r>
            <a:r>
              <a:rPr lang="en-US" altLang="zh-CN" sz="800" dirty="0" smtClean="0"/>
              <a:t>Reverse</a:t>
            </a:r>
            <a:r>
              <a:rPr lang="zh-CN" altLang="en-US" sz="800" dirty="0" smtClean="0"/>
              <a:t> </a:t>
            </a:r>
            <a:r>
              <a:rPr lang="en-US" altLang="zh-CN" sz="800" dirty="0" smtClean="0"/>
              <a:t>effect</a:t>
            </a:r>
            <a:r>
              <a:rPr lang="zh-CN" altLang="en-US" sz="800" dirty="0" smtClean="0"/>
              <a:t> </a:t>
            </a:r>
            <a:r>
              <a:rPr lang="en-US" altLang="zh-CN" sz="800" dirty="0" smtClean="0"/>
              <a:t>is</a:t>
            </a:r>
            <a:r>
              <a:rPr lang="zh-CN" altLang="en-US" sz="800" dirty="0" smtClean="0"/>
              <a:t> </a:t>
            </a:r>
            <a:r>
              <a:rPr lang="en-US" altLang="zh-CN" sz="800" dirty="0" smtClean="0"/>
              <a:t>caused</a:t>
            </a:r>
            <a:r>
              <a:rPr lang="zh-CN" altLang="en-US" sz="800" dirty="0" smtClean="0"/>
              <a:t> </a:t>
            </a:r>
            <a:r>
              <a:rPr lang="en-US" altLang="zh-CN" sz="800" dirty="0" smtClean="0"/>
              <a:t>by</a:t>
            </a:r>
            <a:r>
              <a:rPr lang="zh-CN" altLang="en-US" sz="800" dirty="0" smtClean="0"/>
              <a:t> </a:t>
            </a:r>
            <a:r>
              <a:rPr lang="en-US" altLang="zh-CN" sz="800" dirty="0" smtClean="0"/>
              <a:t>bid-ask</a:t>
            </a:r>
            <a:r>
              <a:rPr lang="zh-CN" altLang="en-US" sz="800" dirty="0" smtClean="0"/>
              <a:t> </a:t>
            </a:r>
            <a:r>
              <a:rPr lang="en-US" altLang="zh-CN" sz="800" dirty="0" smtClean="0"/>
              <a:t>spread,</a:t>
            </a:r>
            <a:r>
              <a:rPr lang="zh-CN" altLang="en-US" sz="800" dirty="0" smtClean="0"/>
              <a:t> </a:t>
            </a:r>
            <a:r>
              <a:rPr lang="en-US" altLang="zh-CN" sz="800" dirty="0" smtClean="0"/>
              <a:t>price</a:t>
            </a:r>
            <a:r>
              <a:rPr lang="zh-CN" altLang="en-US" sz="800" dirty="0" smtClean="0"/>
              <a:t> </a:t>
            </a:r>
            <a:r>
              <a:rPr lang="en-US" altLang="zh-CN" sz="800" dirty="0" smtClean="0"/>
              <a:t>pressure,</a:t>
            </a:r>
            <a:r>
              <a:rPr lang="zh-CN" altLang="en-US" sz="800" dirty="0" smtClean="0"/>
              <a:t> </a:t>
            </a:r>
            <a:r>
              <a:rPr lang="en-US" altLang="zh-CN" sz="800" dirty="0" smtClean="0"/>
              <a:t>and</a:t>
            </a:r>
            <a:r>
              <a:rPr lang="zh-CN" altLang="en-US" sz="800" dirty="0" smtClean="0"/>
              <a:t> </a:t>
            </a:r>
            <a:r>
              <a:rPr lang="en-US" altLang="zh-CN" sz="800" dirty="0" smtClean="0"/>
              <a:t>lagged</a:t>
            </a:r>
            <a:r>
              <a:rPr lang="zh-CN" altLang="en-US" sz="800" dirty="0" smtClean="0"/>
              <a:t> </a:t>
            </a:r>
            <a:r>
              <a:rPr lang="en-US" altLang="zh-CN" sz="800" dirty="0" smtClean="0"/>
              <a:t>reaction</a:t>
            </a:r>
            <a:r>
              <a:rPr lang="zh-CN" altLang="en-US" sz="800" dirty="0" smtClean="0"/>
              <a:t> </a:t>
            </a:r>
            <a:r>
              <a:rPr lang="en-US" altLang="zh-CN" sz="800" dirty="0" smtClean="0"/>
              <a:t>effects,</a:t>
            </a:r>
            <a:r>
              <a:rPr lang="zh-CN" altLang="en-US" sz="800" dirty="0" smtClean="0"/>
              <a:t> </a:t>
            </a:r>
            <a:r>
              <a:rPr lang="en-US" altLang="zh-CN" sz="800" dirty="0" smtClean="0"/>
              <a:t>according</a:t>
            </a:r>
            <a:r>
              <a:rPr lang="zh-CN" altLang="en-US" sz="800" dirty="0" smtClean="0"/>
              <a:t> </a:t>
            </a:r>
            <a:r>
              <a:rPr lang="en-US" altLang="zh-CN" sz="800" dirty="0" smtClean="0"/>
              <a:t>to</a:t>
            </a:r>
            <a:r>
              <a:rPr lang="zh-CN" altLang="en-US" sz="800" dirty="0" smtClean="0"/>
              <a:t> </a:t>
            </a:r>
            <a:r>
              <a:rPr lang="en-US" altLang="zh-CN" sz="800" dirty="0" err="1" smtClean="0"/>
              <a:t>Jegadeesh</a:t>
            </a:r>
            <a:r>
              <a:rPr lang="zh-CN" altLang="en-US" sz="800" dirty="0" smtClean="0"/>
              <a:t> </a:t>
            </a:r>
            <a:r>
              <a:rPr lang="en-US" altLang="zh-CN" sz="800" dirty="0" smtClean="0"/>
              <a:t>and</a:t>
            </a:r>
            <a:r>
              <a:rPr lang="zh-CN" altLang="en-US" sz="800" dirty="0" smtClean="0"/>
              <a:t> </a:t>
            </a:r>
            <a:r>
              <a:rPr lang="en-US" altLang="zh-CN" sz="800" dirty="0" smtClean="0"/>
              <a:t>Lehmann</a:t>
            </a:r>
            <a:r>
              <a:rPr lang="zh-CN" altLang="en-US" sz="800" dirty="0" smtClean="0"/>
              <a:t> </a:t>
            </a:r>
            <a:r>
              <a:rPr lang="en-US" altLang="zh-CN" sz="800" dirty="0" smtClean="0"/>
              <a:t>(1990)</a:t>
            </a:r>
            <a:endParaRPr lang="en-US" sz="800" dirty="0"/>
          </a:p>
        </p:txBody>
      </p:sp>
      <p:sp>
        <p:nvSpPr>
          <p:cNvPr id="7" name="矩形 4"/>
          <p:cNvSpPr/>
          <p:nvPr/>
        </p:nvSpPr>
        <p:spPr>
          <a:xfrm>
            <a:off x="407368" y="1694632"/>
            <a:ext cx="5576390" cy="3960440"/>
          </a:xfrm>
          <a:prstGeom prst="rect">
            <a:avLst/>
          </a:prstGeom>
          <a:solidFill>
            <a:schemeClr val="tx2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charset="0"/>
              <a:buChar char="•"/>
            </a:pPr>
            <a:r>
              <a:rPr lang="en-US" altLang="zh-CN" dirty="0" smtClean="0">
                <a:solidFill>
                  <a:schemeClr val="tx1"/>
                </a:solidFill>
              </a:rPr>
              <a:t>No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transaction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cost</a:t>
            </a:r>
          </a:p>
          <a:p>
            <a:pPr marL="285750" indent="-285750">
              <a:buFont typeface="Arial" charset="0"/>
              <a:buChar char="•"/>
            </a:pPr>
            <a:endParaRPr lang="en-US" altLang="zh-CN" dirty="0" smtClean="0">
              <a:solidFill>
                <a:schemeClr val="tx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altLang="zh-CN" dirty="0">
                <a:solidFill>
                  <a:schemeClr val="tx1"/>
                </a:solidFill>
              </a:rPr>
              <a:t>Stock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can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be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short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easily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without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costs</a:t>
            </a:r>
          </a:p>
          <a:p>
            <a:pPr marL="285750" indent="-285750">
              <a:buFont typeface="Arial" charset="0"/>
              <a:buChar char="•"/>
            </a:pPr>
            <a:endParaRPr lang="en-US" altLang="zh-CN" dirty="0">
              <a:solidFill>
                <a:schemeClr val="tx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altLang="zh-CN" dirty="0">
                <a:solidFill>
                  <a:schemeClr val="tx1"/>
                </a:solidFill>
              </a:rPr>
              <a:t>All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trading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profits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are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subject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to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the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same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tax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rate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(or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no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tax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rate)</a:t>
            </a:r>
          </a:p>
          <a:p>
            <a:pPr marL="285750" indent="-285750">
              <a:buFont typeface="Arial" charset="0"/>
              <a:buChar char="•"/>
            </a:pPr>
            <a:endParaRPr lang="en-US" altLang="zh-CN" dirty="0">
              <a:solidFill>
                <a:schemeClr val="tx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altLang="zh-CN" dirty="0">
                <a:solidFill>
                  <a:schemeClr val="tx1"/>
                </a:solidFill>
              </a:rPr>
              <a:t>Dealing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with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NA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in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return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data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All stocks with available returns data in the J months preceding the portfolio formation date are included in the sample from which the buy and sell portfolios are constructed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altLang="zh-CN" sz="1600" dirty="0">
                <a:solidFill>
                  <a:schemeClr val="tx1"/>
                </a:solidFill>
              </a:rPr>
              <a:t>NA</a:t>
            </a:r>
            <a:r>
              <a:rPr lang="zh-CN" altLang="en-US" sz="1600" dirty="0">
                <a:solidFill>
                  <a:schemeClr val="tx1"/>
                </a:solidFill>
              </a:rPr>
              <a:t> </a:t>
            </a:r>
            <a:r>
              <a:rPr lang="en-US" altLang="zh-CN" sz="1600" dirty="0">
                <a:solidFill>
                  <a:schemeClr val="tx1"/>
                </a:solidFill>
              </a:rPr>
              <a:t>in</a:t>
            </a:r>
            <a:r>
              <a:rPr lang="zh-CN" altLang="en-US" sz="1600" dirty="0">
                <a:solidFill>
                  <a:schemeClr val="tx1"/>
                </a:solidFill>
              </a:rPr>
              <a:t> </a:t>
            </a:r>
            <a:r>
              <a:rPr lang="en-US" altLang="zh-CN" sz="1600" dirty="0">
                <a:solidFill>
                  <a:schemeClr val="tx1"/>
                </a:solidFill>
              </a:rPr>
              <a:t>forward</a:t>
            </a:r>
            <a:r>
              <a:rPr lang="zh-CN" altLang="en-US" sz="1600" dirty="0">
                <a:solidFill>
                  <a:schemeClr val="tx1"/>
                </a:solidFill>
              </a:rPr>
              <a:t> </a:t>
            </a:r>
            <a:r>
              <a:rPr lang="en-US" altLang="zh-CN" sz="1600" dirty="0">
                <a:solidFill>
                  <a:schemeClr val="tx1"/>
                </a:solidFill>
              </a:rPr>
              <a:t>returns</a:t>
            </a:r>
            <a:r>
              <a:rPr lang="zh-CN" altLang="en-US" sz="1600" dirty="0">
                <a:solidFill>
                  <a:schemeClr val="tx1"/>
                </a:solidFill>
              </a:rPr>
              <a:t> </a:t>
            </a:r>
            <a:r>
              <a:rPr lang="en-US" altLang="zh-CN" sz="1600" dirty="0">
                <a:solidFill>
                  <a:schemeClr val="tx1"/>
                </a:solidFill>
              </a:rPr>
              <a:t>are</a:t>
            </a:r>
            <a:r>
              <a:rPr lang="zh-CN" altLang="en-US" sz="1600" dirty="0">
                <a:solidFill>
                  <a:schemeClr val="tx1"/>
                </a:solidFill>
              </a:rPr>
              <a:t> </a:t>
            </a:r>
            <a:r>
              <a:rPr lang="en-US" altLang="zh-CN" sz="1600" dirty="0">
                <a:solidFill>
                  <a:schemeClr val="tx1"/>
                </a:solidFill>
              </a:rPr>
              <a:t>removed</a:t>
            </a:r>
            <a:r>
              <a:rPr lang="zh-CN" altLang="en-US" sz="1600" dirty="0">
                <a:solidFill>
                  <a:schemeClr val="tx1"/>
                </a:solidFill>
              </a:rPr>
              <a:t> </a:t>
            </a:r>
            <a:r>
              <a:rPr lang="en-US" altLang="zh-CN" sz="1600" dirty="0">
                <a:solidFill>
                  <a:schemeClr val="tx1"/>
                </a:solidFill>
              </a:rPr>
              <a:t>when</a:t>
            </a:r>
            <a:r>
              <a:rPr lang="zh-CN" altLang="en-US" sz="1600" dirty="0">
                <a:solidFill>
                  <a:schemeClr val="tx1"/>
                </a:solidFill>
              </a:rPr>
              <a:t> </a:t>
            </a:r>
            <a:r>
              <a:rPr lang="en-US" altLang="zh-CN" sz="1600" dirty="0">
                <a:solidFill>
                  <a:schemeClr val="tx1"/>
                </a:solidFill>
              </a:rPr>
              <a:t>calculating</a:t>
            </a:r>
            <a:r>
              <a:rPr lang="zh-CN" altLang="en-US" sz="1600" dirty="0">
                <a:solidFill>
                  <a:schemeClr val="tx1"/>
                </a:solidFill>
              </a:rPr>
              <a:t> </a:t>
            </a:r>
            <a:r>
              <a:rPr lang="en-US" altLang="zh-CN" sz="1600" dirty="0">
                <a:solidFill>
                  <a:schemeClr val="tx1"/>
                </a:solidFill>
              </a:rPr>
              <a:t>buy</a:t>
            </a:r>
            <a:r>
              <a:rPr lang="zh-CN" altLang="en-US" sz="1600" dirty="0">
                <a:solidFill>
                  <a:schemeClr val="tx1"/>
                </a:solidFill>
              </a:rPr>
              <a:t> </a:t>
            </a:r>
            <a:r>
              <a:rPr lang="en-US" altLang="zh-CN" sz="1600" dirty="0">
                <a:solidFill>
                  <a:schemeClr val="tx1"/>
                </a:solidFill>
              </a:rPr>
              <a:t>and</a:t>
            </a:r>
            <a:r>
              <a:rPr lang="zh-CN" altLang="en-US" sz="1600" dirty="0">
                <a:solidFill>
                  <a:schemeClr val="tx1"/>
                </a:solidFill>
              </a:rPr>
              <a:t> </a:t>
            </a:r>
            <a:r>
              <a:rPr lang="en-US" altLang="zh-CN" sz="1600" dirty="0">
                <a:solidFill>
                  <a:schemeClr val="tx1"/>
                </a:solidFill>
              </a:rPr>
              <a:t>sell</a:t>
            </a:r>
            <a:r>
              <a:rPr lang="zh-CN" altLang="en-US" sz="1600" dirty="0">
                <a:solidFill>
                  <a:schemeClr val="tx1"/>
                </a:solidFill>
              </a:rPr>
              <a:t> </a:t>
            </a:r>
            <a:r>
              <a:rPr lang="en-US" altLang="zh-CN" sz="1600" dirty="0">
                <a:solidFill>
                  <a:schemeClr val="tx1"/>
                </a:solidFill>
              </a:rPr>
              <a:t>portfolio</a:t>
            </a:r>
            <a:r>
              <a:rPr lang="zh-CN" altLang="en-US" sz="1600" dirty="0">
                <a:solidFill>
                  <a:schemeClr val="tx1"/>
                </a:solidFill>
              </a:rPr>
              <a:t> </a:t>
            </a:r>
            <a:r>
              <a:rPr lang="en-US" altLang="zh-CN" sz="1600" dirty="0">
                <a:solidFill>
                  <a:schemeClr val="tx1"/>
                </a:solidFill>
              </a:rPr>
              <a:t>returns</a:t>
            </a: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Arial" charset="0"/>
              <a:buChar char="•"/>
            </a:pPr>
            <a:endParaRPr lang="en-US" altLang="zh-CN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4"/>
              <p:cNvSpPr/>
              <p:nvPr/>
            </p:nvSpPr>
            <p:spPr>
              <a:xfrm>
                <a:off x="6564486" y="1694632"/>
                <a:ext cx="5576390" cy="3960440"/>
              </a:xfrm>
              <a:prstGeom prst="rect">
                <a:avLst/>
              </a:prstGeom>
              <a:solidFill>
                <a:schemeClr val="tx2">
                  <a:alpha val="1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zh-CN" altLang="en-US" dirty="0" smtClean="0">
                    <a:solidFill>
                      <a:schemeClr val="tx1"/>
                    </a:solidFill>
                  </a:rPr>
                  <a:t>  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When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calculating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return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:</a:t>
                </a:r>
              </a:p>
              <a:p>
                <a:pPr marL="285750" indent="-285750">
                  <a:buFont typeface="Arial" charset="0"/>
                  <a:buChar char="•"/>
                </a:pPr>
                <a:endParaRPr lang="en-US" altLang="zh-CN" dirty="0" smtClean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charset="0"/>
                  <a:buChar char="•"/>
                </a:pPr>
                <a:r>
                  <a:rPr lang="en-US" altLang="zh-CN" dirty="0" smtClean="0">
                    <a:solidFill>
                      <a:schemeClr val="tx1"/>
                    </a:solidFill>
                  </a:rPr>
                  <a:t>Instead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of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using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log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return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(which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works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best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when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returns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are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small),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we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use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normal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return	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    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Return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=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altLang="zh-CN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𝑙𝑎𝑠𝑡</m:t>
                        </m:r>
                        <m:r>
                          <a:rPr lang="zh-CN" alt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 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𝑝𝑟𝑖𝑐𝑒</m:t>
                        </m:r>
                        <m:r>
                          <a:rPr lang="zh-CN" alt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 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−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𝑖𝑛𝑖𝑡𝑎𝑙</m:t>
                        </m:r>
                        <m:r>
                          <a:rPr lang="zh-CN" alt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 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𝑝𝑟𝑖𝑐𝑒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𝑖𝑛𝑖𝑡𝑖𝑎𝑙</m:t>
                        </m:r>
                        <m:r>
                          <a:rPr lang="zh-CN" alt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 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𝑝𝑟𝑖𝑐𝑒</m:t>
                        </m:r>
                      </m:den>
                    </m:f>
                  </m:oMath>
                </a14:m>
                <a:endParaRPr lang="is-IS" altLang="zh-CN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charset="0"/>
                  <a:buChar char="•"/>
                </a:pPr>
                <a:endParaRPr lang="en-US" altLang="zh-CN" dirty="0" smtClean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charset="0"/>
                  <a:buChar char="•"/>
                </a:pPr>
                <a:r>
                  <a:rPr lang="en-US" altLang="zh-CN" dirty="0" smtClean="0">
                    <a:solidFill>
                      <a:schemeClr val="tx1"/>
                    </a:solidFill>
                  </a:rPr>
                  <a:t>All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  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returns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are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normalized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as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monthly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returns</a:t>
                </a:r>
              </a:p>
              <a:p>
                <a:pPr marL="285750" indent="-285750">
                  <a:buFont typeface="Arial" charset="0"/>
                  <a:buChar char="•"/>
                </a:pPr>
                <a:endParaRPr lang="en-US" altLang="zh-CN" dirty="0" smtClean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charset="0"/>
                  <a:buChar char="•"/>
                </a:pPr>
                <a:r>
                  <a:rPr lang="en-US" altLang="zh-CN" dirty="0" smtClean="0">
                    <a:solidFill>
                      <a:schemeClr val="tx1"/>
                    </a:solidFill>
                  </a:rPr>
                  <a:t>Monthly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returns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are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calculated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by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simply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dividing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       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K-month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returns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by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K,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arithmetically</a:t>
                </a:r>
                <a:endParaRPr lang="en-US" altLang="zh-CN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4486" y="1694632"/>
                <a:ext cx="5576390" cy="3960440"/>
              </a:xfrm>
              <a:prstGeom prst="rect">
                <a:avLst/>
              </a:prstGeom>
              <a:blipFill rotWithShape="0">
                <a:blip r:embed="rId2"/>
                <a:stretch>
                  <a:fillRect l="-765" t="-92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7268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04850" y="5013176"/>
            <a:ext cx="5401047" cy="287982"/>
          </a:xfrm>
        </p:spPr>
        <p:txBody>
          <a:bodyPr/>
          <a:lstStyle/>
          <a:p>
            <a:r>
              <a:rPr lang="en-US" dirty="0" smtClean="0"/>
              <a:t>Zero Cost Portfolio</a:t>
            </a:r>
            <a:endParaRPr lang="en-US" dirty="0"/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04850" y="450726"/>
            <a:ext cx="3374925" cy="432048"/>
          </a:xfrm>
        </p:spPr>
        <p:txBody>
          <a:bodyPr/>
          <a:lstStyle/>
          <a:p>
            <a:r>
              <a:rPr lang="en-US" altLang="zh-CN" dirty="0"/>
              <a:t>MOMENTUM</a:t>
            </a:r>
            <a:r>
              <a:rPr lang="zh-CN" altLang="en-US" dirty="0"/>
              <a:t> </a:t>
            </a:r>
            <a:r>
              <a:rPr lang="en-US" altLang="zh-CN" dirty="0"/>
              <a:t>EFFECT</a:t>
            </a:r>
            <a:endParaRPr lang="zh-CN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20513" y="5264040"/>
            <a:ext cx="52565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zh-CN" dirty="0" smtClean="0"/>
              <a:t>Buy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winner</a:t>
            </a:r>
            <a:r>
              <a:rPr lang="zh-CN" altLang="en-US" dirty="0" smtClean="0"/>
              <a:t> </a:t>
            </a:r>
            <a:r>
              <a:rPr lang="en-US" altLang="zh-CN" dirty="0" smtClean="0"/>
              <a:t>portfolio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sell</a:t>
            </a:r>
            <a:r>
              <a:rPr lang="zh-CN" altLang="en-US" dirty="0" smtClean="0"/>
              <a:t> </a:t>
            </a:r>
            <a:r>
              <a:rPr lang="en-US" altLang="zh-CN" dirty="0"/>
              <a:t>equal</a:t>
            </a:r>
            <a:r>
              <a:rPr lang="zh-CN" altLang="en-US" dirty="0"/>
              <a:t> </a:t>
            </a:r>
            <a:r>
              <a:rPr lang="en-US" altLang="zh-CN" dirty="0"/>
              <a:t>value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loser</a:t>
            </a:r>
            <a:r>
              <a:rPr lang="zh-CN" altLang="en-US" dirty="0" smtClean="0"/>
              <a:t> </a:t>
            </a:r>
            <a:r>
              <a:rPr lang="en-US" altLang="zh-CN" dirty="0" smtClean="0"/>
              <a:t>portfolio,</a:t>
            </a:r>
            <a:r>
              <a:rPr lang="zh-CN" altLang="en-US" dirty="0" smtClean="0"/>
              <a:t> </a:t>
            </a:r>
            <a:r>
              <a:rPr lang="en-US" altLang="zh-CN" dirty="0" smtClean="0"/>
              <a:t>creating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zero</a:t>
            </a:r>
            <a:r>
              <a:rPr lang="zh-CN" altLang="en-US" dirty="0" smtClean="0"/>
              <a:t> </a:t>
            </a:r>
            <a:r>
              <a:rPr lang="en-US" altLang="zh-CN" dirty="0" smtClean="0"/>
              <a:t>cost</a:t>
            </a:r>
            <a:r>
              <a:rPr lang="zh-CN" altLang="en-US" dirty="0" smtClean="0"/>
              <a:t> </a:t>
            </a:r>
            <a:r>
              <a:rPr lang="en-US" altLang="zh-CN" dirty="0" smtClean="0"/>
              <a:t>portfolio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buy-sell</a:t>
            </a:r>
            <a:r>
              <a:rPr lang="zh-CN" altLang="en-US" dirty="0" smtClean="0"/>
              <a:t> </a:t>
            </a:r>
            <a:r>
              <a:rPr lang="en-US" altLang="zh-CN" dirty="0" smtClean="0"/>
              <a:t>portfolio</a:t>
            </a:r>
            <a:r>
              <a:rPr lang="zh-CN" altLang="en-US" dirty="0" smtClean="0"/>
              <a:t> </a:t>
            </a:r>
            <a:r>
              <a:rPr lang="en-US" altLang="zh-CN" dirty="0" smtClean="0"/>
              <a:t>return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return</a:t>
            </a:r>
            <a:r>
              <a:rPr lang="zh-CN" altLang="en-US" dirty="0" smtClean="0"/>
              <a:t> </a:t>
            </a:r>
            <a:r>
              <a:rPr lang="en-US" altLang="zh-CN" dirty="0" smtClean="0"/>
              <a:t>from</a:t>
            </a:r>
            <a:r>
              <a:rPr lang="zh-CN" altLang="en-US" dirty="0" smtClean="0"/>
              <a:t> </a:t>
            </a:r>
            <a:r>
              <a:rPr lang="en-US" altLang="zh-CN" dirty="0" smtClean="0"/>
              <a:t>winners</a:t>
            </a:r>
            <a:r>
              <a:rPr lang="zh-CN" altLang="en-US" dirty="0" smtClean="0"/>
              <a:t> </a:t>
            </a:r>
            <a:r>
              <a:rPr lang="en-US" altLang="zh-CN" dirty="0" smtClean="0"/>
              <a:t>portfolio</a:t>
            </a:r>
            <a:r>
              <a:rPr lang="zh-CN" altLang="en-US" dirty="0"/>
              <a:t> </a:t>
            </a:r>
            <a:r>
              <a:rPr lang="en-US" altLang="zh-CN" dirty="0" smtClean="0"/>
              <a:t>–</a:t>
            </a:r>
            <a:r>
              <a:rPr lang="zh-CN" altLang="en-US" dirty="0" smtClean="0"/>
              <a:t> </a:t>
            </a:r>
            <a:r>
              <a:rPr lang="en-US" altLang="zh-CN" dirty="0" smtClean="0"/>
              <a:t>return</a:t>
            </a:r>
            <a:r>
              <a:rPr lang="zh-CN" altLang="en-US" dirty="0" smtClean="0"/>
              <a:t> </a:t>
            </a:r>
            <a:r>
              <a:rPr lang="en-US" altLang="zh-CN" dirty="0" smtClean="0"/>
              <a:t>from</a:t>
            </a:r>
            <a:r>
              <a:rPr lang="zh-CN" altLang="en-US" dirty="0" smtClean="0"/>
              <a:t> </a:t>
            </a:r>
            <a:r>
              <a:rPr lang="en-US" altLang="zh-CN" dirty="0" smtClean="0"/>
              <a:t>losers</a:t>
            </a:r>
            <a:r>
              <a:rPr lang="zh-CN" altLang="en-US" dirty="0" smtClean="0"/>
              <a:t> </a:t>
            </a:r>
            <a:r>
              <a:rPr lang="en-US" altLang="zh-CN" dirty="0" smtClean="0"/>
              <a:t>portfolio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  <p:sp>
        <p:nvSpPr>
          <p:cNvPr id="31" name="Text Placeholder 1"/>
          <p:cNvSpPr txBox="1">
            <a:spLocks/>
          </p:cNvSpPr>
          <p:nvPr/>
        </p:nvSpPr>
        <p:spPr>
          <a:xfrm>
            <a:off x="704850" y="5248735"/>
            <a:ext cx="5401047" cy="28798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34577" y="1655782"/>
            <a:ext cx="53281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Include portfolios with overlapping holding periods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J-month/K-month </a:t>
            </a:r>
            <a:r>
              <a:rPr lang="en-US" dirty="0"/>
              <a:t>strategy (</a:t>
            </a:r>
            <a:r>
              <a:rPr lang="en-US" dirty="0" err="1" smtClean="0"/>
              <a:t>Jegadeesh</a:t>
            </a:r>
            <a:r>
              <a:rPr lang="en-US" dirty="0" smtClean="0"/>
              <a:t>):                                        Select stocks on the basis over the past J months and hold them for K months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33" name="Diagram 32"/>
          <p:cNvGraphicFramePr/>
          <p:nvPr>
            <p:extLst/>
          </p:nvPr>
        </p:nvGraphicFramePr>
        <p:xfrm>
          <a:off x="6096000" y="1052735"/>
          <a:ext cx="5616624" cy="54840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4" name="Text Placeholder 1"/>
          <p:cNvSpPr txBox="1">
            <a:spLocks/>
          </p:cNvSpPr>
          <p:nvPr/>
        </p:nvSpPr>
        <p:spPr>
          <a:xfrm>
            <a:off x="695400" y="1484834"/>
            <a:ext cx="5401047" cy="28798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Portfolio </a:t>
            </a:r>
            <a:r>
              <a:rPr lang="en-US" altLang="zh-CN" dirty="0" smtClean="0"/>
              <a:t>C</a:t>
            </a:r>
            <a:r>
              <a:rPr lang="en-US" dirty="0" smtClean="0"/>
              <a:t>onstruction</a:t>
            </a:r>
            <a:endParaRPr lang="en-US" dirty="0"/>
          </a:p>
        </p:txBody>
      </p:sp>
      <p:sp>
        <p:nvSpPr>
          <p:cNvPr id="36" name="Text Placeholder 1"/>
          <p:cNvSpPr txBox="1">
            <a:spLocks/>
          </p:cNvSpPr>
          <p:nvPr/>
        </p:nvSpPr>
        <p:spPr>
          <a:xfrm>
            <a:off x="695400" y="3069010"/>
            <a:ext cx="5401047" cy="28798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Equally</a:t>
            </a:r>
            <a:r>
              <a:rPr lang="zh-CN" altLang="en-US" dirty="0" smtClean="0"/>
              <a:t> </a:t>
            </a:r>
            <a:r>
              <a:rPr lang="en-US" altLang="zh-CN" dirty="0"/>
              <a:t>W</a:t>
            </a:r>
            <a:r>
              <a:rPr lang="en-US" altLang="zh-CN" dirty="0" smtClean="0"/>
              <a:t>eighted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Portfolio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/>
              <p:cNvSpPr txBox="1"/>
              <p:nvPr/>
            </p:nvSpPr>
            <p:spPr>
              <a:xfrm>
                <a:off x="434577" y="3319824"/>
                <a:ext cx="5256583" cy="17678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charset="0"/>
                  <a:buChar char="•"/>
                </a:pPr>
                <a:r>
                  <a:rPr lang="en-US" altLang="zh-CN" dirty="0" smtClean="0"/>
                  <a:t>Each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decile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has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the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same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number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of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stocks</a:t>
                </a:r>
                <a:r>
                  <a:rPr lang="zh-CN" altLang="en-US" dirty="0" smtClean="0"/>
                  <a:t> </a:t>
                </a:r>
                <a:endParaRPr lang="en-US" altLang="zh-CN" dirty="0"/>
              </a:p>
              <a:p>
                <a:pPr marL="285750" indent="-285750">
                  <a:buFont typeface="Arial" charset="0"/>
                  <a:buChar char="•"/>
                </a:pPr>
                <a:r>
                  <a:rPr lang="en-US" altLang="zh-CN" dirty="0" smtClean="0"/>
                  <a:t>Each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stock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value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weighs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altLang="zh-CN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charset="0"/>
                          </a:rPr>
                          <m:t>𝑁</m:t>
                        </m:r>
                        <m:r>
                          <a:rPr lang="zh-CN" altLang="en-US" b="0" i="1" smtClean="0">
                            <a:latin typeface="Cambria Math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where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N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the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total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number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of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stocks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in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each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portfolio</a:t>
                </a:r>
              </a:p>
              <a:p>
                <a:pPr marL="285750" indent="-285750">
                  <a:buFont typeface="Arial" charset="0"/>
                  <a:buChar char="•"/>
                </a:pPr>
                <a:r>
                  <a:rPr lang="en-US" altLang="zh-CN" dirty="0" smtClean="0"/>
                  <a:t>For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stock</a:t>
                </a:r>
                <a:r>
                  <a:rPr lang="zh-CN" altLang="en-US" dirty="0" smtClean="0"/>
                  <a:t> </a:t>
                </a:r>
                <a:r>
                  <a:rPr lang="en-US" altLang="zh-CN" dirty="0" err="1" smtClean="0"/>
                  <a:t>i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 </a:t>
                </a:r>
                <a:r>
                  <a:rPr lang="en-US" altLang="zh-CN" dirty="0"/>
                  <a:t>v</a:t>
                </a:r>
                <a:r>
                  <a:rPr lang="en-US" altLang="zh-CN" dirty="0" smtClean="0"/>
                  <a:t>alue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weight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=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altLang="zh-CN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charset="0"/>
                          </a:rPr>
                          <m:t>𝑁</m:t>
                        </m:r>
                        <m: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𝑃</m:t>
                        </m:r>
                        <m: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den>
                    </m:f>
                    <m:r>
                      <a:rPr lang="bg-BG" altLang="zh-CN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  <m:r>
                      <a:rPr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</m:e>
                    </m:d>
                    <m:r>
                      <a:rPr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lang="zh-CN" alt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f>
                      <m:fPr>
                        <m:ctrlPr>
                          <a:rPr lang="bg-BG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𝑁</m:t>
                        </m:r>
                      </m:den>
                    </m:f>
                  </m:oMath>
                </a14:m>
                <a:endParaRPr lang="en-US" altLang="zh-CN" dirty="0" smtClean="0"/>
              </a:p>
              <a:p>
                <a:pPr marL="285750" indent="-285750">
                  <a:buFont typeface="Arial" charset="0"/>
                  <a:buChar char="•"/>
                </a:pPr>
                <a:endParaRPr lang="en-US" dirty="0"/>
              </a:p>
            </p:txBody>
          </p:sp>
        </mc:Choice>
        <mc:Fallback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577" y="3319824"/>
                <a:ext cx="5256583" cy="1767856"/>
              </a:xfrm>
              <a:prstGeom prst="rect">
                <a:avLst/>
              </a:prstGeom>
              <a:blipFill rotWithShape="0">
                <a:blip r:embed="rId8"/>
                <a:stretch>
                  <a:fillRect l="-695" t="-2069" b="-24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占位符 1"/>
          <p:cNvSpPr txBox="1">
            <a:spLocks/>
          </p:cNvSpPr>
          <p:nvPr/>
        </p:nvSpPr>
        <p:spPr>
          <a:xfrm>
            <a:off x="704850" y="980728"/>
            <a:ext cx="5401047" cy="28798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Trading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strategy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portfolio</a:t>
            </a:r>
            <a:r>
              <a:rPr lang="zh-CN" altLang="en-US" dirty="0" smtClean="0"/>
              <a:t> </a:t>
            </a:r>
            <a:r>
              <a:rPr lang="en-US" altLang="zh-CN" dirty="0" smtClean="0"/>
              <a:t>return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9229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40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FD4F69"/>
      </a:accent1>
      <a:accent2>
        <a:srgbClr val="FFE644"/>
      </a:accent2>
      <a:accent3>
        <a:srgbClr val="00D582"/>
      </a:accent3>
      <a:accent4>
        <a:srgbClr val="515151"/>
      </a:accent4>
      <a:accent5>
        <a:srgbClr val="919191"/>
      </a:accent5>
      <a:accent6>
        <a:srgbClr val="CACACA"/>
      </a:accent6>
      <a:hlink>
        <a:srgbClr val="0563C1"/>
      </a:hlink>
      <a:folHlink>
        <a:srgbClr val="954F72"/>
      </a:folHlink>
    </a:clrScheme>
    <a:fontScheme name="自定义 4">
      <a:majorFont>
        <a:latin typeface="Segoe UI Light"/>
        <a:ea typeface="微软雅黑"/>
        <a:cs typeface=""/>
      </a:majorFont>
      <a:minorFont>
        <a:latin typeface="Segoe UI Ligh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1215</TotalTime>
  <Words>1497</Words>
  <Application>Microsoft Macintosh PowerPoint</Application>
  <PresentationFormat>Widescreen</PresentationFormat>
  <Paragraphs>229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Calibri</vt:lpstr>
      <vt:lpstr>Cambria Math</vt:lpstr>
      <vt:lpstr>Levenim MT</vt:lpstr>
      <vt:lpstr>Segoe UI Light</vt:lpstr>
      <vt:lpstr>Wingdings</vt:lpstr>
      <vt:lpstr>微软雅黑</vt:lpstr>
      <vt:lpstr>Arial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胡杨</cp:lastModifiedBy>
  <cp:revision>103</cp:revision>
  <dcterms:created xsi:type="dcterms:W3CDTF">2015-10-09T06:29:32Z</dcterms:created>
  <dcterms:modified xsi:type="dcterms:W3CDTF">2016-05-16T03:30:50Z</dcterms:modified>
</cp:coreProperties>
</file>