
<file path=[Content_Types].xml><?xml version="1.0" encoding="utf-8"?>
<Types xmlns="http://schemas.openxmlformats.org/package/2006/content-types">
  <Default Extension="jpeg" ContentType="image/jpeg"/>
  <Default Extension="emf" ContentType="image/x-emf"/>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3" r:id="rId3"/>
  </p:sldMasterIdLst>
  <p:notesMasterIdLst>
    <p:notesMasterId r:id="rId52"/>
  </p:notesMasterIdLst>
  <p:sldIdLst>
    <p:sldId id="256" r:id="rId4"/>
    <p:sldId id="316" r:id="rId5"/>
    <p:sldId id="317" r:id="rId6"/>
    <p:sldId id="320" r:id="rId7"/>
    <p:sldId id="322" r:id="rId8"/>
    <p:sldId id="321" r:id="rId9"/>
    <p:sldId id="323" r:id="rId10"/>
    <p:sldId id="410" r:id="rId11"/>
    <p:sldId id="324" r:id="rId12"/>
    <p:sldId id="325" r:id="rId13"/>
    <p:sldId id="326" r:id="rId14"/>
    <p:sldId id="373" r:id="rId15"/>
    <p:sldId id="374" r:id="rId16"/>
    <p:sldId id="327" r:id="rId17"/>
    <p:sldId id="328" r:id="rId18"/>
    <p:sldId id="318" r:id="rId19"/>
    <p:sldId id="375" r:id="rId20"/>
    <p:sldId id="329" r:id="rId21"/>
    <p:sldId id="330" r:id="rId22"/>
    <p:sldId id="343" r:id="rId23"/>
    <p:sldId id="344" r:id="rId24"/>
    <p:sldId id="345" r:id="rId25"/>
    <p:sldId id="346" r:id="rId26"/>
    <p:sldId id="347" r:id="rId27"/>
    <p:sldId id="348" r:id="rId28"/>
    <p:sldId id="349" r:id="rId29"/>
    <p:sldId id="357" r:id="rId30"/>
    <p:sldId id="358" r:id="rId31"/>
    <p:sldId id="359" r:id="rId32"/>
    <p:sldId id="360" r:id="rId33"/>
    <p:sldId id="361" r:id="rId34"/>
    <p:sldId id="362" r:id="rId35"/>
    <p:sldId id="350" r:id="rId36"/>
    <p:sldId id="351" r:id="rId37"/>
    <p:sldId id="352" r:id="rId38"/>
    <p:sldId id="355" r:id="rId39"/>
    <p:sldId id="353" r:id="rId40"/>
    <p:sldId id="354" r:id="rId41"/>
    <p:sldId id="363" r:id="rId42"/>
    <p:sldId id="364" r:id="rId43"/>
    <p:sldId id="365" r:id="rId44"/>
    <p:sldId id="366" r:id="rId45"/>
    <p:sldId id="367" r:id="rId46"/>
    <p:sldId id="368" r:id="rId47"/>
    <p:sldId id="369" r:id="rId48"/>
    <p:sldId id="370" r:id="rId49"/>
    <p:sldId id="372" r:id="rId50"/>
    <p:sldId id="371" r:id="rId51"/>
  </p:sldIdLst>
  <p:sldSz cx="12192000" cy="6858000"/>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935" algn="l" defTabSz="685800" rtl="0" eaLnBrk="1" latinLnBrk="0" hangingPunct="1">
      <a:defRPr sz="1400" kern="1200">
        <a:solidFill>
          <a:schemeClr val="tx1"/>
        </a:solidFill>
        <a:latin typeface="+mn-lt"/>
        <a:ea typeface="+mn-ea"/>
        <a:cs typeface="+mn-cs"/>
      </a:defRPr>
    </a:lvl8pPr>
    <a:lvl9pPr marL="2743835" algn="l" defTabSz="685800" rtl="0" eaLnBrk="1" latinLnBrk="0" hangingPunct="1">
      <a:defRPr sz="1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20" d="100"/>
          <a:sy n="120" d="100"/>
        </p:scale>
        <p:origin x="23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5" Type="http://schemas.openxmlformats.org/officeDocument/2006/relationships/tableStyles" Target="tableStyles.xml"/><Relationship Id="rId54" Type="http://schemas.openxmlformats.org/officeDocument/2006/relationships/viewProps" Target="viewProps.xml"/><Relationship Id="rId53" Type="http://schemas.openxmlformats.org/officeDocument/2006/relationships/presProps" Target="presProps.xml"/><Relationship Id="rId52" Type="http://schemas.openxmlformats.org/officeDocument/2006/relationships/notesMaster" Target="notesMasters/notesMaster1.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_rels/data1.xml.rels><?xml version="1.0" encoding="UTF-8" standalone="yes"?>
<Relationships xmlns="http://schemas.openxmlformats.org/package/2006/relationships"><Relationship Id="rId1" Type="http://schemas.openxmlformats.org/officeDocument/2006/relationships/image" Target="../media/image21.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dgm:t>
        <a:bodyPr/>
        <a:lstStyle/>
        <a:p>
          <a:pPr algn="l"/>
          <a:r>
            <a:rPr lang="en-US" altLang="zh-CN" sz="2800" dirty="0" smtClean="0">
              <a:latin typeface="微软雅黑" panose="020B0503020204020204" pitchFamily="34" charset="-122"/>
              <a:ea typeface="微软雅黑" panose="020B0503020204020204" pitchFamily="34" charset="-122"/>
            </a:rPr>
            <a:t>2.2 DLL</a:t>
          </a:r>
          <a:r>
            <a:rPr lang="zh-CN" altLang="en-US" sz="2800" dirty="0" smtClean="0">
              <a:latin typeface="微软雅黑" panose="020B0503020204020204" pitchFamily="34" charset="-122"/>
              <a:ea typeface="微软雅黑" panose="020B0503020204020204" pitchFamily="34" charset="-122"/>
            </a:rPr>
            <a:t>地狱</a:t>
          </a:r>
          <a:endParaRPr lang="zh-CN" altLang="en-US" sz="2800" dirty="0">
            <a:latin typeface="微软雅黑" panose="020B0503020204020204" pitchFamily="34" charset="-122"/>
            <a:ea typeface="微软雅黑" panose="020B0503020204020204" pitchFamily="34" charset="-122"/>
          </a:endParaRPr>
        </a:p>
      </dgm:t>
    </dgm:pt>
    <dgm:pt modelId="{AF02B0CB-D4D3-4689-AF3F-63B0CF0E9DB7}" cxnId="{86628A9E-22D6-4C60-8249-0BFE480BFF5A}"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cxnId="{86628A9E-22D6-4C60-8249-0BFE480BFF5A}"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smtClean="0">
              <a:latin typeface="微软雅黑" panose="020B0503020204020204" pitchFamily="34" charset="-122"/>
              <a:ea typeface="微软雅黑" panose="020B0503020204020204" pitchFamily="34" charset="-122"/>
            </a:rPr>
            <a:t>2.3 </a:t>
          </a:r>
          <a:r>
            <a:rPr lang="zh-CN" altLang="en-US" sz="2800" dirty="0" smtClean="0">
              <a:latin typeface="微软雅黑" panose="020B0503020204020204" pitchFamily="34" charset="-122"/>
              <a:ea typeface="微软雅黑" panose="020B0503020204020204" pitchFamily="34" charset="-122"/>
            </a:rPr>
            <a:t>动态链接库原理</a:t>
          </a:r>
          <a:endParaRPr lang="zh-CN" altLang="en-US" sz="2800" dirty="0">
            <a:latin typeface="微软雅黑" panose="020B0503020204020204" pitchFamily="34" charset="-122"/>
            <a:ea typeface="微软雅黑" panose="020B0503020204020204" pitchFamily="34" charset="-122"/>
          </a:endParaRPr>
        </a:p>
      </dgm:t>
    </dgm:pt>
    <dgm:pt modelId="{42EC6CF3-FF18-437E-8D44-AA882D54CEE0}" cxnId="{851E7807-5DCB-450F-91CB-BC7CE976400B}"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cxnId="{851E7807-5DCB-450F-91CB-BC7CE976400B}"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smtClean="0">
              <a:latin typeface="微软雅黑" panose="020B0503020204020204" pitchFamily="34" charset="-122"/>
              <a:ea typeface="微软雅黑" panose="020B0503020204020204" pitchFamily="34" charset="-122"/>
            </a:rPr>
            <a:t>2.4 </a:t>
          </a:r>
          <a:r>
            <a:rPr lang="zh-CN" altLang="en-US" sz="2800" dirty="0" smtClean="0">
              <a:latin typeface="微软雅黑" panose="020B0503020204020204" pitchFamily="34" charset="-122"/>
              <a:ea typeface="微软雅黑" panose="020B0503020204020204" pitchFamily="34" charset="-122"/>
            </a:rPr>
            <a:t>托管与非托管</a:t>
          </a:r>
          <a:endParaRPr lang="zh-CN" altLang="en-US" sz="2800" dirty="0">
            <a:latin typeface="微软雅黑" panose="020B0503020204020204" pitchFamily="34" charset="-122"/>
            <a:ea typeface="微软雅黑" panose="020B0503020204020204" pitchFamily="34" charset="-122"/>
          </a:endParaRPr>
        </a:p>
      </dgm:t>
    </dgm:pt>
    <dgm:pt modelId="{06FC63D7-59F4-4FCF-BA3C-82CA82021EE0}" cxnId="{33A53B55-5868-4CCC-85AD-17C7FB71C2FC}"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cxnId="{33A53B55-5868-4CCC-85AD-17C7FB71C2FC}"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smtClean="0">
              <a:latin typeface="微软雅黑" panose="020B0503020204020204" pitchFamily="34" charset="-122"/>
              <a:ea typeface="微软雅黑" panose="020B0503020204020204" pitchFamily="34" charset="-122"/>
            </a:rPr>
            <a:t>2.1 </a:t>
          </a:r>
          <a:r>
            <a:rPr lang="zh-CN" altLang="en-US" sz="2800" dirty="0" smtClean="0">
              <a:latin typeface="微软雅黑" panose="020B0503020204020204" pitchFamily="34" charset="-122"/>
              <a:ea typeface="微软雅黑" panose="020B0503020204020204" pitchFamily="34" charset="-122"/>
            </a:rPr>
            <a:t>静态链接与动态链接</a:t>
          </a:r>
          <a:endParaRPr lang="zh-CN" altLang="en-US" sz="2800" dirty="0">
            <a:latin typeface="微软雅黑" panose="020B0503020204020204" pitchFamily="34" charset="-122"/>
            <a:ea typeface="微软雅黑" panose="020B0503020204020204" pitchFamily="34" charset="-122"/>
          </a:endParaRPr>
        </a:p>
      </dgm:t>
    </dgm:pt>
    <dgm:pt modelId="{78E91C60-98EE-4736-9F1F-0A4515469F8E}" cxnId="{57B5F7F3-A8A8-450D-BF33-D78E8B90296E}"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cxnId="{57B5F7F3-A8A8-450D-BF33-D78E8B90296E}"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smtClean="0">
              <a:latin typeface="微软雅黑" panose="020B0503020204020204" pitchFamily="34" charset="-122"/>
              <a:ea typeface="微软雅黑" panose="020B0503020204020204" pitchFamily="34" charset="-122"/>
            </a:rPr>
            <a:t>2.5 </a:t>
          </a:r>
          <a:r>
            <a:rPr lang="zh-CN" altLang="en-US" sz="2800" dirty="0" smtClean="0">
              <a:latin typeface="微软雅黑" panose="020B0503020204020204" pitchFamily="34" charset="-122"/>
              <a:ea typeface="微软雅黑" panose="020B0503020204020204" pitchFamily="34" charset="-122"/>
            </a:rPr>
            <a:t>程序示例</a:t>
          </a:r>
          <a:endParaRPr lang="zh-CN" altLang="en-US" sz="2800" dirty="0">
            <a:latin typeface="微软雅黑" panose="020B0503020204020204" pitchFamily="34" charset="-122"/>
            <a:ea typeface="微软雅黑" panose="020B0503020204020204" pitchFamily="34" charset="-122"/>
          </a:endParaRPr>
        </a:p>
      </dgm:t>
    </dgm:pt>
    <dgm:pt modelId="{79EA5891-947D-4CC5-AAFA-54016DE94000}" cxnId="{39F2293E-CAD9-4FAD-9C7F-C8D55367CBCE}"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cxnId="{39F2293E-CAD9-4FAD-9C7F-C8D55367CBCE}"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t>
        <a:bodyPr/>
        <a:lstStyle/>
        <a:p>
          <a:endParaRPr lang="zh-CN" altLang="en-US"/>
        </a:p>
      </dgm:t>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BDA9855D-7D78-437D-BD78-790FC97E081F}" type="pres">
      <dgm:prSet presAssocID="{0EB4CFA3-2877-4CD2-8638-6B78E74A3005}" presName="txShp" presStyleLbl="node1" presStyleIdx="0" presStyleCnt="5">
        <dgm:presLayoutVars>
          <dgm:bulletEnabled val="1"/>
        </dgm:presLayoutVars>
      </dgm:prSet>
      <dgm:spPr/>
      <dgm:t>
        <a:bodyPr/>
        <a:lstStyle/>
        <a:p>
          <a:endParaRPr lang="zh-CN" altLang="en-US"/>
        </a:p>
      </dgm:t>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F907B27B-B246-4928-AC93-8A19B8E86AA6}" type="pres">
      <dgm:prSet presAssocID="{B39E45CA-4B90-4BA5-AC4B-EBDCA7F79487}" presName="txShp" presStyleLbl="node1" presStyleIdx="1" presStyleCnt="5">
        <dgm:presLayoutVars>
          <dgm:bulletEnabled val="1"/>
        </dgm:presLayoutVars>
      </dgm:prSet>
      <dgm:spPr/>
      <dgm:t>
        <a:bodyPr/>
        <a:lstStyle/>
        <a:p>
          <a:endParaRPr lang="zh-CN" altLang="en-US"/>
        </a:p>
      </dgm:t>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34905F94-283E-4E2E-B949-4A5102C3F22E}" type="pres">
      <dgm:prSet presAssocID="{130D3908-710E-4E1A-B7D8-47B8EA36ED4A}" presName="txShp" presStyleLbl="node1" presStyleIdx="2" presStyleCnt="5">
        <dgm:presLayoutVars>
          <dgm:bulletEnabled val="1"/>
        </dgm:presLayoutVars>
      </dgm:prSet>
      <dgm:spPr/>
      <dgm:t>
        <a:bodyPr/>
        <a:lstStyle/>
        <a:p>
          <a:endParaRPr lang="zh-CN" altLang="en-US"/>
        </a:p>
      </dgm:t>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4A90FFE2-DE88-4B0D-886D-0593F18265A5}" type="pres">
      <dgm:prSet presAssocID="{19643720-2B40-4681-B6AA-424E0E901AAB}" presName="txShp" presStyleLbl="node1" presStyleIdx="3" presStyleCnt="5">
        <dgm:presLayoutVars>
          <dgm:bulletEnabled val="1"/>
        </dgm:presLayoutVars>
      </dgm:prSet>
      <dgm:spPr/>
      <dgm:t>
        <a:bodyPr/>
        <a:lstStyle/>
        <a:p>
          <a:endParaRPr lang="zh-CN" altLang="en-US"/>
        </a:p>
      </dgm:t>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E8B453A4-10D1-497E-82A0-9CF5B372D781}" type="pres">
      <dgm:prSet presAssocID="{67E65F80-B749-4552-AFF6-AA62DB839F3C}" presName="txShp" presStyleLbl="node1" presStyleIdx="4" presStyleCnt="5">
        <dgm:presLayoutVars>
          <dgm:bulletEnabled val="1"/>
        </dgm:presLayoutVars>
      </dgm:prSet>
      <dgm:spPr/>
      <dgm:t>
        <a:bodyPr/>
        <a:lstStyle/>
        <a:p>
          <a:endParaRPr lang="zh-CN" altLang="en-US"/>
        </a:p>
      </dgm:t>
    </dgm:pt>
  </dgm:ptLst>
  <dgm:cxnLst>
    <dgm:cxn modelId="{864E5C82-B3C8-474C-B1E4-42B78DDCD522}" type="presOf" srcId="{C0DAA090-DC2F-4A5B-84CF-FE23997C0F8D}" destId="{DDE2EFAC-FD0A-43B9-9885-8F584F8B2687}" srcOrd="0" destOrd="0" presId="urn:microsoft.com/office/officeart/2005/8/layout/vList3"/>
    <dgm:cxn modelId="{4DE93A12-A6B5-47EB-ABDC-C4FD0309B456}" type="presOf" srcId="{B39E45CA-4B90-4BA5-AC4B-EBDCA7F79487}" destId="{F907B27B-B246-4928-AC93-8A19B8E86AA6}" srcOrd="0" destOrd="0" presId="urn:microsoft.com/office/officeart/2005/8/layout/vList3"/>
    <dgm:cxn modelId="{33A53B55-5868-4CCC-85AD-17C7FB71C2FC}" srcId="{C0DAA090-DC2F-4A5B-84CF-FE23997C0F8D}" destId="{19643720-2B40-4681-B6AA-424E0E901AAB}" srcOrd="3" destOrd="0" parTransId="{06FC63D7-59F4-4FCF-BA3C-82CA82021EE0}" sibTransId="{1397822D-B5D6-4C7A-B9A1-9207CFE945C4}"/>
    <dgm:cxn modelId="{9FBF72B5-1C28-40F2-89C3-08AFB13D3E4E}" type="presOf" srcId="{0EB4CFA3-2877-4CD2-8638-6B78E74A3005}" destId="{BDA9855D-7D78-437D-BD78-790FC97E081F}"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27C5B7F7-7EBB-4570-917D-335ACBCC009B}" type="presOf" srcId="{67E65F80-B749-4552-AFF6-AA62DB839F3C}" destId="{E8B453A4-10D1-497E-82A0-9CF5B372D781}"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86628A9E-22D6-4C60-8249-0BFE480BFF5A}" srcId="{C0DAA090-DC2F-4A5B-84CF-FE23997C0F8D}" destId="{B39E45CA-4B90-4BA5-AC4B-EBDCA7F79487}" srcOrd="1" destOrd="0" parTransId="{AF02B0CB-D4D3-4689-AF3F-63B0CF0E9DB7}" sibTransId="{E62A0279-F5C6-468D-A5C5-4AC2E078B623}"/>
    <dgm:cxn modelId="{B69EE3B7-6352-4D18-85A0-6F0541D9B5D3}" type="presOf" srcId="{130D3908-710E-4E1A-B7D8-47B8EA36ED4A}" destId="{34905F94-283E-4E2E-B949-4A5102C3F22E}" srcOrd="0" destOrd="0" presId="urn:microsoft.com/office/officeart/2005/8/layout/vList3"/>
    <dgm:cxn modelId="{851E7807-5DCB-450F-91CB-BC7CE976400B}" srcId="{C0DAA090-DC2F-4A5B-84CF-FE23997C0F8D}" destId="{130D3908-710E-4E1A-B7D8-47B8EA36ED4A}" srcOrd="2" destOrd="0" parTransId="{42EC6CF3-FF18-437E-8D44-AA882D54CEE0}" sibTransId="{9007DD70-9C54-4477-9E19-C04AF4AA79E1}"/>
    <dgm:cxn modelId="{57B5F7F3-A8A8-450D-BF33-D78E8B90296E}" srcId="{C0DAA090-DC2F-4A5B-84CF-FE23997C0F8D}" destId="{0EB4CFA3-2877-4CD2-8638-6B78E74A3005}" srcOrd="0" destOrd="0" parTransId="{78E91C60-98EE-4736-9F1F-0A4515469F8E}" sibTransId="{063BDEB1-4B9A-40B2-B26D-744EA8FDC352}"/>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401037" y="1723"/>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lvl="0" algn="l" defTabSz="1244600">
            <a:lnSpc>
              <a:spcPct val="90000"/>
            </a:lnSpc>
            <a:spcBef>
              <a:spcPct val="0"/>
            </a:spcBef>
            <a:spcAft>
              <a:spcPct val="35000"/>
            </a:spcAft>
          </a:pPr>
          <a:r>
            <a:rPr lang="en-US" altLang="zh-CN" sz="2800" kern="1200" dirty="0" smtClean="0">
              <a:latin typeface="微软雅黑" panose="020B0503020204020204" pitchFamily="34" charset="-122"/>
              <a:ea typeface="微软雅黑" panose="020B0503020204020204" pitchFamily="34" charset="-122"/>
            </a:rPr>
            <a:t>2.1 </a:t>
          </a:r>
          <a:r>
            <a:rPr lang="zh-CN" altLang="en-US" sz="2800" kern="1200" dirty="0" smtClean="0">
              <a:latin typeface="微软雅黑" panose="020B0503020204020204" pitchFamily="34" charset="-122"/>
              <a:ea typeface="微软雅黑" panose="020B0503020204020204" pitchFamily="34" charset="-122"/>
            </a:rPr>
            <a:t>静态链接与动态链接</a:t>
          </a:r>
          <a:endParaRPr lang="zh-CN" altLang="en-US" sz="2800" kern="1200" dirty="0">
            <a:latin typeface="微软雅黑" panose="020B0503020204020204" pitchFamily="34" charset="-122"/>
            <a:ea typeface="微软雅黑" panose="020B0503020204020204" pitchFamily="34" charset="-122"/>
          </a:endParaRPr>
        </a:p>
      </dsp:txBody>
      <dsp:txXfrm rot="10800000">
        <a:off x="1611977" y="1723"/>
        <a:ext cx="4513924" cy="843760"/>
      </dsp:txXfrm>
    </dsp:sp>
    <dsp:sp modelId="{083CB889-864A-48B4-A20B-3444EFBE5EE6}">
      <dsp:nvSpPr>
        <dsp:cNvPr id="0" name=""/>
        <dsp:cNvSpPr/>
      </dsp:nvSpPr>
      <dsp:spPr>
        <a:xfrm>
          <a:off x="979157" y="1723"/>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401037" y="1097353"/>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lvl="0" algn="l" defTabSz="1244600">
            <a:lnSpc>
              <a:spcPct val="90000"/>
            </a:lnSpc>
            <a:spcBef>
              <a:spcPct val="0"/>
            </a:spcBef>
            <a:spcAft>
              <a:spcPct val="35000"/>
            </a:spcAft>
          </a:pPr>
          <a:r>
            <a:rPr lang="en-US" altLang="zh-CN" sz="2800" kern="1200" dirty="0" smtClean="0">
              <a:latin typeface="微软雅黑" panose="020B0503020204020204" pitchFamily="34" charset="-122"/>
              <a:ea typeface="微软雅黑" panose="020B0503020204020204" pitchFamily="34" charset="-122"/>
            </a:rPr>
            <a:t>2.2 DLL</a:t>
          </a:r>
          <a:r>
            <a:rPr lang="zh-CN" altLang="en-US" sz="2800" kern="1200" dirty="0" smtClean="0">
              <a:latin typeface="微软雅黑" panose="020B0503020204020204" pitchFamily="34" charset="-122"/>
              <a:ea typeface="微软雅黑" panose="020B0503020204020204" pitchFamily="34" charset="-122"/>
            </a:rPr>
            <a:t>地狱</a:t>
          </a:r>
          <a:endParaRPr lang="zh-CN" altLang="en-US" sz="2800" kern="1200" dirty="0">
            <a:latin typeface="微软雅黑" panose="020B0503020204020204" pitchFamily="34" charset="-122"/>
            <a:ea typeface="微软雅黑" panose="020B0503020204020204" pitchFamily="34" charset="-122"/>
          </a:endParaRPr>
        </a:p>
      </dsp:txBody>
      <dsp:txXfrm rot="10800000">
        <a:off x="1611977" y="1097353"/>
        <a:ext cx="4513924" cy="843760"/>
      </dsp:txXfrm>
    </dsp:sp>
    <dsp:sp modelId="{BDA2664F-D760-4676-988D-9DECE8C71CCC}">
      <dsp:nvSpPr>
        <dsp:cNvPr id="0" name=""/>
        <dsp:cNvSpPr/>
      </dsp:nvSpPr>
      <dsp:spPr>
        <a:xfrm>
          <a:off x="979157" y="1097353"/>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401037" y="2192982"/>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lvl="0" algn="l" defTabSz="1244600">
            <a:lnSpc>
              <a:spcPct val="90000"/>
            </a:lnSpc>
            <a:spcBef>
              <a:spcPct val="0"/>
            </a:spcBef>
            <a:spcAft>
              <a:spcPct val="35000"/>
            </a:spcAft>
          </a:pPr>
          <a:r>
            <a:rPr lang="en-US" altLang="zh-CN" sz="2800" kern="1200" dirty="0" smtClean="0">
              <a:latin typeface="微软雅黑" panose="020B0503020204020204" pitchFamily="34" charset="-122"/>
              <a:ea typeface="微软雅黑" panose="020B0503020204020204" pitchFamily="34" charset="-122"/>
            </a:rPr>
            <a:t>2.3 </a:t>
          </a:r>
          <a:r>
            <a:rPr lang="zh-CN" altLang="en-US" sz="2800" kern="1200" dirty="0" smtClean="0">
              <a:latin typeface="微软雅黑" panose="020B0503020204020204" pitchFamily="34" charset="-122"/>
              <a:ea typeface="微软雅黑" panose="020B0503020204020204" pitchFamily="34" charset="-122"/>
            </a:rPr>
            <a:t>动态链接库原理</a:t>
          </a:r>
          <a:endParaRPr lang="zh-CN" altLang="en-US" sz="2800" kern="1200" dirty="0">
            <a:latin typeface="微软雅黑" panose="020B0503020204020204" pitchFamily="34" charset="-122"/>
            <a:ea typeface="微软雅黑" panose="020B0503020204020204" pitchFamily="34" charset="-122"/>
          </a:endParaRPr>
        </a:p>
      </dsp:txBody>
      <dsp:txXfrm rot="10800000">
        <a:off x="1611977" y="2192982"/>
        <a:ext cx="4513924" cy="843760"/>
      </dsp:txXfrm>
    </dsp:sp>
    <dsp:sp modelId="{7FE62E54-E85F-4DBB-997F-689B5CDFD62D}">
      <dsp:nvSpPr>
        <dsp:cNvPr id="0" name=""/>
        <dsp:cNvSpPr/>
      </dsp:nvSpPr>
      <dsp:spPr>
        <a:xfrm>
          <a:off x="979157" y="2192982"/>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401037" y="3288611"/>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lvl="0" algn="l" defTabSz="1244600">
            <a:lnSpc>
              <a:spcPct val="90000"/>
            </a:lnSpc>
            <a:spcBef>
              <a:spcPct val="0"/>
            </a:spcBef>
            <a:spcAft>
              <a:spcPct val="35000"/>
            </a:spcAft>
          </a:pPr>
          <a:r>
            <a:rPr lang="en-US" altLang="zh-CN" sz="2800" kern="1200" dirty="0" smtClean="0">
              <a:latin typeface="微软雅黑" panose="020B0503020204020204" pitchFamily="34" charset="-122"/>
              <a:ea typeface="微软雅黑" panose="020B0503020204020204" pitchFamily="34" charset="-122"/>
            </a:rPr>
            <a:t>2.4 </a:t>
          </a:r>
          <a:r>
            <a:rPr lang="zh-CN" altLang="en-US" sz="2800" kern="1200" dirty="0" smtClean="0">
              <a:latin typeface="微软雅黑" panose="020B0503020204020204" pitchFamily="34" charset="-122"/>
              <a:ea typeface="微软雅黑" panose="020B0503020204020204" pitchFamily="34" charset="-122"/>
            </a:rPr>
            <a:t>托管与非托管</a:t>
          </a:r>
          <a:endParaRPr lang="zh-CN" altLang="en-US" sz="2800" kern="1200" dirty="0">
            <a:latin typeface="微软雅黑" panose="020B0503020204020204" pitchFamily="34" charset="-122"/>
            <a:ea typeface="微软雅黑" panose="020B0503020204020204" pitchFamily="34" charset="-122"/>
          </a:endParaRPr>
        </a:p>
      </dsp:txBody>
      <dsp:txXfrm rot="10800000">
        <a:off x="1611977" y="3288611"/>
        <a:ext cx="4513924" cy="843760"/>
      </dsp:txXfrm>
    </dsp:sp>
    <dsp:sp modelId="{9D48952A-8DE3-45EB-8CB6-5152C3B3C507}">
      <dsp:nvSpPr>
        <dsp:cNvPr id="0" name=""/>
        <dsp:cNvSpPr/>
      </dsp:nvSpPr>
      <dsp:spPr>
        <a:xfrm>
          <a:off x="979157" y="3288611"/>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401037" y="4384240"/>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lvl="0" algn="l" defTabSz="1244600">
            <a:lnSpc>
              <a:spcPct val="90000"/>
            </a:lnSpc>
            <a:spcBef>
              <a:spcPct val="0"/>
            </a:spcBef>
            <a:spcAft>
              <a:spcPct val="35000"/>
            </a:spcAft>
          </a:pPr>
          <a:r>
            <a:rPr lang="en-US" altLang="zh-CN" sz="2800" kern="1200" dirty="0" smtClean="0">
              <a:latin typeface="微软雅黑" panose="020B0503020204020204" pitchFamily="34" charset="-122"/>
              <a:ea typeface="微软雅黑" panose="020B0503020204020204" pitchFamily="34" charset="-122"/>
            </a:rPr>
            <a:t>2.5 </a:t>
          </a:r>
          <a:r>
            <a:rPr lang="zh-CN" altLang="en-US" sz="2800" kern="1200" dirty="0" smtClean="0">
              <a:latin typeface="微软雅黑" panose="020B0503020204020204" pitchFamily="34" charset="-122"/>
              <a:ea typeface="微软雅黑" panose="020B0503020204020204" pitchFamily="34" charset="-122"/>
            </a:rPr>
            <a:t>程序示例</a:t>
          </a:r>
          <a:endParaRPr lang="zh-CN" altLang="en-US" sz="2800" kern="1200" dirty="0">
            <a:latin typeface="微软雅黑" panose="020B0503020204020204" pitchFamily="34" charset="-122"/>
            <a:ea typeface="微软雅黑" panose="020B0503020204020204" pitchFamily="34" charset="-122"/>
          </a:endParaRPr>
        </a:p>
      </dsp:txBody>
      <dsp:txXfrm rot="10800000">
        <a:off x="1611977" y="4384240"/>
        <a:ext cx="4513924" cy="843760"/>
      </dsp:txXfrm>
    </dsp:sp>
    <dsp:sp modelId="{FBC026BE-7CB9-4486-AAD6-ED1AA59A4D6B}">
      <dsp:nvSpPr>
        <dsp:cNvPr id="0" name=""/>
        <dsp:cNvSpPr/>
      </dsp:nvSpPr>
      <dsp:spPr>
        <a:xfrm>
          <a:off x="979157" y="4384240"/>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type="homePlate" r:blip="" rot="180"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690D2-9F6C-4A40-B045-5871089CDE7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B7014-1CA7-42FF-9E69-87C27AE33F4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12" name="TextBox 11"/>
          <p:cNvSpPr txBox="1"/>
          <p:nvPr/>
        </p:nvSpPr>
        <p:spPr>
          <a:xfrm>
            <a:off x="336228" y="2731009"/>
            <a:ext cx="7681397" cy="2348592"/>
          </a:xfrm>
          <a:prstGeom prst="rect">
            <a:avLst/>
          </a:prstGeom>
          <a:noFill/>
        </p:spPr>
        <p:txBody>
          <a:bodyPr wrap="none" rtlCol="0">
            <a:spAutoFit/>
          </a:bodyPr>
          <a:lstStyle/>
          <a:p>
            <a:pPr algn="ctr"/>
            <a:r>
              <a:rPr lang="en-US" altLang="zh-CN" sz="7330" dirty="0" smtClean="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PROGRAMMING</a:t>
            </a:r>
            <a:endParaRPr lang="en-US" altLang="zh-CN" sz="7330" dirty="0" smtClean="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endParaRPr>
          </a:p>
          <a:p>
            <a:pPr algn="ctr"/>
            <a:r>
              <a:rPr lang="en-US" altLang="zh-CN" sz="7330" dirty="0" smtClean="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WINDOWS</a:t>
            </a:r>
            <a:endParaRPr lang="zh-CN" altLang="en-US" sz="7330" dirty="0" smtClean="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endParaRPr>
          </a:p>
        </p:txBody>
      </p:sp>
      <p:sp>
        <p:nvSpPr>
          <p:cNvPr id="6" name="文本框 5"/>
          <p:cNvSpPr txBox="1"/>
          <p:nvPr/>
        </p:nvSpPr>
        <p:spPr>
          <a:xfrm>
            <a:off x="7617831" y="6067881"/>
            <a:ext cx="2961972" cy="420564"/>
          </a:xfrm>
          <a:prstGeom prst="rect">
            <a:avLst/>
          </a:prstGeom>
          <a:noFill/>
        </p:spPr>
        <p:txBody>
          <a:bodyPr wrap="square" rtlCol="0">
            <a:spAutoFit/>
          </a:bodyPr>
          <a:lstStyle/>
          <a:p>
            <a:r>
              <a:rPr lang="zh-CN" altLang="en-US" sz="2135" dirty="0">
                <a:solidFill>
                  <a:schemeClr val="accent2">
                    <a:lumMod val="60000"/>
                    <a:lumOff val="40000"/>
                  </a:schemeClr>
                </a:solidFill>
                <a:latin typeface="微软雅黑" panose="020B0503020204020204" pitchFamily="34" charset="-122"/>
                <a:ea typeface="微软雅黑" panose="020B0503020204020204" pitchFamily="34" charset="-122"/>
              </a:rPr>
              <a:t>博观约取 厚积薄发</a:t>
            </a:r>
            <a:endParaRPr lang="zh-CN" altLang="en-US" sz="2135" dirty="0">
              <a:solidFill>
                <a:schemeClr val="accent2">
                  <a:lumMod val="60000"/>
                  <a:lumOff val="40000"/>
                </a:schemeClr>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34" y="260334"/>
            <a:ext cx="11137511" cy="720679"/>
          </a:xfrm>
        </p:spPr>
        <p:txBody>
          <a:bodyPr>
            <a:normAutofit/>
          </a:bodyPr>
          <a:lstStyle>
            <a:lvl1pPr>
              <a:defRPr sz="3200">
                <a:solidFill>
                  <a:schemeClr val="accent1"/>
                </a:solidFill>
              </a:defRPr>
            </a:lvl1pPr>
          </a:lstStyle>
          <a:p>
            <a:r>
              <a:rPr lang="en-US" altLang="zh-CN" dirty="0" smtClean="0"/>
              <a:t>Add title here</a:t>
            </a:r>
            <a:endParaRPr lang="zh-CN" altLang="en-US" dirty="0"/>
          </a:p>
        </p:txBody>
      </p:sp>
      <p:sp>
        <p:nvSpPr>
          <p:cNvPr id="3" name="内容占位符 2"/>
          <p:cNvSpPr>
            <a:spLocks noGrp="1"/>
          </p:cNvSpPr>
          <p:nvPr>
            <p:ph idx="1" hasCustomPrompt="1"/>
          </p:nvPr>
        </p:nvSpPr>
        <p:spPr>
          <a:xfrm>
            <a:off x="527034" y="1196679"/>
            <a:ext cx="11137511" cy="5111656"/>
          </a:xfrm>
        </p:spPr>
        <p:txBody>
          <a:bodyPr>
            <a:normAutofit/>
          </a:bodyPr>
          <a:lstStyle>
            <a:lvl1pPr>
              <a:lnSpc>
                <a:spcPct val="100000"/>
              </a:lnSpc>
              <a:spcAft>
                <a:spcPts val="0"/>
              </a:spcAft>
              <a:defRPr sz="2800" b="0">
                <a:solidFill>
                  <a:schemeClr val="tx1"/>
                </a:solidFill>
              </a:defRPr>
            </a:lvl1pPr>
            <a:lvl2pPr>
              <a:lnSpc>
                <a:spcPct val="100000"/>
              </a:lnSpc>
              <a:spcAft>
                <a:spcPts val="0"/>
              </a:spcAft>
              <a:defRPr sz="2400">
                <a:solidFill>
                  <a:schemeClr val="tx1"/>
                </a:solidFill>
              </a:defRPr>
            </a:lvl2pPr>
            <a:lvl3pPr>
              <a:lnSpc>
                <a:spcPct val="100000"/>
              </a:lnSpc>
              <a:spcAft>
                <a:spcPts val="0"/>
              </a:spcAft>
              <a:defRPr sz="2000">
                <a:solidFill>
                  <a:schemeClr val="tx1"/>
                </a:solidFill>
              </a:defRPr>
            </a:lvl3pPr>
            <a:lvl4pPr>
              <a:lnSpc>
                <a:spcPct val="100000"/>
              </a:lnSpc>
              <a:spcAft>
                <a:spcPts val="0"/>
              </a:spcAft>
              <a:defRPr sz="1800">
                <a:solidFill>
                  <a:schemeClr val="tx1"/>
                </a:solidFill>
              </a:defRPr>
            </a:lvl4pPr>
            <a:lvl5pPr>
              <a:lnSpc>
                <a:spcPct val="100000"/>
              </a:lnSpc>
              <a:spcAft>
                <a:spcPts val="0"/>
              </a:spcAft>
              <a:defRPr sz="1800">
                <a:solidFill>
                  <a:schemeClr val="tx1"/>
                </a:solidFill>
              </a:defRPr>
            </a:lvl5pPr>
          </a:lstStyle>
          <a:p>
            <a:pPr lvl="0"/>
            <a:r>
              <a:rPr lang="en-US" altLang="zh-CN" dirty="0" smtClean="0"/>
              <a:t>Add text here</a:t>
            </a:r>
            <a:endParaRPr lang="zh-CN" altLang="en-US" dirty="0" smtClean="0"/>
          </a:p>
          <a:p>
            <a:pPr lvl="1"/>
            <a:r>
              <a:rPr lang="en-US" altLang="zh-CN" dirty="0" smtClean="0"/>
              <a:t>Add text here</a:t>
            </a:r>
            <a:endParaRPr lang="en-US" altLang="zh-CN" dirty="0" smtClean="0"/>
          </a:p>
          <a:p>
            <a:pPr lvl="2"/>
            <a:r>
              <a:rPr lang="en-US" altLang="zh-CN" dirty="0" smtClean="0"/>
              <a:t>Add text here</a:t>
            </a:r>
            <a:endParaRPr lang="en-US" altLang="zh-CN" dirty="0" smtClean="0"/>
          </a:p>
          <a:p>
            <a:pPr lvl="3"/>
            <a:r>
              <a:rPr lang="en-US" altLang="zh-CN" dirty="0" smtClean="0"/>
              <a:t>Add text here</a:t>
            </a:r>
            <a:endParaRPr lang="en-US" altLang="zh-CN" dirty="0" smtClean="0"/>
          </a:p>
          <a:p>
            <a:pPr lvl="4"/>
            <a:r>
              <a:rPr lang="en-US" altLang="zh-CN" dirty="0" smtClean="0"/>
              <a:t>Add text here</a:t>
            </a:r>
            <a:endParaRPr lang="en-US" altLang="zh-CN" dirty="0" smtClean="0"/>
          </a:p>
        </p:txBody>
      </p:sp>
      <p:sp>
        <p:nvSpPr>
          <p:cNvPr id="4" name="日期占位符 1"/>
          <p:cNvSpPr/>
          <p:nvPr/>
        </p:nvSpPr>
        <p:spPr>
          <a:xfrm>
            <a:off x="40638" y="6410564"/>
            <a:ext cx="1904933" cy="457172"/>
          </a:xfrm>
        </p:spPr>
        <p:style>
          <a:lnRef idx="2">
            <a:schemeClr val="accent1"/>
          </a:lnRef>
          <a:fillRef idx="1">
            <a:schemeClr val="lt1"/>
          </a:fillRef>
          <a:effectRef idx="0">
            <a:schemeClr val="accent1"/>
          </a:effectRef>
          <a:fontRef idx="minor">
            <a:schemeClr val="dk1"/>
          </a:fontRef>
        </p:style>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ltLang="zh-CN" sz="1400" dirty="0">
              <a:solidFill>
                <a:schemeClr val="accent2"/>
              </a:solidFill>
            </a:endParaRPr>
          </a:p>
          <a:p>
            <a:pPr lvl="0"/>
            <a:r>
              <a:rPr lang="en-US" altLang="zh-CN" sz="1400" dirty="0">
                <a:solidFill>
                  <a:schemeClr val="accent2"/>
                </a:solidFill>
              </a:rPr>
              <a:t>Fall </a:t>
            </a:r>
            <a:r>
              <a:rPr lang="en-US" altLang="zh-CN" sz="1400" dirty="0" smtClean="0">
                <a:solidFill>
                  <a:schemeClr val="accent2"/>
                </a:solidFill>
              </a:rPr>
              <a:t>2018</a:t>
            </a:r>
            <a:endParaRPr lang="en-US" altLang="zh-CN" sz="1400" dirty="0">
              <a:solidFill>
                <a:schemeClr val="accent2"/>
              </a:solidFill>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showMasterSp="0">
  <p:cSld name="2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07066" y="2404534"/>
            <a:ext cx="8448857" cy="1646302"/>
          </a:xfrm>
        </p:spPr>
        <p:txBody>
          <a:bodyPr anchor="b">
            <a:noAutofit/>
          </a:bodyPr>
          <a:lstStyle>
            <a:lvl1pPr algn="r">
              <a:defRPr sz="5400">
                <a:solidFill>
                  <a:schemeClr val="accent1"/>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ter">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63145"/>
            <a:ext cx="3771235"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5" b="1" dirty="0" smtClean="0">
                <a:solidFill>
                  <a:srgbClr val="1C4885"/>
                </a:solidFill>
                <a:latin typeface="微软雅黑" panose="020B0503020204020204" pitchFamily="34" charset="-122"/>
                <a:ea typeface="微软雅黑" panose="020B0503020204020204" pitchFamily="34" charset="-122"/>
              </a:rPr>
              <a:t>2.1 </a:t>
            </a:r>
            <a:r>
              <a:rPr lang="zh-CN" altLang="en-US" sz="2135" b="1" dirty="0" smtClean="0">
                <a:solidFill>
                  <a:srgbClr val="1C4885"/>
                </a:solidFill>
                <a:latin typeface="微软雅黑" panose="020B0503020204020204" pitchFamily="34" charset="-122"/>
                <a:ea typeface="微软雅黑" panose="020B0503020204020204" pitchFamily="34" charset="-122"/>
              </a:rPr>
              <a:t>动态链接与静态链接</a:t>
            </a:r>
            <a:endParaRPr lang="en-US" altLang="zh-CN" sz="2135" b="1" dirty="0">
              <a:solidFill>
                <a:srgbClr val="1C4885"/>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4"/>
            <a:ext cx="2515856"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5" b="1" dirty="0" smtClean="0">
                <a:solidFill>
                  <a:srgbClr val="1C4885"/>
                </a:solidFill>
                <a:latin typeface="微软雅黑" panose="020B0503020204020204" pitchFamily="34" charset="-122"/>
                <a:ea typeface="微软雅黑" panose="020B0503020204020204" pitchFamily="34" charset="-122"/>
              </a:rPr>
              <a:t>2.2 DLL</a:t>
            </a:r>
            <a:r>
              <a:rPr lang="zh-CN" altLang="en-US" sz="2135" b="1" dirty="0" smtClean="0">
                <a:solidFill>
                  <a:srgbClr val="1C4885"/>
                </a:solidFill>
                <a:latin typeface="微软雅黑" panose="020B0503020204020204" pitchFamily="34" charset="-122"/>
                <a:ea typeface="微软雅黑" panose="020B0503020204020204" pitchFamily="34" charset="-122"/>
              </a:rPr>
              <a:t>地狱</a:t>
            </a:r>
            <a:endParaRPr lang="zh-CN" altLang="en-US" sz="2135" b="1" dirty="0">
              <a:solidFill>
                <a:srgbClr val="1C4885"/>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4"/>
            <a:ext cx="3196458"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5" b="1" dirty="0" smtClean="0">
                <a:solidFill>
                  <a:srgbClr val="1C4885"/>
                </a:solidFill>
                <a:latin typeface="微软雅黑" panose="020B0503020204020204" pitchFamily="34" charset="-122"/>
                <a:ea typeface="微软雅黑" panose="020B0503020204020204" pitchFamily="34" charset="-122"/>
              </a:rPr>
              <a:t>2.3 </a:t>
            </a:r>
            <a:r>
              <a:rPr lang="zh-CN" altLang="en-US" sz="2135" b="1" dirty="0" smtClean="0">
                <a:solidFill>
                  <a:srgbClr val="1C4885"/>
                </a:solidFill>
                <a:latin typeface="微软雅黑" panose="020B0503020204020204" pitchFamily="34" charset="-122"/>
                <a:ea typeface="微软雅黑" panose="020B0503020204020204" pitchFamily="34" charset="-122"/>
              </a:rPr>
              <a:t>动态链接库原理</a:t>
            </a:r>
            <a:endParaRPr lang="en-US" altLang="zh-CN" sz="2135" b="1" dirty="0">
              <a:solidFill>
                <a:srgbClr val="1C4885"/>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5"/>
            <a:ext cx="3447028"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5" b="1" dirty="0" smtClean="0">
                <a:solidFill>
                  <a:srgbClr val="1C4885"/>
                </a:solidFill>
                <a:latin typeface="微软雅黑" panose="020B0503020204020204" pitchFamily="34" charset="-122"/>
                <a:ea typeface="微软雅黑" panose="020B0503020204020204" pitchFamily="34" charset="-122"/>
              </a:rPr>
              <a:t>2.4 </a:t>
            </a:r>
            <a:r>
              <a:rPr lang="zh-CN" altLang="en-US" sz="2135" b="1" dirty="0" smtClean="0">
                <a:solidFill>
                  <a:srgbClr val="1C4885"/>
                </a:solidFill>
                <a:latin typeface="微软雅黑" panose="020B0503020204020204" pitchFamily="34" charset="-122"/>
                <a:ea typeface="微软雅黑" panose="020B0503020204020204" pitchFamily="34" charset="-122"/>
              </a:rPr>
              <a:t>托管与非托管</a:t>
            </a:r>
            <a:endParaRPr lang="en-US" altLang="zh-CN" sz="2135" b="1" dirty="0">
              <a:solidFill>
                <a:srgbClr val="1C4885"/>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5"/>
            <a:ext cx="388383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5" b="1" dirty="0" smtClean="0">
                <a:solidFill>
                  <a:srgbClr val="1C4885"/>
                </a:solidFill>
                <a:latin typeface="微软雅黑" panose="020B0503020204020204" pitchFamily="34" charset="-122"/>
                <a:ea typeface="微软雅黑" panose="020B0503020204020204" pitchFamily="34" charset="-122"/>
              </a:rPr>
              <a:t>2.5 </a:t>
            </a:r>
            <a:r>
              <a:rPr lang="zh-CN" altLang="en-US" sz="2135" b="1" dirty="0" smtClean="0">
                <a:solidFill>
                  <a:srgbClr val="1C4885"/>
                </a:solidFill>
                <a:latin typeface="微软雅黑" panose="020B0503020204020204" pitchFamily="34" charset="-122"/>
                <a:ea typeface="微软雅黑" panose="020B0503020204020204" pitchFamily="34" charset="-122"/>
              </a:rPr>
              <a:t>程序示例</a:t>
            </a:r>
            <a:endParaRPr lang="zh-CN" altLang="en-US" sz="2135" b="1" dirty="0">
              <a:solidFill>
                <a:srgbClr val="1C4885"/>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1.emf"/><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7" Type="http://schemas.openxmlformats.org/officeDocument/2006/relationships/theme" Target="../theme/theme2.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7" name="组合 6"/>
          <p:cNvGrpSpPr/>
          <p:nvPr/>
        </p:nvGrpSpPr>
        <p:grpSpPr>
          <a:xfrm>
            <a:off x="6002671" y="845559"/>
            <a:ext cx="5791887" cy="5543109"/>
            <a:chOff x="-744761" y="-143009"/>
            <a:chExt cx="7094267" cy="7094268"/>
          </a:xfrm>
        </p:grpSpPr>
        <p:pic>
          <p:nvPicPr>
            <p:cNvPr id="17" name="图片 16"/>
            <p:cNvPicPr>
              <a:picLocks noChangeAspect="1"/>
            </p:cNvPicPr>
            <p:nvPr userDrawn="1"/>
          </p:nvPicPr>
          <p:blipFill>
            <a:blip r:embed="rId5"/>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sp>
          <p:nvSpPr>
            <p:cNvPr id="22" name="弧形 21"/>
            <p:cNvSpPr/>
            <p:nvPr userDrawn="1"/>
          </p:nvSpPr>
          <p:spPr>
            <a:xfrm rot="10800000">
              <a:off x="-744760" y="-143009"/>
              <a:ext cx="7094266" cy="7094268"/>
            </a:xfrm>
            <a:prstGeom prst="arc">
              <a:avLst>
                <a:gd name="adj1" fmla="val 3803342"/>
                <a:gd name="adj2" fmla="val 19577685"/>
              </a:avLst>
            </a:prstGeom>
            <a:ln w="3048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3765" rtl="0" eaLnBrk="1" latinLnBrk="0" hangingPunct="1">
        <a:lnSpc>
          <a:spcPct val="90000"/>
        </a:lnSpc>
        <a:spcBef>
          <a:spcPct val="0"/>
        </a:spcBef>
        <a:buNone/>
        <a:defRPr sz="4400" kern="1200">
          <a:solidFill>
            <a:srgbClr val="002060"/>
          </a:solidFill>
          <a:latin typeface="微软雅黑" panose="020B0503020204020204" pitchFamily="34" charset="-122"/>
          <a:ea typeface="微软雅黑" panose="020B0503020204020204" pitchFamily="34" charset="-122"/>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rgbClr val="002060"/>
          </a:solidFill>
          <a:latin typeface="微软雅黑" panose="020B0503020204020204" pitchFamily="34" charset="-122"/>
          <a:ea typeface="微软雅黑" panose="020B0503020204020204" pitchFamily="34" charset="-122"/>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rgbClr val="002060"/>
          </a:solidFill>
          <a:latin typeface="微软雅黑" panose="020B0503020204020204" pitchFamily="34" charset="-122"/>
          <a:ea typeface="微软雅黑" panose="020B0503020204020204" pitchFamily="34" charset="-122"/>
          <a:cs typeface="+mn-cs"/>
        </a:defRPr>
      </a:lvl2pPr>
      <a:lvl3pPr marL="1142365" indent="-228600" algn="l" defTabSz="913765" rtl="0" eaLnBrk="1" latinLnBrk="0" hangingPunct="1">
        <a:lnSpc>
          <a:spcPct val="90000"/>
        </a:lnSpc>
        <a:spcBef>
          <a:spcPts val="500"/>
        </a:spcBef>
        <a:buFont typeface="Arial" panose="020B0604020202020204" pitchFamily="34" charset="0"/>
        <a:buChar char="•"/>
        <a:defRPr sz="2000" kern="1200">
          <a:solidFill>
            <a:srgbClr val="002060"/>
          </a:solidFill>
          <a:latin typeface="微软雅黑" panose="020B0503020204020204" pitchFamily="34" charset="-122"/>
          <a:ea typeface="微软雅黑" panose="020B0503020204020204" pitchFamily="34" charset="-122"/>
          <a:cs typeface="+mn-cs"/>
        </a:defRPr>
      </a:lvl3pPr>
      <a:lvl4pPr marL="1599565" indent="-228600" algn="l" defTabSz="913765" rtl="0" eaLnBrk="1" latinLnBrk="0" hangingPunct="1">
        <a:lnSpc>
          <a:spcPct val="90000"/>
        </a:lnSpc>
        <a:spcBef>
          <a:spcPts val="500"/>
        </a:spcBef>
        <a:buFont typeface="Arial" panose="020B0604020202020204" pitchFamily="34" charset="0"/>
        <a:buChar char="•"/>
        <a:defRPr sz="1800" kern="1200">
          <a:solidFill>
            <a:srgbClr val="002060"/>
          </a:solidFill>
          <a:latin typeface="微软雅黑" panose="020B0503020204020204" pitchFamily="34" charset="-122"/>
          <a:ea typeface="微软雅黑" panose="020B0503020204020204" pitchFamily="34" charset="-122"/>
          <a:cs typeface="+mn-cs"/>
        </a:defRPr>
      </a:lvl4pPr>
      <a:lvl5pPr marL="2056765" indent="-228600" algn="l" defTabSz="913765" rtl="0" eaLnBrk="1" latinLnBrk="0" hangingPunct="1">
        <a:lnSpc>
          <a:spcPct val="90000"/>
        </a:lnSpc>
        <a:spcBef>
          <a:spcPts val="500"/>
        </a:spcBef>
        <a:buFont typeface="Arial" panose="020B0604020202020204" pitchFamily="34" charset="0"/>
        <a:buChar char="•"/>
        <a:defRPr sz="1800" kern="1200">
          <a:solidFill>
            <a:srgbClr val="002060"/>
          </a:solidFill>
          <a:latin typeface="微软雅黑" panose="020B0503020204020204" pitchFamily="34" charset="-122"/>
          <a:ea typeface="微软雅黑" panose="020B0503020204020204" pitchFamily="34" charset="-122"/>
          <a:cs typeface="+mn-cs"/>
        </a:defRPr>
      </a:lvl5pPr>
      <a:lvl6pPr marL="25139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5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smtClean="0"/>
              <a:t>单击此处编辑母版标题样式</a:t>
            </a:r>
            <a:endParaRPr lang="zh-CN" altLang="en-US" smtClean="0"/>
          </a:p>
        </p:txBody>
      </p:sp>
      <p:sp>
        <p:nvSpPr>
          <p:cNvPr id="1027" name="文本占位符 2"/>
          <p:cNvSpPr>
            <a:spLocks noGrp="1" noChangeArrowheads="1"/>
          </p:cNvSpPr>
          <p:nvPr>
            <p:ph type="body" idx="9"/>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2" name="灯片编号占位符 4"/>
          <p:cNvSpPr>
            <a:spLocks noGrp="1"/>
          </p:cNvSpPr>
          <p:nvPr/>
        </p:nvSpPr>
        <p:spPr>
          <a:xfrm>
            <a:off x="24549"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335" dirty="0"/>
              <a:t>FALL </a:t>
            </a:r>
            <a:r>
              <a:rPr lang="en-US" sz="1335" dirty="0" smtClean="0"/>
              <a:t>201</a:t>
            </a:r>
            <a:r>
              <a:rPr lang="en-US" altLang="zh-CN" sz="1335" dirty="0" smtClean="0"/>
              <a:t>8</a:t>
            </a:r>
            <a:endParaRPr lang="en-US" sz="1335" dirty="0"/>
          </a:p>
        </p:txBody>
      </p:sp>
      <p:sp>
        <p:nvSpPr>
          <p:cNvPr id="3" name="灯片编号占位符 4"/>
          <p:cNvSpPr>
            <a:spLocks noGrp="1"/>
          </p:cNvSpPr>
          <p:nvPr/>
        </p:nvSpPr>
        <p:spPr>
          <a:xfrm>
            <a:off x="9610538"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335"/>
            </a:fld>
            <a:endParaRPr lang="en-US" sz="1335"/>
          </a:p>
        </p:txBody>
      </p:sp>
      <p:grpSp>
        <p:nvGrpSpPr>
          <p:cNvPr id="28" name="组合 27"/>
          <p:cNvGrpSpPr/>
          <p:nvPr/>
        </p:nvGrpSpPr>
        <p:grpSpPr>
          <a:xfrm>
            <a:off x="9689264" y="55021"/>
            <a:ext cx="2424432" cy="343641"/>
            <a:chOff x="1268" y="3776"/>
            <a:chExt cx="4981" cy="406"/>
          </a:xfrm>
        </p:grpSpPr>
        <p:sp>
          <p:nvSpPr>
            <p:cNvPr id="26" name="Rectangle 6"/>
            <p:cNvSpPr>
              <a:spLocks noChangeArrowheads="1"/>
            </p:cNvSpPr>
            <p:nvPr/>
          </p:nvSpPr>
          <p:spPr bwMode="auto">
            <a:xfrm>
              <a:off x="2844" y="3786"/>
              <a:ext cx="3405" cy="388"/>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l"/>
              <a:r>
                <a:rPr lang="zh-CN" altLang="en-US" sz="2135" b="1" dirty="0" smtClean="0">
                  <a:solidFill>
                    <a:srgbClr val="1C4885"/>
                  </a:solidFill>
                  <a:latin typeface="微软雅黑" panose="020B0503020204020204" pitchFamily="34" charset="-122"/>
                  <a:ea typeface="微软雅黑" panose="020B0503020204020204" pitchFamily="34" charset="-122"/>
                </a:rPr>
                <a:t>动态链接库</a:t>
              </a:r>
              <a:endParaRPr lang="zh-CN" altLang="en-US" sz="2135" b="1" dirty="0">
                <a:solidFill>
                  <a:srgbClr val="1C4885"/>
                </a:solidFill>
                <a:latin typeface="微软雅黑" panose="020B0503020204020204" pitchFamily="34" charset="-122"/>
                <a:ea typeface="微软雅黑" panose="020B0503020204020204" pitchFamily="34" charset="-122"/>
              </a:endParaRPr>
            </a:p>
          </p:txBody>
        </p:sp>
        <p:sp>
          <p:nvSpPr>
            <p:cNvPr id="27" name="矩形 29"/>
            <p:cNvSpPr>
              <a:spLocks noChangeArrowheads="1"/>
            </p:cNvSpPr>
            <p:nvPr/>
          </p:nvSpPr>
          <p:spPr bwMode="auto">
            <a:xfrm>
              <a:off x="1268" y="3776"/>
              <a:ext cx="1570" cy="40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2135" b="1" dirty="0" smtClean="0">
                  <a:solidFill>
                    <a:schemeClr val="bg1"/>
                  </a:solidFill>
                  <a:latin typeface="微软雅黑" panose="020B0503020204020204" pitchFamily="34" charset="-122"/>
                  <a:ea typeface="微软雅黑" panose="020B0503020204020204" pitchFamily="34" charset="-122"/>
                </a:rPr>
                <a:t>2</a:t>
              </a:r>
              <a:endParaRPr lang="en-US" altLang="zh-CN" sz="2135" b="1" dirty="0">
                <a:solidFill>
                  <a:schemeClr val="bg1"/>
                </a:solidFill>
                <a:latin typeface="微软雅黑" panose="020B0503020204020204" pitchFamily="34" charset="-122"/>
                <a:ea typeface="微软雅黑" panose="020B0503020204020204" pitchFamily="34" charset="-122"/>
              </a:endParaRPr>
            </a:p>
          </p:txBody>
        </p:sp>
      </p:gr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Lst>
  <p:txStyles>
    <p:titleStyle>
      <a:lvl1pPr algn="l" rtl="0" eaLnBrk="1" fontAlgn="base" hangingPunct="1">
        <a:lnSpc>
          <a:spcPct val="90000"/>
        </a:lnSpc>
        <a:spcBef>
          <a:spcPct val="0"/>
        </a:spcBef>
        <a:spcAft>
          <a:spcPct val="0"/>
        </a:spcAft>
        <a:defRPr sz="4400">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0965"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165"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1" fontAlgn="base" hangingPunct="1">
        <a:lnSpc>
          <a:spcPct val="90000"/>
        </a:lnSpc>
        <a:spcBef>
          <a:spcPts val="1000"/>
        </a:spcBef>
        <a:spcAft>
          <a:spcPct val="0"/>
        </a:spcAft>
        <a:buFont typeface="Wingdings" panose="05000000000000000000" charset="0"/>
        <a:buChar char=""/>
        <a:defRPr sz="2800">
          <a:solidFill>
            <a:srgbClr val="002060"/>
          </a:solidFill>
          <a:latin typeface="微软雅黑" panose="020B0503020204020204" pitchFamily="34" charset="-122"/>
          <a:ea typeface="微软雅黑" panose="020B0503020204020204" pitchFamily="34" charset="-122"/>
          <a:cs typeface="+mn-cs"/>
        </a:defRPr>
      </a:lvl1pPr>
      <a:lvl2pPr marL="685800" indent="-228600" algn="l" rtl="0" eaLnBrk="1" fontAlgn="base" hangingPunct="1">
        <a:lnSpc>
          <a:spcPct val="90000"/>
        </a:lnSpc>
        <a:spcBef>
          <a:spcPts val="500"/>
        </a:spcBef>
        <a:spcAft>
          <a:spcPct val="0"/>
        </a:spcAft>
        <a:buFont typeface="宋体" panose="02010600030101010101" pitchFamily="2" charset="-122"/>
        <a:buChar char="–"/>
        <a:defRPr sz="2400">
          <a:solidFill>
            <a:srgbClr val="002060"/>
          </a:solidFill>
          <a:latin typeface="微软雅黑" panose="020B0503020204020204" pitchFamily="34" charset="-122"/>
          <a:ea typeface="微软雅黑" panose="020B0503020204020204" pitchFamily="34" charset="-122"/>
        </a:defRPr>
      </a:lvl2pPr>
      <a:lvl3pPr marL="1142365" indent="-228600" algn="l" rtl="0" eaLnBrk="1" fontAlgn="base" hangingPunct="1">
        <a:lnSpc>
          <a:spcPct val="90000"/>
        </a:lnSpc>
        <a:spcBef>
          <a:spcPts val="500"/>
        </a:spcBef>
        <a:spcAft>
          <a:spcPct val="0"/>
        </a:spcAft>
        <a:buFont typeface="Wingdings" panose="05000000000000000000" charset="0"/>
        <a:buChar char=""/>
        <a:defRPr sz="2000">
          <a:solidFill>
            <a:srgbClr val="002060"/>
          </a:solidFill>
          <a:latin typeface="微软雅黑" panose="020B0503020204020204" pitchFamily="34" charset="-122"/>
          <a:ea typeface="微软雅黑" panose="020B0503020204020204" pitchFamily="34" charset="-122"/>
        </a:defRPr>
      </a:lvl3pPr>
      <a:lvl4pPr marL="1599565" indent="-228600" algn="l" rtl="0" eaLnBrk="1" fontAlgn="base" hangingPunct="1">
        <a:lnSpc>
          <a:spcPct val="90000"/>
        </a:lnSpc>
        <a:spcBef>
          <a:spcPts val="500"/>
        </a:spcBef>
        <a:spcAft>
          <a:spcPct val="0"/>
        </a:spcAft>
        <a:buFont typeface="Arial" panose="020B0604020202020204" pitchFamily="34" charset="0"/>
        <a:buChar char="•"/>
        <a:defRPr sz="2000">
          <a:solidFill>
            <a:srgbClr val="002060"/>
          </a:solidFill>
          <a:latin typeface="微软雅黑" panose="020B0503020204020204" pitchFamily="34" charset="-122"/>
          <a:ea typeface="微软雅黑" panose="020B0503020204020204" pitchFamily="34" charset="-122"/>
        </a:defRPr>
      </a:lvl4pPr>
      <a:lvl5pPr marL="2056765" indent="-228600" algn="l" rtl="0" eaLnBrk="1" fontAlgn="base" hangingPunct="1">
        <a:lnSpc>
          <a:spcPct val="90000"/>
        </a:lnSpc>
        <a:spcBef>
          <a:spcPts val="500"/>
        </a:spcBef>
        <a:spcAft>
          <a:spcPct val="0"/>
        </a:spcAft>
        <a:buFont typeface="Arial" panose="020B0604020202020204" pitchFamily="34" charset="0"/>
        <a:buChar char="•"/>
        <a:defRPr sz="2000">
          <a:solidFill>
            <a:srgbClr val="002060"/>
          </a:solidFill>
          <a:latin typeface="微软雅黑" panose="020B0503020204020204" pitchFamily="34" charset="-122"/>
          <a:ea typeface="微软雅黑" panose="020B0503020204020204" pitchFamily="34" charset="-122"/>
        </a:defRPr>
      </a:lvl5pPr>
      <a:lvl6pPr marL="2513965" indent="-228600"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530" indent="-228600"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565" indent="-228600"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3765" rtl="0" eaLnBrk="1" latinLnBrk="0" hangingPunct="1">
        <a:defRPr sz="1865" kern="1200">
          <a:solidFill>
            <a:schemeClr val="tx1"/>
          </a:solidFill>
          <a:latin typeface="+mn-lt"/>
          <a:ea typeface="+mn-ea"/>
          <a:cs typeface="+mn-cs"/>
        </a:defRPr>
      </a:lvl1pPr>
      <a:lvl2pPr marL="457200" algn="l" defTabSz="913765" rtl="0" eaLnBrk="1" latinLnBrk="0" hangingPunct="1">
        <a:defRPr sz="1865" kern="1200">
          <a:solidFill>
            <a:schemeClr val="tx1"/>
          </a:solidFill>
          <a:latin typeface="+mn-lt"/>
          <a:ea typeface="+mn-ea"/>
          <a:cs typeface="+mn-cs"/>
        </a:defRPr>
      </a:lvl2pPr>
      <a:lvl3pPr marL="914400" algn="l" defTabSz="913765" rtl="0" eaLnBrk="1" latinLnBrk="0" hangingPunct="1">
        <a:defRPr sz="1865" kern="1200">
          <a:solidFill>
            <a:schemeClr val="tx1"/>
          </a:solidFill>
          <a:latin typeface="+mn-lt"/>
          <a:ea typeface="+mn-ea"/>
          <a:cs typeface="+mn-cs"/>
        </a:defRPr>
      </a:lvl3pPr>
      <a:lvl4pPr marL="1370965" algn="l" defTabSz="913765" rtl="0" eaLnBrk="1" latinLnBrk="0" hangingPunct="1">
        <a:defRPr sz="1865" kern="1200">
          <a:solidFill>
            <a:schemeClr val="tx1"/>
          </a:solidFill>
          <a:latin typeface="+mn-lt"/>
          <a:ea typeface="+mn-ea"/>
          <a:cs typeface="+mn-cs"/>
        </a:defRPr>
      </a:lvl4pPr>
      <a:lvl5pPr marL="1828165" algn="l" defTabSz="913765" rtl="0" eaLnBrk="1" latinLnBrk="0" hangingPunct="1">
        <a:defRPr sz="1865" kern="1200">
          <a:solidFill>
            <a:schemeClr val="tx1"/>
          </a:solidFill>
          <a:latin typeface="+mn-lt"/>
          <a:ea typeface="+mn-ea"/>
          <a:cs typeface="+mn-cs"/>
        </a:defRPr>
      </a:lvl5pPr>
      <a:lvl6pPr marL="2285365" algn="l" defTabSz="913765" rtl="0" eaLnBrk="1" latinLnBrk="0" hangingPunct="1">
        <a:defRPr sz="1865" kern="1200">
          <a:solidFill>
            <a:schemeClr val="tx1"/>
          </a:solidFill>
          <a:latin typeface="+mn-lt"/>
          <a:ea typeface="+mn-ea"/>
          <a:cs typeface="+mn-cs"/>
        </a:defRPr>
      </a:lvl6pPr>
      <a:lvl7pPr marL="2742565" algn="l" defTabSz="913765" rtl="0" eaLnBrk="1" latinLnBrk="0" hangingPunct="1">
        <a:defRPr sz="1865" kern="1200">
          <a:solidFill>
            <a:schemeClr val="tx1"/>
          </a:solidFill>
          <a:latin typeface="+mn-lt"/>
          <a:ea typeface="+mn-ea"/>
          <a:cs typeface="+mn-cs"/>
        </a:defRPr>
      </a:lvl7pPr>
      <a:lvl8pPr marL="3200400" algn="l" defTabSz="913765" rtl="0" eaLnBrk="1" latinLnBrk="0" hangingPunct="1">
        <a:defRPr sz="1865" kern="1200">
          <a:solidFill>
            <a:schemeClr val="tx1"/>
          </a:solidFill>
          <a:latin typeface="+mn-lt"/>
          <a:ea typeface="+mn-ea"/>
          <a:cs typeface="+mn-cs"/>
        </a:defRPr>
      </a:lvl8pPr>
      <a:lvl9pPr marL="3656965" algn="l" defTabSz="913765" rtl="0" eaLnBrk="1" latinLnBrk="0" hangingPunct="1">
        <a:defRPr sz="18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5.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6.GI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3.pn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15.png"/><Relationship Id="rId1" Type="http://schemas.openxmlformats.org/officeDocument/2006/relationships/image" Target="../media/image14.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6.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7.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20.png"/><Relationship Id="rId1" Type="http://schemas.openxmlformats.org/officeDocument/2006/relationships/image" Target="../media/image1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0" y="77609"/>
            <a:ext cx="8359775" cy="900402"/>
          </a:xfrm>
          <a:effectLst>
            <a:outerShdw blurRad="50800" dist="38100" dir="2700000" algn="tl" rotWithShape="0">
              <a:prstClr val="black">
                <a:alpha val="40000"/>
              </a:prstClr>
            </a:outerShdw>
          </a:effectLst>
        </p:spPr>
        <p:txBody>
          <a:bodyPr/>
          <a:lstStyle/>
          <a:p>
            <a:r>
              <a:rPr lang="en-US" altLang="zh-CN" sz="3200" dirty="0" smtClean="0">
                <a:solidFill>
                  <a:schemeClr val="accent1">
                    <a:lumMod val="75000"/>
                  </a:schemeClr>
                </a:solidFill>
              </a:rPr>
              <a:t>Windows</a:t>
            </a:r>
            <a:r>
              <a:rPr lang="zh-CN" altLang="en-US" sz="3200" dirty="0" smtClean="0">
                <a:solidFill>
                  <a:schemeClr val="accent1">
                    <a:lumMod val="75000"/>
                  </a:schemeClr>
                </a:solidFill>
              </a:rPr>
              <a:t>编程实践</a:t>
            </a:r>
            <a:endParaRPr lang="zh-CN" altLang="en-US" sz="3200" dirty="0">
              <a:solidFill>
                <a:schemeClr val="accent1">
                  <a:lumMod val="75000"/>
                </a:schemeClr>
              </a:solidFill>
            </a:endParaRPr>
          </a:p>
        </p:txBody>
      </p:sp>
      <p:sp>
        <p:nvSpPr>
          <p:cNvPr id="9" name="副标题 2"/>
          <p:cNvSpPr>
            <a:spLocks noGrp="1"/>
          </p:cNvSpPr>
          <p:nvPr>
            <p:ph type="subTitle" idx="4294967295"/>
          </p:nvPr>
        </p:nvSpPr>
        <p:spPr>
          <a:xfrm>
            <a:off x="0" y="5068719"/>
            <a:ext cx="6423467" cy="2047693"/>
          </a:xfrm>
        </p:spPr>
        <p:txBody>
          <a:bodyPr>
            <a:noAutofit/>
          </a:bodyPr>
          <a:lstStyle/>
          <a:p>
            <a:pPr marL="0" indent="0" algn="r">
              <a:buNone/>
            </a:pPr>
            <a:r>
              <a:rPr lang="zh-CN" altLang="en-US" sz="2400" dirty="0" smtClean="0">
                <a:solidFill>
                  <a:schemeClr val="tx1"/>
                </a:solidFill>
              </a:rPr>
              <a:t>计算机学院</a:t>
            </a:r>
            <a:endParaRPr lang="en-US" altLang="zh-CN" sz="2400" dirty="0" smtClean="0">
              <a:solidFill>
                <a:schemeClr val="tx1"/>
              </a:solidFill>
            </a:endParaRPr>
          </a:p>
          <a:p>
            <a:pPr marL="0" indent="0" algn="r">
              <a:buNone/>
            </a:pPr>
            <a:r>
              <a:rPr lang="zh-CN" altLang="en-US" sz="2400" dirty="0" smtClean="0">
                <a:solidFill>
                  <a:schemeClr val="tx1"/>
                </a:solidFill>
              </a:rPr>
              <a:t>胡继承</a:t>
            </a:r>
            <a:endParaRPr lang="en-US" altLang="zh-CN" sz="2400" dirty="0" smtClean="0">
              <a:solidFill>
                <a:schemeClr val="tx1"/>
              </a:solidFill>
            </a:endParaRPr>
          </a:p>
          <a:p>
            <a:pPr marL="0" indent="0" algn="r">
              <a:buNone/>
            </a:pPr>
            <a:r>
              <a:rPr lang="en-US" altLang="zh-CN" sz="2400" dirty="0" smtClean="0">
                <a:solidFill>
                  <a:schemeClr val="tx1"/>
                </a:solidFill>
              </a:rPr>
              <a:t>jicheng @ yahoo . </a:t>
            </a:r>
            <a:r>
              <a:rPr lang="en-US" altLang="zh-CN" sz="2400" dirty="0">
                <a:solidFill>
                  <a:schemeClr val="tx1"/>
                </a:solidFill>
              </a:rPr>
              <a:t>c</a:t>
            </a:r>
            <a:r>
              <a:rPr lang="en-US" altLang="zh-CN" sz="2400" dirty="0" smtClean="0">
                <a:solidFill>
                  <a:schemeClr val="tx1"/>
                </a:solidFill>
              </a:rPr>
              <a:t>om</a:t>
            </a:r>
            <a:endParaRPr lang="en-US" altLang="zh-CN" sz="2400" dirty="0" smtClean="0">
              <a:solidFill>
                <a:schemeClr val="tx1"/>
              </a:solidFill>
            </a:endParaRPr>
          </a:p>
          <a:p>
            <a:pPr marL="0" indent="0" algn="r">
              <a:buNone/>
            </a:pPr>
            <a:r>
              <a:rPr lang="en-US" altLang="zh-CN" sz="2400" dirty="0">
                <a:solidFill>
                  <a:schemeClr val="tx1"/>
                </a:solidFill>
              </a:rPr>
              <a:t>https://</a:t>
            </a:r>
            <a:r>
              <a:rPr lang="en-US" altLang="zh-CN" sz="2400" dirty="0" smtClean="0">
                <a:solidFill>
                  <a:schemeClr val="tx1"/>
                </a:solidFill>
              </a:rPr>
              <a:t>github.com/jichenghu/</a:t>
            </a:r>
            <a:endParaRPr lang="en-US" altLang="zh-CN" sz="2400" dirty="0" smtClean="0">
              <a:solidFill>
                <a:schemeClr val="tx1"/>
              </a:solidFill>
            </a:endParaRPr>
          </a:p>
        </p:txBody>
      </p:sp>
      <p:sp>
        <p:nvSpPr>
          <p:cNvPr id="4" name="文本框 3"/>
          <p:cNvSpPr txBox="1"/>
          <p:nvPr/>
        </p:nvSpPr>
        <p:spPr>
          <a:xfrm>
            <a:off x="381660" y="978011"/>
            <a:ext cx="6453051" cy="1200329"/>
          </a:xfrm>
          <a:prstGeom prst="rect">
            <a:avLst/>
          </a:prstGeom>
          <a:noFill/>
        </p:spPr>
        <p:txBody>
          <a:bodyPr wrap="square" rtlCol="0">
            <a:spAutoFit/>
          </a:bodyPr>
          <a:lstStyle/>
          <a:p>
            <a:r>
              <a:rPr lang="en-US" altLang="zh-CN" sz="7200" dirty="0" smtClean="0">
                <a:solidFill>
                  <a:schemeClr val="accent1">
                    <a:lumMod val="75000"/>
                  </a:schemeClr>
                </a:solidFill>
                <a:latin typeface="微软雅黑" panose="020B0503020204020204" pitchFamily="34" charset="-122"/>
                <a:ea typeface="微软雅黑" panose="020B0503020204020204" pitchFamily="34" charset="-122"/>
              </a:rPr>
              <a:t>2  </a:t>
            </a:r>
            <a:r>
              <a:rPr lang="zh-CN" altLang="en-US" sz="7200" dirty="0" smtClean="0">
                <a:solidFill>
                  <a:schemeClr val="accent1">
                    <a:lumMod val="75000"/>
                  </a:schemeClr>
                </a:solidFill>
                <a:latin typeface="微软雅黑" panose="020B0503020204020204" pitchFamily="34" charset="-122"/>
                <a:ea typeface="微软雅黑" panose="020B0503020204020204" pitchFamily="34" charset="-122"/>
              </a:rPr>
              <a:t>动态链接库</a:t>
            </a:r>
            <a:endParaRPr lang="zh-CN" altLang="en-US" sz="72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529135"/>
            <a:ext cx="8778240" cy="693737"/>
          </a:xfrm>
        </p:spPr>
        <p:txBody>
          <a:bodyPr>
            <a:normAutofit fontScale="90000"/>
          </a:bodyPr>
          <a:lstStyle/>
          <a:p>
            <a:r>
              <a:rPr lang="zh-CN" altLang="en-US" dirty="0" smtClean="0"/>
              <a:t>静态链接与动态链接二者</a:t>
            </a:r>
            <a:r>
              <a:rPr lang="zh-CN" altLang="en-US" dirty="0"/>
              <a:t>优点及不足</a:t>
            </a:r>
            <a:endParaRPr lang="zh-CN" altLang="en-US" dirty="0" smtClean="0"/>
          </a:p>
        </p:txBody>
      </p:sp>
      <p:sp>
        <p:nvSpPr>
          <p:cNvPr id="2" name="内容占位符 1"/>
          <p:cNvSpPr>
            <a:spLocks noGrp="1"/>
          </p:cNvSpPr>
          <p:nvPr>
            <p:ph idx="4294967295"/>
          </p:nvPr>
        </p:nvSpPr>
        <p:spPr>
          <a:xfrm>
            <a:off x="1685676" y="1066828"/>
            <a:ext cx="9747250" cy="5507038"/>
          </a:xfrm>
        </p:spPr>
        <p:txBody>
          <a:bodyPr>
            <a:noAutofit/>
          </a:bodyPr>
          <a:lstStyle/>
          <a:p>
            <a:pPr marL="0">
              <a:lnSpc>
                <a:spcPct val="150000"/>
              </a:lnSpc>
              <a:buNone/>
            </a:pPr>
            <a:r>
              <a:rPr lang="zh-CN" altLang="en-US" sz="2400" b="1" dirty="0"/>
              <a:t>静态链接库的优点：</a:t>
            </a:r>
            <a:endParaRPr lang="zh-CN" altLang="en-US" sz="2400" b="1" dirty="0"/>
          </a:p>
          <a:p>
            <a:pPr marL="0">
              <a:lnSpc>
                <a:spcPct val="150000"/>
              </a:lnSpc>
              <a:buNone/>
            </a:pPr>
            <a:r>
              <a:rPr lang="zh-CN" altLang="en-US" sz="2000" dirty="0"/>
              <a:t>(1)     代码装载速度快，执行速度略比动态链接库快； </a:t>
            </a:r>
            <a:endParaRPr lang="zh-CN" altLang="en-US" sz="2000" dirty="0"/>
          </a:p>
          <a:p>
            <a:pPr marL="0">
              <a:lnSpc>
                <a:spcPct val="150000"/>
              </a:lnSpc>
              <a:buNone/>
            </a:pPr>
            <a:r>
              <a:rPr lang="zh-CN" altLang="en-US" sz="2000" dirty="0"/>
              <a:t>(2)     只需保证在开发者的计算机中有正确的.LIB文件，在以二进制形式发布程序时不需考虑在用户的计算机上.LIB文件是否存在及版本问题，可避免DLL地狱等问题</a:t>
            </a:r>
            <a:r>
              <a:rPr lang="zh-CN" altLang="en-US" sz="2000" dirty="0" smtClean="0"/>
              <a:t>。</a:t>
            </a:r>
            <a:endParaRPr lang="en-US" altLang="zh-CN" sz="2000" dirty="0" smtClean="0"/>
          </a:p>
          <a:p>
            <a:pPr marL="0">
              <a:lnSpc>
                <a:spcPct val="150000"/>
              </a:lnSpc>
              <a:buNone/>
            </a:pPr>
            <a:r>
              <a:rPr lang="zh-CN" altLang="en-US" sz="2400" b="1" dirty="0"/>
              <a:t>  动态链接库的</a:t>
            </a:r>
            <a:r>
              <a:rPr lang="zh-CN" altLang="en-US" sz="2400" b="1" dirty="0" smtClean="0"/>
              <a:t>优点：</a:t>
            </a:r>
            <a:r>
              <a:rPr lang="zh-CN" altLang="en-US" sz="2400" b="1" dirty="0"/>
              <a:t> </a:t>
            </a:r>
            <a:endParaRPr lang="zh-CN" altLang="en-US" sz="2400" b="1" dirty="0"/>
          </a:p>
          <a:p>
            <a:pPr marL="0">
              <a:lnSpc>
                <a:spcPct val="150000"/>
              </a:lnSpc>
              <a:buNone/>
            </a:pPr>
            <a:r>
              <a:rPr lang="zh-CN" altLang="en-US" sz="2000" dirty="0"/>
              <a:t>(1)     更加节省内存并减少页面交换； </a:t>
            </a:r>
            <a:endParaRPr lang="zh-CN" altLang="en-US" sz="2000" dirty="0"/>
          </a:p>
          <a:p>
            <a:pPr marL="0">
              <a:lnSpc>
                <a:spcPct val="150000"/>
              </a:lnSpc>
              <a:buNone/>
            </a:pPr>
            <a:r>
              <a:rPr lang="zh-CN" altLang="en-US" sz="2000" dirty="0"/>
              <a:t>(2)     DLL文件与EXE文件独立，只要输出接口不变（即名称、参数、返回值类型和调用约定不变），更换DLL文件不会对EXE文件造成任何影响，因而极大地提高了可维护性和可扩展性； </a:t>
            </a:r>
            <a:endParaRPr lang="zh-CN" altLang="en-US" sz="2000" dirty="0"/>
          </a:p>
          <a:p>
            <a:pPr marL="0">
              <a:lnSpc>
                <a:spcPct val="150000"/>
              </a:lnSpc>
              <a:buNone/>
            </a:pPr>
            <a:r>
              <a:rPr lang="zh-CN" altLang="en-US" sz="2000" dirty="0"/>
              <a:t>(3)     不同编程语言编写的程序只要按照函数调用约定就可以调用同一个DLL函数</a:t>
            </a:r>
            <a:r>
              <a:rPr lang="zh-CN" altLang="en-US" sz="2000" dirty="0" smtClean="0"/>
              <a:t>。</a:t>
            </a:r>
            <a:endParaRPr lang="zh-CN" altLang="en-US" sz="20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4294967295"/>
          </p:nvPr>
        </p:nvSpPr>
        <p:spPr>
          <a:xfrm>
            <a:off x="1796322" y="1072661"/>
            <a:ext cx="8596313" cy="5151925"/>
          </a:xfrm>
        </p:spPr>
        <p:txBody>
          <a:bodyPr>
            <a:noAutofit/>
          </a:bodyPr>
          <a:lstStyle/>
          <a:p>
            <a:pPr marL="0">
              <a:lnSpc>
                <a:spcPct val="150000"/>
              </a:lnSpc>
              <a:buNone/>
            </a:pPr>
            <a:r>
              <a:rPr lang="zh-CN" altLang="en-US" sz="2400" b="1" dirty="0"/>
              <a:t>不足之处 </a:t>
            </a:r>
            <a:endParaRPr lang="zh-CN" altLang="en-US" sz="2400" b="1" dirty="0"/>
          </a:p>
          <a:p>
            <a:pPr marL="0">
              <a:lnSpc>
                <a:spcPct val="150000"/>
              </a:lnSpc>
              <a:buNone/>
            </a:pPr>
            <a:r>
              <a:rPr lang="zh-CN" altLang="en-US" sz="2000" dirty="0"/>
              <a:t>(1)     使用静态链接生成的可执行文件体积较大，包含相同的公共代码，造成浪费； </a:t>
            </a:r>
            <a:endParaRPr lang="zh-CN" altLang="en-US" sz="2000" dirty="0"/>
          </a:p>
          <a:p>
            <a:pPr marL="0">
              <a:lnSpc>
                <a:spcPct val="150000"/>
              </a:lnSpc>
              <a:buNone/>
            </a:pPr>
            <a:r>
              <a:rPr lang="zh-CN" altLang="en-US" sz="2000" dirty="0"/>
              <a:t>(2)     使用动态链接库的应用程序不是自完备的，它依赖的DLL模块也要存在，如果使用载入时动态链接，程序启动时发现DLL不存在，系统将终止程序并给出错误信息。而使用运行时动态链接，系统不会终止，但由于DLL中的导出函数不可用，程序会加载失败； </a:t>
            </a:r>
            <a:endParaRPr lang="zh-CN" altLang="en-US" sz="2000" dirty="0"/>
          </a:p>
          <a:p>
            <a:pPr marL="0">
              <a:lnSpc>
                <a:spcPct val="150000"/>
              </a:lnSpc>
              <a:buNone/>
            </a:pPr>
            <a:r>
              <a:rPr lang="zh-CN" altLang="en-US" sz="2000" dirty="0"/>
              <a:t>(3)     使用动态链接库可能造成DLL地狱。</a:t>
            </a:r>
            <a:endParaRPr lang="zh-CN" altLang="en-US" sz="20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88788" y="564545"/>
            <a:ext cx="3138115" cy="4874150"/>
            <a:chOff x="661283" y="1407380"/>
            <a:chExt cx="3138115" cy="4874150"/>
          </a:xfrm>
        </p:grpSpPr>
        <p:sp>
          <p:nvSpPr>
            <p:cNvPr id="2" name="流程图: 多文档 1"/>
            <p:cNvSpPr/>
            <p:nvPr/>
          </p:nvSpPr>
          <p:spPr>
            <a:xfrm>
              <a:off x="1709531" y="1407380"/>
              <a:ext cx="1041620" cy="731521"/>
            </a:xfrm>
            <a:prstGeom prst="flowChartMultidocumen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C++</a:t>
              </a:r>
              <a:endParaRPr kumimoji="0" lang="en-US" altLang="zh-CN"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smtClean="0">
                  <a:solidFill>
                    <a:srgbClr val="002060"/>
                  </a:solidFill>
                  <a:latin typeface="微软雅黑" panose="020B0503020204020204" pitchFamily="34" charset="-122"/>
                  <a:ea typeface="微软雅黑" panose="020B0503020204020204" pitchFamily="34" charset="-122"/>
                </a:rPr>
                <a:t>源代码</a:t>
              </a: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3" name="矩形 2"/>
            <p:cNvSpPr/>
            <p:nvPr/>
          </p:nvSpPr>
          <p:spPr>
            <a:xfrm>
              <a:off x="1864581" y="2584174"/>
              <a:ext cx="731520" cy="34190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编译器</a:t>
              </a: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4" name="椭圆 3"/>
            <p:cNvSpPr/>
            <p:nvPr/>
          </p:nvSpPr>
          <p:spPr>
            <a:xfrm>
              <a:off x="1789043" y="3371353"/>
              <a:ext cx="882595" cy="445273"/>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汇编代码</a:t>
              </a:r>
              <a:endParaRPr kumimoji="0" lang="en-US" altLang="zh-CN"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smtClean="0">
                  <a:solidFill>
                    <a:srgbClr val="002060"/>
                  </a:solidFill>
                  <a:latin typeface="微软雅黑" panose="020B0503020204020204" pitchFamily="34" charset="-122"/>
                  <a:ea typeface="微软雅黑" panose="020B0503020204020204" pitchFamily="34" charset="-122"/>
                </a:rPr>
                <a:t>.s</a:t>
              </a: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7" name="矩形 6"/>
            <p:cNvSpPr/>
            <p:nvPr/>
          </p:nvSpPr>
          <p:spPr>
            <a:xfrm>
              <a:off x="1864581" y="4261899"/>
              <a:ext cx="731520" cy="34190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a:solidFill>
                    <a:srgbClr val="002060"/>
                  </a:solidFill>
                  <a:latin typeface="微软雅黑" panose="020B0503020204020204" pitchFamily="34" charset="-122"/>
                  <a:ea typeface="微软雅黑" panose="020B0503020204020204" pitchFamily="34" charset="-122"/>
                </a:rPr>
                <a:t>汇编</a:t>
              </a: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器</a:t>
              </a: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9" name="椭圆 8"/>
            <p:cNvSpPr/>
            <p:nvPr/>
          </p:nvSpPr>
          <p:spPr>
            <a:xfrm>
              <a:off x="1789043" y="5049078"/>
              <a:ext cx="882595" cy="445273"/>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目标代码</a:t>
              </a:r>
              <a:endParaRPr kumimoji="0" lang="en-US" altLang="zh-CN"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smtClean="0">
                  <a:solidFill>
                    <a:srgbClr val="002060"/>
                  </a:solidFill>
                  <a:latin typeface="微软雅黑" panose="020B0503020204020204" pitchFamily="34" charset="-122"/>
                  <a:ea typeface="微软雅黑" panose="020B0503020204020204" pitchFamily="34" charset="-122"/>
                </a:rPr>
                <a:t>.o</a:t>
              </a: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10" name="椭圆 9"/>
            <p:cNvSpPr/>
            <p:nvPr/>
          </p:nvSpPr>
          <p:spPr>
            <a:xfrm>
              <a:off x="661283" y="5049078"/>
              <a:ext cx="882595" cy="445273"/>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smtClean="0">
                  <a:solidFill>
                    <a:srgbClr val="002060"/>
                  </a:solidFill>
                  <a:latin typeface="微软雅黑" panose="020B0503020204020204" pitchFamily="34" charset="-122"/>
                  <a:ea typeface="微软雅黑" panose="020B0503020204020204" pitchFamily="34" charset="-122"/>
                </a:rPr>
                <a:t>其它目标代码</a:t>
              </a: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11" name="椭圆 10"/>
            <p:cNvSpPr/>
            <p:nvPr/>
          </p:nvSpPr>
          <p:spPr>
            <a:xfrm>
              <a:off x="2916803" y="5049078"/>
              <a:ext cx="882595" cy="445273"/>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库</a:t>
              </a: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12" name="矩形 11"/>
            <p:cNvSpPr/>
            <p:nvPr/>
          </p:nvSpPr>
          <p:spPr>
            <a:xfrm>
              <a:off x="1864581" y="5939624"/>
              <a:ext cx="731520" cy="34190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smtClean="0">
                  <a:solidFill>
                    <a:srgbClr val="002060"/>
                  </a:solidFill>
                  <a:latin typeface="微软雅黑" panose="020B0503020204020204" pitchFamily="34" charset="-122"/>
                  <a:ea typeface="微软雅黑" panose="020B0503020204020204" pitchFamily="34" charset="-122"/>
                </a:rPr>
                <a:t>链接</a:t>
              </a: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器</a:t>
              </a: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grpSp>
      <p:sp>
        <p:nvSpPr>
          <p:cNvPr id="6" name="下箭头 5"/>
          <p:cNvSpPr/>
          <p:nvPr/>
        </p:nvSpPr>
        <p:spPr>
          <a:xfrm>
            <a:off x="1612125" y="1296066"/>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14" name="下箭头 13"/>
          <p:cNvSpPr/>
          <p:nvPr/>
        </p:nvSpPr>
        <p:spPr>
          <a:xfrm>
            <a:off x="1612124" y="2087230"/>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15" name="下箭头 14"/>
          <p:cNvSpPr/>
          <p:nvPr/>
        </p:nvSpPr>
        <p:spPr>
          <a:xfrm>
            <a:off x="1612124" y="2973791"/>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16" name="下箭头 15"/>
          <p:cNvSpPr/>
          <p:nvPr/>
        </p:nvSpPr>
        <p:spPr>
          <a:xfrm>
            <a:off x="1612124" y="3760970"/>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17" name="下箭头 16"/>
          <p:cNvSpPr/>
          <p:nvPr/>
        </p:nvSpPr>
        <p:spPr>
          <a:xfrm>
            <a:off x="1612124" y="4651516"/>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18" name="下箭头 17"/>
          <p:cNvSpPr/>
          <p:nvPr/>
        </p:nvSpPr>
        <p:spPr>
          <a:xfrm>
            <a:off x="1612124" y="5438695"/>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13" name="椭圆 12"/>
          <p:cNvSpPr/>
          <p:nvPr/>
        </p:nvSpPr>
        <p:spPr>
          <a:xfrm>
            <a:off x="976683" y="5883968"/>
            <a:ext cx="1367625" cy="500924"/>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可执行程序、</a:t>
            </a:r>
            <a:r>
              <a:rPr lang="zh-CN" altLang="en-US" sz="1200" dirty="0">
                <a:solidFill>
                  <a:srgbClr val="002060"/>
                </a:solidFill>
                <a:latin typeface="微软雅黑" panose="020B0503020204020204" pitchFamily="34" charset="-122"/>
                <a:ea typeface="微软雅黑" panose="020B0503020204020204" pitchFamily="34" charset="-122"/>
              </a:rPr>
              <a:t>静态</a:t>
            </a: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库、</a:t>
            </a:r>
            <a:r>
              <a:rPr kumimoji="0" lang="en-US" altLang="zh-CN" sz="1200" b="0" i="0" u="none" strike="noStrike" cap="none" normalizeH="0" baseline="0" dirty="0" err="1" smtClean="0">
                <a:ln>
                  <a:noFill/>
                </a:ln>
                <a:solidFill>
                  <a:srgbClr val="002060"/>
                </a:solidFill>
                <a:effectLst/>
                <a:latin typeface="微软雅黑" panose="020B0503020204020204" pitchFamily="34" charset="-122"/>
                <a:ea typeface="微软雅黑" panose="020B0503020204020204" pitchFamily="34" charset="-122"/>
              </a:rPr>
              <a:t>dll</a:t>
            </a: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cxnSp>
        <p:nvCxnSpPr>
          <p:cNvPr id="20" name="肘形连接符 19"/>
          <p:cNvCxnSpPr>
            <a:stCxn id="10" idx="4"/>
            <a:endCxn id="12" idx="1"/>
          </p:cNvCxnSpPr>
          <p:nvPr/>
        </p:nvCxnSpPr>
        <p:spPr>
          <a:xfrm rot="16200000" flipH="1">
            <a:off x="602973" y="4578629"/>
            <a:ext cx="616226" cy="762000"/>
          </a:xfrm>
          <a:prstGeom prst="bentConnector2">
            <a:avLst/>
          </a:prstGeom>
          <a:solidFill>
            <a:schemeClr val="accent1"/>
          </a:solidFill>
          <a:ln w="15875" cap="flat" cmpd="sng" algn="ctr">
            <a:solidFill>
              <a:srgbClr val="1C4885"/>
            </a:solidFill>
            <a:prstDash val="solid"/>
            <a:round/>
            <a:headEnd type="none" w="med" len="med"/>
            <a:tailEnd type="triangle"/>
          </a:ln>
        </p:spPr>
      </p:cxnSp>
      <p:cxnSp>
        <p:nvCxnSpPr>
          <p:cNvPr id="25" name="肘形连接符 24"/>
          <p:cNvCxnSpPr>
            <a:stCxn id="11" idx="4"/>
            <a:endCxn id="12" idx="3"/>
          </p:cNvCxnSpPr>
          <p:nvPr/>
        </p:nvCxnSpPr>
        <p:spPr>
          <a:xfrm rot="5400000">
            <a:off x="2096493" y="4578629"/>
            <a:ext cx="616226" cy="762000"/>
          </a:xfrm>
          <a:prstGeom prst="bentConnector2">
            <a:avLst/>
          </a:prstGeom>
          <a:solidFill>
            <a:schemeClr val="accent1"/>
          </a:solidFill>
          <a:ln w="15875" cap="flat" cmpd="sng" algn="ctr">
            <a:solidFill>
              <a:srgbClr val="1C4885"/>
            </a:solidFill>
            <a:prstDash val="solid"/>
            <a:round/>
            <a:headEnd type="none" w="med" len="med"/>
            <a:tailEnd type="triangle"/>
          </a:ln>
        </p:spPr>
      </p:cxnSp>
      <p:grpSp>
        <p:nvGrpSpPr>
          <p:cNvPr id="31" name="组合 30"/>
          <p:cNvGrpSpPr/>
          <p:nvPr/>
        </p:nvGrpSpPr>
        <p:grpSpPr>
          <a:xfrm>
            <a:off x="2214692" y="987970"/>
            <a:ext cx="1200971" cy="3355433"/>
            <a:chOff x="2787187" y="1393492"/>
            <a:chExt cx="1200971" cy="3355433"/>
          </a:xfrm>
        </p:grpSpPr>
        <p:sp>
          <p:nvSpPr>
            <p:cNvPr id="29" name="左大括号 28"/>
            <p:cNvSpPr/>
            <p:nvPr/>
          </p:nvSpPr>
          <p:spPr>
            <a:xfrm flipH="1">
              <a:off x="2787187" y="1393492"/>
              <a:ext cx="225948" cy="3355433"/>
            </a:xfrm>
            <a:prstGeom prst="leftBrace">
              <a:avLst>
                <a:gd name="adj1" fmla="val 102353"/>
                <a:gd name="adj2" fmla="val 49683"/>
              </a:avLst>
            </a:prstGeom>
            <a:noFill/>
            <a:ln w="15875" cap="flat" cmpd="sng" algn="ctr">
              <a:solidFill>
                <a:srgbClr val="00B0F0"/>
              </a:solidFill>
              <a:prstDash val="solid"/>
              <a:round/>
              <a:headEnd type="none" w="med" len="med"/>
              <a:tailEnd type="none" w="med" len="med"/>
            </a:ln>
          </p:spPr>
          <p:txBody>
            <a:bodyPr rtlCol="0" anchor="ctr"/>
            <a:lstStyle/>
            <a:p>
              <a:pPr algn="ctr"/>
              <a:endParaRPr lang="zh-CN" altLang="en-US"/>
            </a:p>
          </p:txBody>
        </p:sp>
        <p:sp>
          <p:nvSpPr>
            <p:cNvPr id="30" name="文本框 29"/>
            <p:cNvSpPr txBox="1"/>
            <p:nvPr/>
          </p:nvSpPr>
          <p:spPr>
            <a:xfrm>
              <a:off x="2824376" y="2934040"/>
              <a:ext cx="1163782" cy="276999"/>
            </a:xfrm>
            <a:prstGeom prst="rect">
              <a:avLst/>
            </a:prstGeom>
            <a:noFill/>
          </p:spPr>
          <p:txBody>
            <a:bodyPr wrap="square" rtlCol="0">
              <a:spAutoFit/>
            </a:bodyPr>
            <a:lstStyle/>
            <a:p>
              <a:pPr algn="ctr"/>
              <a:r>
                <a:rPr lang="zh-CN" altLang="en-US" sz="1200" dirty="0" smtClean="0">
                  <a:solidFill>
                    <a:srgbClr val="00B050"/>
                  </a:solidFill>
                  <a:latin typeface="微软雅黑" panose="020B0503020204020204" pitchFamily="34" charset="-122"/>
                  <a:ea typeface="微软雅黑" panose="020B0503020204020204" pitchFamily="34" charset="-122"/>
                </a:rPr>
                <a:t>编译过程</a:t>
              </a:r>
              <a:endParaRPr lang="zh-CN" altLang="en-US" sz="1200" dirty="0">
                <a:solidFill>
                  <a:srgbClr val="00B050"/>
                </a:solidFill>
                <a:latin typeface="微软雅黑" panose="020B0503020204020204" pitchFamily="34" charset="-122"/>
                <a:ea typeface="微软雅黑" panose="020B0503020204020204" pitchFamily="34" charset="-122"/>
              </a:endParaRPr>
            </a:p>
          </p:txBody>
        </p:sp>
      </p:grpSp>
      <p:sp>
        <p:nvSpPr>
          <p:cNvPr id="8" name="下弧形箭头 7"/>
          <p:cNvSpPr/>
          <p:nvPr/>
        </p:nvSpPr>
        <p:spPr>
          <a:xfrm>
            <a:off x="1612124" y="6384892"/>
            <a:ext cx="1719473" cy="246491"/>
          </a:xfrm>
          <a:prstGeom prst="curvedUp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19" name="矩形 18"/>
          <p:cNvSpPr/>
          <p:nvPr/>
        </p:nvSpPr>
        <p:spPr>
          <a:xfrm>
            <a:off x="2471860" y="5661331"/>
            <a:ext cx="1559451" cy="723561"/>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t"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 操作系统</a:t>
            </a: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21" name="椭圆 20"/>
          <p:cNvSpPr/>
          <p:nvPr/>
        </p:nvSpPr>
        <p:spPr>
          <a:xfrm>
            <a:off x="2957885" y="5883968"/>
            <a:ext cx="970059" cy="421417"/>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可执行</a:t>
            </a:r>
            <a:endParaRPr kumimoji="0" lang="en-US" altLang="zh-CN"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程序</a:t>
            </a: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28" name="文本框 27"/>
          <p:cNvSpPr txBox="1"/>
          <p:nvPr/>
        </p:nvSpPr>
        <p:spPr>
          <a:xfrm>
            <a:off x="25246" y="4990743"/>
            <a:ext cx="1163782" cy="276999"/>
          </a:xfrm>
          <a:prstGeom prst="rect">
            <a:avLst/>
          </a:prstGeom>
          <a:noFill/>
        </p:spPr>
        <p:txBody>
          <a:bodyPr wrap="square" rtlCol="0">
            <a:spAutoFit/>
          </a:bodyPr>
          <a:lstStyle/>
          <a:p>
            <a:pPr algn="ctr"/>
            <a:r>
              <a:rPr lang="zh-CN" altLang="en-US" sz="1200" dirty="0" smtClean="0">
                <a:solidFill>
                  <a:srgbClr val="00B050"/>
                </a:solidFill>
                <a:latin typeface="微软雅黑" panose="020B0503020204020204" pitchFamily="34" charset="-122"/>
                <a:ea typeface="微软雅黑" panose="020B0503020204020204" pitchFamily="34" charset="-122"/>
              </a:rPr>
              <a:t>链接过程</a:t>
            </a:r>
            <a:endParaRPr lang="zh-CN" altLang="en-US" sz="1200" dirty="0">
              <a:solidFill>
                <a:srgbClr val="00B050"/>
              </a:solidFill>
              <a:latin typeface="微软雅黑" panose="020B0503020204020204" pitchFamily="34" charset="-122"/>
              <a:ea typeface="微软雅黑" panose="020B0503020204020204" pitchFamily="34" charset="-122"/>
            </a:endParaRPr>
          </a:p>
        </p:txBody>
      </p:sp>
      <p:sp>
        <p:nvSpPr>
          <p:cNvPr id="32" name="左大括号 31"/>
          <p:cNvSpPr/>
          <p:nvPr/>
        </p:nvSpPr>
        <p:spPr>
          <a:xfrm flipH="1">
            <a:off x="4158863" y="5795664"/>
            <a:ext cx="82490" cy="454893"/>
          </a:xfrm>
          <a:prstGeom prst="leftBrace">
            <a:avLst>
              <a:gd name="adj1" fmla="val 200461"/>
              <a:gd name="adj2" fmla="val 49683"/>
            </a:avLst>
          </a:prstGeom>
          <a:noFill/>
          <a:ln w="15875" cap="flat" cmpd="sng" algn="ctr">
            <a:solidFill>
              <a:srgbClr val="00B0F0"/>
            </a:solidFill>
            <a:prstDash val="solid"/>
            <a:round/>
            <a:headEnd type="none" w="med" len="med"/>
            <a:tailEnd type="none" w="med" len="med"/>
          </a:ln>
        </p:spPr>
        <p:txBody>
          <a:bodyPr rtlCol="0" anchor="ctr"/>
          <a:lstStyle/>
          <a:p>
            <a:pPr algn="ctr"/>
            <a:endParaRPr lang="zh-CN" altLang="en-US"/>
          </a:p>
        </p:txBody>
      </p:sp>
      <p:sp>
        <p:nvSpPr>
          <p:cNvPr id="33" name="文本框 32"/>
          <p:cNvSpPr txBox="1"/>
          <p:nvPr/>
        </p:nvSpPr>
        <p:spPr>
          <a:xfrm>
            <a:off x="4031311" y="5883968"/>
            <a:ext cx="1163782" cy="276999"/>
          </a:xfrm>
          <a:prstGeom prst="rect">
            <a:avLst/>
          </a:prstGeom>
          <a:noFill/>
        </p:spPr>
        <p:txBody>
          <a:bodyPr wrap="square" rtlCol="0">
            <a:spAutoFit/>
          </a:bodyPr>
          <a:lstStyle/>
          <a:p>
            <a:pPr algn="ctr"/>
            <a:r>
              <a:rPr lang="zh-CN" altLang="en-US" sz="1200" dirty="0" smtClean="0">
                <a:solidFill>
                  <a:srgbClr val="00B050"/>
                </a:solidFill>
                <a:latin typeface="微软雅黑" panose="020B0503020204020204" pitchFamily="34" charset="-122"/>
                <a:ea typeface="微软雅黑" panose="020B0503020204020204" pitchFamily="34" charset="-122"/>
              </a:rPr>
              <a:t>执行过程</a:t>
            </a:r>
            <a:endParaRPr lang="zh-CN" altLang="en-US" sz="1200" dirty="0">
              <a:solidFill>
                <a:srgbClr val="00B050"/>
              </a:solidFill>
              <a:latin typeface="微软雅黑" panose="020B0503020204020204" pitchFamily="34" charset="-122"/>
              <a:ea typeface="微软雅黑" panose="020B0503020204020204" pitchFamily="34" charset="-122"/>
            </a:endParaRPr>
          </a:p>
        </p:txBody>
      </p:sp>
      <p:sp>
        <p:nvSpPr>
          <p:cNvPr id="34" name="左大括号 33"/>
          <p:cNvSpPr/>
          <p:nvPr/>
        </p:nvSpPr>
        <p:spPr>
          <a:xfrm>
            <a:off x="976683" y="4467790"/>
            <a:ext cx="173531" cy="1416178"/>
          </a:xfrm>
          <a:prstGeom prst="leftBrace">
            <a:avLst>
              <a:gd name="adj1" fmla="val 200461"/>
              <a:gd name="adj2" fmla="val 49683"/>
            </a:avLst>
          </a:prstGeom>
          <a:noFill/>
          <a:ln w="15875" cap="flat" cmpd="sng" algn="ctr">
            <a:solidFill>
              <a:srgbClr val="00B0F0"/>
            </a:solidFill>
            <a:prstDash val="solid"/>
            <a:round/>
            <a:headEnd type="none" w="med" len="med"/>
            <a:tailEnd type="none" w="med" len="med"/>
          </a:ln>
        </p:spPr>
        <p:txBody>
          <a:bodyPr rtlCol="0" anchor="ctr"/>
          <a:lstStyle/>
          <a:p>
            <a:pPr algn="ctr"/>
            <a:endParaRPr lang="zh-CN" altLang="en-US"/>
          </a:p>
        </p:txBody>
      </p:sp>
      <p:sp>
        <p:nvSpPr>
          <p:cNvPr id="44" name="下箭头 43"/>
          <p:cNvSpPr/>
          <p:nvPr/>
        </p:nvSpPr>
        <p:spPr>
          <a:xfrm>
            <a:off x="7098489" y="1613586"/>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45" name="下箭头 44"/>
          <p:cNvSpPr/>
          <p:nvPr/>
        </p:nvSpPr>
        <p:spPr>
          <a:xfrm>
            <a:off x="7098488" y="2404750"/>
            <a:ext cx="91439" cy="520017"/>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46" name="下箭头 45"/>
          <p:cNvSpPr/>
          <p:nvPr/>
        </p:nvSpPr>
        <p:spPr>
          <a:xfrm>
            <a:off x="7098488" y="3712294"/>
            <a:ext cx="91439" cy="497275"/>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48" name="下箭头 47"/>
          <p:cNvSpPr/>
          <p:nvPr/>
        </p:nvSpPr>
        <p:spPr>
          <a:xfrm>
            <a:off x="7098488" y="4586061"/>
            <a:ext cx="91439" cy="828248"/>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endParaRPr>
          </a:p>
        </p:txBody>
      </p:sp>
      <p:grpSp>
        <p:nvGrpSpPr>
          <p:cNvPr id="64" name="组合 63"/>
          <p:cNvGrpSpPr/>
          <p:nvPr/>
        </p:nvGrpSpPr>
        <p:grpSpPr>
          <a:xfrm>
            <a:off x="6421843" y="882065"/>
            <a:ext cx="1444727" cy="5034501"/>
            <a:chOff x="6421843" y="882065"/>
            <a:chExt cx="1444727" cy="5034501"/>
          </a:xfrm>
        </p:grpSpPr>
        <p:sp>
          <p:nvSpPr>
            <p:cNvPr id="36" name="流程图: 多文档 35"/>
            <p:cNvSpPr/>
            <p:nvPr/>
          </p:nvSpPr>
          <p:spPr>
            <a:xfrm>
              <a:off x="6623400" y="882065"/>
              <a:ext cx="1041620" cy="731521"/>
            </a:xfrm>
            <a:prstGeom prst="flowChartMultidocumen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C#</a:t>
              </a:r>
              <a:endParaRPr kumimoji="0" lang="en-US" altLang="zh-CN"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smtClean="0">
                  <a:solidFill>
                    <a:srgbClr val="002060"/>
                  </a:solidFill>
                  <a:latin typeface="微软雅黑" panose="020B0503020204020204" pitchFamily="34" charset="-122"/>
                  <a:ea typeface="微软雅黑" panose="020B0503020204020204" pitchFamily="34" charset="-122"/>
                </a:rPr>
                <a:t>源代码</a:t>
              </a: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37" name="矩形 36"/>
            <p:cNvSpPr/>
            <p:nvPr/>
          </p:nvSpPr>
          <p:spPr>
            <a:xfrm>
              <a:off x="6778450" y="2058859"/>
              <a:ext cx="731520" cy="34190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编译器</a:t>
              </a: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38" name="椭圆 37"/>
            <p:cNvSpPr/>
            <p:nvPr/>
          </p:nvSpPr>
          <p:spPr>
            <a:xfrm>
              <a:off x="6421843" y="2927729"/>
              <a:ext cx="1444727" cy="774617"/>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程序集</a:t>
              </a:r>
              <a:endParaRPr kumimoji="0" lang="en-US" altLang="zh-CN"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smtClean="0">
                  <a:solidFill>
                    <a:srgbClr val="002060"/>
                  </a:solidFill>
                  <a:latin typeface="微软雅黑" panose="020B0503020204020204" pitchFamily="34" charset="-122"/>
                  <a:ea typeface="微软雅黑" panose="020B0503020204020204" pitchFamily="34" charset="-122"/>
                </a:rPr>
                <a:t>MSIL</a:t>
              </a:r>
              <a:r>
                <a:rPr lang="zh-CN" altLang="en-US" sz="1200" dirty="0" smtClean="0">
                  <a:solidFill>
                    <a:srgbClr val="002060"/>
                  </a:solidFill>
                  <a:latin typeface="微软雅黑" panose="020B0503020204020204" pitchFamily="34" charset="-122"/>
                  <a:ea typeface="微软雅黑" panose="020B0503020204020204" pitchFamily="34" charset="-122"/>
                </a:rPr>
                <a:t>、</a:t>
              </a:r>
              <a:r>
                <a:rPr lang="en-US" altLang="zh-CN" sz="1200" dirty="0" err="1" smtClean="0">
                  <a:solidFill>
                    <a:srgbClr val="002060"/>
                  </a:solidFill>
                  <a:latin typeface="微软雅黑" panose="020B0503020204020204" pitchFamily="34" charset="-122"/>
                  <a:ea typeface="微软雅黑" panose="020B0503020204020204" pitchFamily="34" charset="-122"/>
                </a:rPr>
                <a:t>dll</a:t>
              </a:r>
              <a:r>
                <a:rPr lang="zh-CN" altLang="en-US" sz="1200" dirty="0" smtClean="0">
                  <a:solidFill>
                    <a:srgbClr val="002060"/>
                  </a:solidFill>
                  <a:latin typeface="微软雅黑" panose="020B0503020204020204" pitchFamily="34" charset="-122"/>
                  <a:ea typeface="微软雅黑" panose="020B0503020204020204" pitchFamily="34" charset="-122"/>
                </a:rPr>
                <a:t>、</a:t>
              </a:r>
              <a:endParaRPr lang="en-US" altLang="zh-CN" sz="1200" dirty="0" smtClean="0">
                <a:solidFill>
                  <a:srgbClr val="002060"/>
                </a:solidFill>
                <a:latin typeface="微软雅黑" panose="020B0503020204020204" pitchFamily="34" charset="-122"/>
                <a:ea typeface="微软雅黑" panose="020B0503020204020204" pitchFamily="34"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smtClean="0">
                  <a:solidFill>
                    <a:srgbClr val="002060"/>
                  </a:solidFill>
                  <a:latin typeface="微软雅黑" panose="020B0503020204020204" pitchFamily="34" charset="-122"/>
                  <a:ea typeface="微软雅黑" panose="020B0503020204020204" pitchFamily="34" charset="-122"/>
                </a:rPr>
                <a:t>元数据、资源</a:t>
              </a: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39" name="矩形 38"/>
            <p:cNvSpPr/>
            <p:nvPr/>
          </p:nvSpPr>
          <p:spPr>
            <a:xfrm>
              <a:off x="6778450" y="4234207"/>
              <a:ext cx="731520" cy="34190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JIT</a:t>
              </a: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编译</a:t>
              </a: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50" name="椭圆 49"/>
            <p:cNvSpPr/>
            <p:nvPr/>
          </p:nvSpPr>
          <p:spPr>
            <a:xfrm>
              <a:off x="6466434" y="5415642"/>
              <a:ext cx="1367625" cy="500924"/>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本机代码</a:t>
              </a: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grpSp>
      <p:grpSp>
        <p:nvGrpSpPr>
          <p:cNvPr id="53" name="组合 52"/>
          <p:cNvGrpSpPr/>
          <p:nvPr/>
        </p:nvGrpSpPr>
        <p:grpSpPr>
          <a:xfrm>
            <a:off x="7985058" y="1144092"/>
            <a:ext cx="1200971" cy="3192485"/>
            <a:chOff x="2787187" y="1393492"/>
            <a:chExt cx="1200971" cy="3355433"/>
          </a:xfrm>
        </p:grpSpPr>
        <p:sp>
          <p:nvSpPr>
            <p:cNvPr id="54" name="左大括号 53"/>
            <p:cNvSpPr/>
            <p:nvPr/>
          </p:nvSpPr>
          <p:spPr>
            <a:xfrm flipH="1">
              <a:off x="2787187" y="1393492"/>
              <a:ext cx="225948" cy="3355433"/>
            </a:xfrm>
            <a:prstGeom prst="leftBrace">
              <a:avLst>
                <a:gd name="adj1" fmla="val 102353"/>
                <a:gd name="adj2" fmla="val 49683"/>
              </a:avLst>
            </a:prstGeom>
            <a:noFill/>
            <a:ln w="15875" cap="flat" cmpd="sng" algn="ctr">
              <a:solidFill>
                <a:srgbClr val="00B0F0"/>
              </a:solidFill>
              <a:prstDash val="solid"/>
              <a:round/>
              <a:headEnd type="none" w="med" len="med"/>
              <a:tailEnd type="none" w="med" len="med"/>
            </a:ln>
          </p:spPr>
          <p:txBody>
            <a:bodyPr rtlCol="0" anchor="ctr"/>
            <a:lstStyle/>
            <a:p>
              <a:pPr algn="ctr"/>
              <a:endParaRPr lang="zh-CN" altLang="en-US"/>
            </a:p>
          </p:txBody>
        </p:sp>
        <p:sp>
          <p:nvSpPr>
            <p:cNvPr id="55" name="文本框 54"/>
            <p:cNvSpPr txBox="1"/>
            <p:nvPr/>
          </p:nvSpPr>
          <p:spPr>
            <a:xfrm>
              <a:off x="2824376" y="2934040"/>
              <a:ext cx="1163782" cy="276999"/>
            </a:xfrm>
            <a:prstGeom prst="rect">
              <a:avLst/>
            </a:prstGeom>
            <a:noFill/>
          </p:spPr>
          <p:txBody>
            <a:bodyPr wrap="square" rtlCol="0">
              <a:spAutoFit/>
            </a:bodyPr>
            <a:lstStyle/>
            <a:p>
              <a:pPr algn="ctr"/>
              <a:r>
                <a:rPr lang="zh-CN" altLang="en-US" sz="1200" dirty="0" smtClean="0">
                  <a:solidFill>
                    <a:srgbClr val="00B050"/>
                  </a:solidFill>
                  <a:latin typeface="微软雅黑" panose="020B0503020204020204" pitchFamily="34" charset="-122"/>
                  <a:ea typeface="微软雅黑" panose="020B0503020204020204" pitchFamily="34" charset="-122"/>
                </a:rPr>
                <a:t>编译过程</a:t>
              </a:r>
              <a:endParaRPr lang="zh-CN" altLang="en-US" sz="1200" dirty="0">
                <a:solidFill>
                  <a:srgbClr val="00B050"/>
                </a:solidFill>
                <a:latin typeface="微软雅黑" panose="020B0503020204020204" pitchFamily="34" charset="-122"/>
                <a:ea typeface="微软雅黑" panose="020B0503020204020204" pitchFamily="34" charset="-122"/>
              </a:endParaRPr>
            </a:p>
          </p:txBody>
        </p:sp>
      </p:grpSp>
      <p:sp>
        <p:nvSpPr>
          <p:cNvPr id="56" name="下弧形箭头 55"/>
          <p:cNvSpPr/>
          <p:nvPr/>
        </p:nvSpPr>
        <p:spPr>
          <a:xfrm>
            <a:off x="7144207" y="5926514"/>
            <a:ext cx="1719473" cy="246491"/>
          </a:xfrm>
          <a:prstGeom prst="curvedUp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59" name="左大括号 58"/>
          <p:cNvSpPr/>
          <p:nvPr/>
        </p:nvSpPr>
        <p:spPr>
          <a:xfrm flipH="1">
            <a:off x="9745193" y="3125331"/>
            <a:ext cx="161073" cy="2778167"/>
          </a:xfrm>
          <a:prstGeom prst="leftBrace">
            <a:avLst>
              <a:gd name="adj1" fmla="val 200461"/>
              <a:gd name="adj2" fmla="val 49683"/>
            </a:avLst>
          </a:prstGeom>
          <a:noFill/>
          <a:ln w="15875" cap="flat" cmpd="sng" algn="ctr">
            <a:solidFill>
              <a:srgbClr val="00B0F0"/>
            </a:solidFill>
            <a:prstDash val="solid"/>
            <a:round/>
            <a:headEnd type="none" w="med" len="med"/>
            <a:tailEnd type="none" w="med" len="med"/>
          </a:ln>
        </p:spPr>
        <p:txBody>
          <a:bodyPr rtlCol="0" anchor="ctr"/>
          <a:lstStyle/>
          <a:p>
            <a:pPr algn="ctr"/>
            <a:endParaRPr lang="zh-CN" altLang="en-US"/>
          </a:p>
        </p:txBody>
      </p:sp>
      <p:sp>
        <p:nvSpPr>
          <p:cNvPr id="60" name="文本框 59"/>
          <p:cNvSpPr txBox="1"/>
          <p:nvPr/>
        </p:nvSpPr>
        <p:spPr>
          <a:xfrm>
            <a:off x="9730255" y="4346046"/>
            <a:ext cx="1163782" cy="276999"/>
          </a:xfrm>
          <a:prstGeom prst="rect">
            <a:avLst/>
          </a:prstGeom>
          <a:noFill/>
        </p:spPr>
        <p:txBody>
          <a:bodyPr wrap="square" rtlCol="0">
            <a:spAutoFit/>
          </a:bodyPr>
          <a:lstStyle/>
          <a:p>
            <a:pPr algn="ctr"/>
            <a:r>
              <a:rPr lang="zh-CN" altLang="en-US" sz="1200" dirty="0" smtClean="0">
                <a:solidFill>
                  <a:srgbClr val="00B050"/>
                </a:solidFill>
                <a:latin typeface="微软雅黑" panose="020B0503020204020204" pitchFamily="34" charset="-122"/>
                <a:ea typeface="微软雅黑" panose="020B0503020204020204" pitchFamily="34" charset="-122"/>
              </a:rPr>
              <a:t>执行过程</a:t>
            </a:r>
            <a:endParaRPr lang="zh-CN" altLang="en-US" sz="1200" dirty="0">
              <a:solidFill>
                <a:srgbClr val="00B050"/>
              </a:solidFill>
              <a:latin typeface="微软雅黑" panose="020B0503020204020204" pitchFamily="34" charset="-122"/>
              <a:ea typeface="微软雅黑" panose="020B0503020204020204" pitchFamily="34" charset="-122"/>
            </a:endParaRPr>
          </a:p>
        </p:txBody>
      </p:sp>
      <p:grpSp>
        <p:nvGrpSpPr>
          <p:cNvPr id="24" name="组合 23"/>
          <p:cNvGrpSpPr/>
          <p:nvPr/>
        </p:nvGrpSpPr>
        <p:grpSpPr>
          <a:xfrm>
            <a:off x="7902535" y="4965596"/>
            <a:ext cx="1692307" cy="946198"/>
            <a:chOff x="8984568" y="5563082"/>
            <a:chExt cx="1692307" cy="946198"/>
          </a:xfrm>
        </p:grpSpPr>
        <p:sp>
          <p:nvSpPr>
            <p:cNvPr id="57" name="矩形 56"/>
            <p:cNvSpPr/>
            <p:nvPr/>
          </p:nvSpPr>
          <p:spPr>
            <a:xfrm>
              <a:off x="8984568" y="5563082"/>
              <a:ext cx="1692307" cy="946198"/>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t"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 操作系统</a:t>
              </a: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58" name="椭圆 57"/>
            <p:cNvSpPr/>
            <p:nvPr/>
          </p:nvSpPr>
          <p:spPr>
            <a:xfrm>
              <a:off x="9603449" y="6008355"/>
              <a:ext cx="970059" cy="421417"/>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本机代码</a:t>
              </a: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62" name="矩形 61"/>
            <p:cNvSpPr/>
            <p:nvPr/>
          </p:nvSpPr>
          <p:spPr>
            <a:xfrm>
              <a:off x="9333300" y="5785718"/>
              <a:ext cx="1306268" cy="688929"/>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t"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 </a:t>
              </a:r>
              <a:r>
                <a:rPr kumimoji="0" lang="en-US" altLang="zh-CN"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CLR</a:t>
              </a: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grpSp>
      <p:sp>
        <p:nvSpPr>
          <p:cNvPr id="65" name="文本框 64"/>
          <p:cNvSpPr txBox="1"/>
          <p:nvPr/>
        </p:nvSpPr>
        <p:spPr>
          <a:xfrm>
            <a:off x="4524292" y="65619"/>
            <a:ext cx="1685677" cy="369332"/>
          </a:xfrm>
          <a:prstGeom prst="rect">
            <a:avLst/>
          </a:prstGeom>
          <a:noFill/>
        </p:spPr>
        <p:txBody>
          <a:bodyPr wrap="square" rtlCol="0">
            <a:spAutoFit/>
          </a:bodyPr>
          <a:lstStyle/>
          <a:p>
            <a:pPr algn="ctr"/>
            <a:r>
              <a:rPr lang="zh-CN" altLang="en-US" sz="1800" dirty="0" smtClean="0">
                <a:solidFill>
                  <a:srgbClr val="002060"/>
                </a:solidFill>
                <a:latin typeface="微软雅黑" panose="020B0503020204020204" pitchFamily="34" charset="-122"/>
                <a:ea typeface="微软雅黑" panose="020B0503020204020204" pitchFamily="34" charset="-122"/>
              </a:rPr>
              <a:t>一点补充</a:t>
            </a:r>
            <a:endParaRPr lang="zh-CN" altLang="en-US" sz="1800"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1487446" y="942686"/>
            <a:ext cx="4889500" cy="693737"/>
          </a:xfrm>
        </p:spPr>
        <p:txBody>
          <a:bodyPr>
            <a:normAutofit/>
          </a:bodyPr>
          <a:lstStyle/>
          <a:p>
            <a:pPr eaLnBrk="1" hangingPunct="1"/>
            <a:r>
              <a:rPr lang="en-US" altLang="zh-CN" dirty="0" smtClean="0"/>
              <a:t>C# </a:t>
            </a:r>
            <a:r>
              <a:rPr lang="zh-CN" altLang="en-US" dirty="0" smtClean="0"/>
              <a:t>托管程序集</a:t>
            </a:r>
            <a:endParaRPr lang="zh-CN" altLang="en-US" dirty="0" smtClean="0"/>
          </a:p>
        </p:txBody>
      </p:sp>
      <p:sp>
        <p:nvSpPr>
          <p:cNvPr id="3" name="矩形 2"/>
          <p:cNvSpPr/>
          <p:nvPr/>
        </p:nvSpPr>
        <p:spPr>
          <a:xfrm>
            <a:off x="2586183" y="2142836"/>
            <a:ext cx="5837382" cy="3426691"/>
          </a:xfrm>
          <a:prstGeom prst="rect">
            <a:avLst/>
          </a:prstGeom>
          <a:noFill/>
          <a:ln w="12700" cap="flat" cmpd="sng" algn="ctr">
            <a:solidFill>
              <a:srgbClr val="002060"/>
            </a:solidFill>
            <a:prstDash val="solid"/>
            <a:round/>
            <a:headEnd type="none" w="med" len="med"/>
            <a:tailEnd type="none" w="med" len="med"/>
          </a:ln>
        </p:spPr>
        <p:txBody>
          <a:bodyPr vert="horz" wrap="square" lIns="0" tIns="180000" rIns="0" bIns="0" numCol="1" rtlCol="0" anchor="t"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28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托管程序集</a:t>
            </a:r>
            <a:endParaRPr kumimoji="0" lang="zh-CN" altLang="en-US" sz="28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grpSp>
        <p:nvGrpSpPr>
          <p:cNvPr id="6" name="组合 5"/>
          <p:cNvGrpSpPr/>
          <p:nvPr/>
        </p:nvGrpSpPr>
        <p:grpSpPr>
          <a:xfrm>
            <a:off x="4608945" y="3038764"/>
            <a:ext cx="1182254" cy="1413163"/>
            <a:chOff x="526473" y="3038764"/>
            <a:chExt cx="1182254" cy="1413163"/>
          </a:xfrm>
        </p:grpSpPr>
        <p:sp>
          <p:nvSpPr>
            <p:cNvPr id="4" name="矩形 3"/>
            <p:cNvSpPr/>
            <p:nvPr/>
          </p:nvSpPr>
          <p:spPr>
            <a:xfrm>
              <a:off x="526473" y="3038764"/>
              <a:ext cx="1182254" cy="1413163"/>
            </a:xfrm>
            <a:prstGeom prst="rect">
              <a:avLst/>
            </a:prstGeom>
            <a:noFill/>
            <a:ln w="12700" cap="flat" cmpd="sng" algn="ctr">
              <a:solidFill>
                <a:srgbClr val="002060"/>
              </a:solidFill>
              <a:prstDash val="solid"/>
              <a:round/>
              <a:headEnd type="none" w="med" len="med"/>
              <a:tailEnd type="none" w="med" len="med"/>
            </a:ln>
          </p:spPr>
          <p:txBody>
            <a:bodyPr vert="horz" wrap="square" lIns="0" tIns="72000" rIns="0" bIns="0" numCol="1" rtlCol="0" anchor="t"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托管模块</a:t>
              </a: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5" name="矩形 4"/>
            <p:cNvSpPr/>
            <p:nvPr/>
          </p:nvSpPr>
          <p:spPr>
            <a:xfrm>
              <a:off x="646545" y="3389746"/>
              <a:ext cx="942110" cy="960582"/>
            </a:xfrm>
            <a:prstGeom prst="rect">
              <a:avLst/>
            </a:prstGeom>
            <a:noFill/>
            <a:ln w="12700" cap="flat" cmpd="sng" algn="ctr">
              <a:solidFill>
                <a:srgbClr val="002060"/>
              </a:solidFill>
              <a:prstDash val="solid"/>
              <a:round/>
              <a:headEnd type="none" w="med" len="med"/>
              <a:tailEnd type="none" w="med" len="med"/>
            </a:ln>
          </p:spPr>
          <p:txBody>
            <a:bodyPr vert="horz" wrap="square" lIns="14400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PE</a:t>
              </a: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文件头</a:t>
              </a:r>
              <a:endParaRPr kumimoji="0" lang="en-US" altLang="zh-CN"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smtClean="0">
                  <a:solidFill>
                    <a:srgbClr val="002060"/>
                  </a:solidFill>
                  <a:latin typeface="微软雅黑" panose="020B0503020204020204" pitchFamily="34" charset="-122"/>
                  <a:ea typeface="微软雅黑" panose="020B0503020204020204" pitchFamily="34" charset="-122"/>
                </a:rPr>
                <a:t>CLR</a:t>
              </a:r>
              <a:r>
                <a:rPr lang="zh-CN" altLang="en-US" sz="1200" dirty="0" smtClean="0">
                  <a:solidFill>
                    <a:srgbClr val="002060"/>
                  </a:solidFill>
                  <a:latin typeface="微软雅黑" panose="020B0503020204020204" pitchFamily="34" charset="-122"/>
                  <a:ea typeface="微软雅黑" panose="020B0503020204020204" pitchFamily="34" charset="-122"/>
                </a:rPr>
                <a:t>头</a:t>
              </a:r>
              <a:endParaRPr lang="en-US" altLang="zh-CN" sz="1200" dirty="0" smtClean="0">
                <a:solidFill>
                  <a:srgbClr val="002060"/>
                </a:solidFill>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元数据</a:t>
              </a:r>
              <a:endParaRPr kumimoji="0" lang="en-US" altLang="zh-CN"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smtClean="0">
                  <a:solidFill>
                    <a:srgbClr val="002060"/>
                  </a:solidFill>
                  <a:latin typeface="微软雅黑" panose="020B0503020204020204" pitchFamily="34" charset="-122"/>
                  <a:ea typeface="微软雅黑" panose="020B0503020204020204" pitchFamily="34" charset="-122"/>
                </a:rPr>
                <a:t>IL</a:t>
              </a: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grpSp>
      <p:grpSp>
        <p:nvGrpSpPr>
          <p:cNvPr id="9" name="组合 8"/>
          <p:cNvGrpSpPr/>
          <p:nvPr/>
        </p:nvGrpSpPr>
        <p:grpSpPr>
          <a:xfrm>
            <a:off x="2932546" y="3038764"/>
            <a:ext cx="1182254" cy="1413163"/>
            <a:chOff x="526473" y="3038764"/>
            <a:chExt cx="1182254" cy="1413163"/>
          </a:xfrm>
        </p:grpSpPr>
        <p:sp>
          <p:nvSpPr>
            <p:cNvPr id="10" name="矩形 9"/>
            <p:cNvSpPr/>
            <p:nvPr/>
          </p:nvSpPr>
          <p:spPr>
            <a:xfrm>
              <a:off x="526473" y="3038764"/>
              <a:ext cx="1182254" cy="1413163"/>
            </a:xfrm>
            <a:prstGeom prst="rect">
              <a:avLst/>
            </a:prstGeom>
            <a:noFill/>
            <a:ln w="12700" cap="flat" cmpd="sng" algn="ctr">
              <a:solidFill>
                <a:srgbClr val="002060"/>
              </a:solidFill>
              <a:prstDash val="solid"/>
              <a:round/>
              <a:headEnd type="none" w="med" len="med"/>
              <a:tailEnd type="none" w="med" len="med"/>
            </a:ln>
          </p:spPr>
          <p:txBody>
            <a:bodyPr vert="horz" wrap="square" lIns="0" tIns="72000" rIns="0" bIns="0" numCol="1" rtlCol="0" anchor="t"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托管模块</a:t>
              </a: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11" name="矩形 10"/>
            <p:cNvSpPr/>
            <p:nvPr/>
          </p:nvSpPr>
          <p:spPr>
            <a:xfrm>
              <a:off x="646545" y="3389746"/>
              <a:ext cx="942110" cy="960582"/>
            </a:xfrm>
            <a:prstGeom prst="rect">
              <a:avLst/>
            </a:prstGeom>
            <a:noFill/>
            <a:ln w="12700" cap="flat" cmpd="sng" algn="ctr">
              <a:solidFill>
                <a:srgbClr val="002060"/>
              </a:solidFill>
              <a:prstDash val="solid"/>
              <a:round/>
              <a:headEnd type="none" w="med" len="med"/>
              <a:tailEnd type="none" w="med" len="med"/>
            </a:ln>
          </p:spPr>
          <p:txBody>
            <a:bodyPr vert="horz" wrap="square" lIns="14400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PE</a:t>
              </a: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文件头</a:t>
              </a:r>
              <a:endParaRPr kumimoji="0" lang="en-US" altLang="zh-CN"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smtClean="0">
                  <a:solidFill>
                    <a:srgbClr val="002060"/>
                  </a:solidFill>
                  <a:latin typeface="微软雅黑" panose="020B0503020204020204" pitchFamily="34" charset="-122"/>
                  <a:ea typeface="微软雅黑" panose="020B0503020204020204" pitchFamily="34" charset="-122"/>
                </a:rPr>
                <a:t>CLR</a:t>
              </a:r>
              <a:r>
                <a:rPr lang="zh-CN" altLang="en-US" sz="1200" dirty="0" smtClean="0">
                  <a:solidFill>
                    <a:srgbClr val="002060"/>
                  </a:solidFill>
                  <a:latin typeface="微软雅黑" panose="020B0503020204020204" pitchFamily="34" charset="-122"/>
                  <a:ea typeface="微软雅黑" panose="020B0503020204020204" pitchFamily="34" charset="-122"/>
                </a:rPr>
                <a:t>头</a:t>
              </a:r>
              <a:endParaRPr lang="en-US" altLang="zh-CN" sz="1200" dirty="0" smtClean="0">
                <a:solidFill>
                  <a:srgbClr val="002060"/>
                </a:solidFill>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元数据</a:t>
              </a:r>
              <a:endParaRPr kumimoji="0" lang="en-US" altLang="zh-CN"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smtClean="0">
                  <a:solidFill>
                    <a:srgbClr val="002060"/>
                  </a:solidFill>
                  <a:latin typeface="微软雅黑" panose="020B0503020204020204" pitchFamily="34" charset="-122"/>
                  <a:ea typeface="微软雅黑" panose="020B0503020204020204" pitchFamily="34" charset="-122"/>
                </a:rPr>
                <a:t>IL</a:t>
              </a: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grpSp>
      <p:grpSp>
        <p:nvGrpSpPr>
          <p:cNvPr id="12" name="组合 11"/>
          <p:cNvGrpSpPr/>
          <p:nvPr/>
        </p:nvGrpSpPr>
        <p:grpSpPr>
          <a:xfrm>
            <a:off x="6285344" y="3038764"/>
            <a:ext cx="1182254" cy="1413163"/>
            <a:chOff x="526473" y="3038764"/>
            <a:chExt cx="1182254" cy="1413163"/>
          </a:xfrm>
        </p:grpSpPr>
        <p:sp>
          <p:nvSpPr>
            <p:cNvPr id="13" name="矩形 12"/>
            <p:cNvSpPr/>
            <p:nvPr/>
          </p:nvSpPr>
          <p:spPr>
            <a:xfrm>
              <a:off x="526473" y="3038764"/>
              <a:ext cx="1182254" cy="1413163"/>
            </a:xfrm>
            <a:prstGeom prst="rect">
              <a:avLst/>
            </a:prstGeom>
            <a:noFill/>
            <a:ln w="12700" cap="flat" cmpd="sng" algn="ctr">
              <a:solidFill>
                <a:srgbClr val="002060"/>
              </a:solidFill>
              <a:prstDash val="solid"/>
              <a:round/>
              <a:headEnd type="none" w="med" len="med"/>
              <a:tailEnd type="none" w="med" len="med"/>
            </a:ln>
          </p:spPr>
          <p:txBody>
            <a:bodyPr vert="horz" wrap="square" lIns="0" tIns="72000" rIns="0" bIns="0" numCol="1" rtlCol="0" anchor="t"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托管模块</a:t>
              </a: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14" name="矩形 13"/>
            <p:cNvSpPr/>
            <p:nvPr/>
          </p:nvSpPr>
          <p:spPr>
            <a:xfrm>
              <a:off x="646545" y="3389746"/>
              <a:ext cx="942110" cy="960582"/>
            </a:xfrm>
            <a:prstGeom prst="rect">
              <a:avLst/>
            </a:prstGeom>
            <a:noFill/>
            <a:ln w="12700" cap="flat" cmpd="sng" algn="ctr">
              <a:solidFill>
                <a:srgbClr val="002060"/>
              </a:solidFill>
              <a:prstDash val="solid"/>
              <a:round/>
              <a:headEnd type="none" w="med" len="med"/>
              <a:tailEnd type="none" w="med" len="med"/>
            </a:ln>
          </p:spPr>
          <p:txBody>
            <a:bodyPr vert="horz" wrap="square" lIns="14400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PE</a:t>
              </a: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文件头</a:t>
              </a:r>
              <a:endParaRPr kumimoji="0" lang="en-US" altLang="zh-CN"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smtClean="0">
                  <a:solidFill>
                    <a:srgbClr val="002060"/>
                  </a:solidFill>
                  <a:latin typeface="微软雅黑" panose="020B0503020204020204" pitchFamily="34" charset="-122"/>
                  <a:ea typeface="微软雅黑" panose="020B0503020204020204" pitchFamily="34" charset="-122"/>
                </a:rPr>
                <a:t>CLR</a:t>
              </a:r>
              <a:r>
                <a:rPr lang="zh-CN" altLang="en-US" sz="1200" dirty="0" smtClean="0">
                  <a:solidFill>
                    <a:srgbClr val="002060"/>
                  </a:solidFill>
                  <a:latin typeface="微软雅黑" panose="020B0503020204020204" pitchFamily="34" charset="-122"/>
                  <a:ea typeface="微软雅黑" panose="020B0503020204020204" pitchFamily="34" charset="-122"/>
                </a:rPr>
                <a:t>头</a:t>
              </a:r>
              <a:endParaRPr lang="en-US" altLang="zh-CN" sz="1200" dirty="0" smtClean="0">
                <a:solidFill>
                  <a:srgbClr val="002060"/>
                </a:solidFill>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元数据</a:t>
              </a:r>
              <a:endParaRPr kumimoji="0" lang="en-US" altLang="zh-CN"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smtClean="0">
                  <a:solidFill>
                    <a:srgbClr val="002060"/>
                  </a:solidFill>
                  <a:latin typeface="微软雅黑" panose="020B0503020204020204" pitchFamily="34" charset="-122"/>
                  <a:ea typeface="微软雅黑" panose="020B0503020204020204" pitchFamily="34" charset="-122"/>
                </a:rPr>
                <a:t>IL</a:t>
              </a: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grpSp>
      <p:sp>
        <p:nvSpPr>
          <p:cNvPr id="7" name="文本框 6"/>
          <p:cNvSpPr txBox="1"/>
          <p:nvPr/>
        </p:nvSpPr>
        <p:spPr>
          <a:xfrm>
            <a:off x="7467598" y="3606845"/>
            <a:ext cx="1256145" cy="276999"/>
          </a:xfrm>
          <a:prstGeom prst="rect">
            <a:avLst/>
          </a:prstGeom>
          <a:noFill/>
        </p:spPr>
        <p:txBody>
          <a:bodyPr wrap="square" rtlCol="0">
            <a:spAutoFit/>
          </a:bodyPr>
          <a:lstStyle/>
          <a:p>
            <a:pPr algn="ctr"/>
            <a:r>
              <a:rPr lang="en-US" altLang="zh-CN" sz="1200" dirty="0" smtClean="0">
                <a:solidFill>
                  <a:srgbClr val="002060"/>
                </a:solidFill>
                <a:latin typeface="微软雅黑" panose="020B0503020204020204" pitchFamily="34" charset="-122"/>
                <a:ea typeface="微软雅黑" panose="020B0503020204020204" pitchFamily="34" charset="-122"/>
              </a:rPr>
              <a:t>……</a:t>
            </a:r>
            <a:endParaRPr lang="zh-CN" altLang="en-US" sz="1200" dirty="0">
              <a:solidFill>
                <a:srgbClr val="002060"/>
              </a:solidFill>
              <a:latin typeface="微软雅黑" panose="020B0503020204020204" pitchFamily="34" charset="-122"/>
              <a:ea typeface="微软雅黑" panose="020B0503020204020204" pitchFamily="34" charset="-122"/>
            </a:endParaRPr>
          </a:p>
        </p:txBody>
      </p:sp>
      <p:sp>
        <p:nvSpPr>
          <p:cNvPr id="15" name="矩形 14"/>
          <p:cNvSpPr/>
          <p:nvPr/>
        </p:nvSpPr>
        <p:spPr>
          <a:xfrm>
            <a:off x="3756893" y="4756727"/>
            <a:ext cx="3495962" cy="54494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资源文件（图片、文本等）</a:t>
            </a: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ctrTitle" idx="4294967295"/>
          </p:nvPr>
        </p:nvSpPr>
        <p:spPr>
          <a:xfrm>
            <a:off x="644056" y="838656"/>
            <a:ext cx="8448675" cy="990144"/>
          </a:xfrm>
        </p:spPr>
        <p:txBody>
          <a:bodyPr>
            <a:normAutofit/>
          </a:bodyPr>
          <a:lstStyle/>
          <a:p>
            <a:pPr eaLnBrk="1" hangingPunct="1"/>
            <a:r>
              <a:rPr lang="zh-CN" altLang="en-US" dirty="0" smtClean="0"/>
              <a:t>什么是</a:t>
            </a:r>
            <a:r>
              <a:rPr lang="en-US" altLang="zh-CN" dirty="0" smtClean="0"/>
              <a:t>DLL</a:t>
            </a:r>
            <a:r>
              <a:rPr lang="zh-CN" altLang="en-US" dirty="0" smtClean="0"/>
              <a:t>地狱？</a:t>
            </a:r>
            <a:endParaRPr lang="zh-CN" altLang="en-US" dirty="0" smtClean="0"/>
          </a:p>
        </p:txBody>
      </p:sp>
      <p:sp>
        <p:nvSpPr>
          <p:cNvPr id="3" name="内容占位符 2"/>
          <p:cNvSpPr>
            <a:spLocks noGrp="1"/>
          </p:cNvSpPr>
          <p:nvPr>
            <p:ph type="subTitle" idx="4294967295"/>
          </p:nvPr>
        </p:nvSpPr>
        <p:spPr>
          <a:xfrm>
            <a:off x="2215662" y="2111183"/>
            <a:ext cx="7983687" cy="3311608"/>
          </a:xfrm>
        </p:spPr>
        <p:txBody>
          <a:bodyPr/>
          <a:lstStyle/>
          <a:p>
            <a:pPr marL="0">
              <a:lnSpc>
                <a:spcPct val="150000"/>
              </a:lnSpc>
              <a:buNone/>
            </a:pPr>
            <a:r>
              <a:rPr lang="zh-CN" altLang="en-US" sz="2400" dirty="0" smtClean="0"/>
              <a:t>         DLL</a:t>
            </a:r>
            <a:r>
              <a:rPr lang="zh-CN" altLang="en-US" sz="2400" dirty="0"/>
              <a:t> 地狱（DLL Hell）是指因为系统文件被覆盖而让整个系统像是掉进了地狱。</a:t>
            </a:r>
            <a:endParaRPr lang="zh-CN" altLang="en-US" sz="2400" dirty="0"/>
          </a:p>
          <a:p>
            <a:pPr marL="0">
              <a:lnSpc>
                <a:spcPct val="150000"/>
              </a:lnSpc>
              <a:buNone/>
            </a:pPr>
            <a:r>
              <a:rPr lang="zh-CN" altLang="en-US" sz="2400" dirty="0"/>
              <a:t>         简单地讲，DLL地狱是指当多个应用程序试图共享一个公用组件时，如某个DLL或某个组件对象模型（COM）类，所引发的一系列问题。</a:t>
            </a:r>
            <a:endParaRPr lang="zh-CN" altLang="en-US" sz="2400" dirty="0"/>
          </a:p>
          <a:p>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1399430" y="1406360"/>
            <a:ext cx="9369425" cy="3817647"/>
          </a:xfrm>
        </p:spPr>
        <p:txBody>
          <a:bodyPr>
            <a:normAutofit/>
          </a:bodyPr>
          <a:lstStyle/>
          <a:p>
            <a:pPr marL="0" indent="0">
              <a:lnSpc>
                <a:spcPct val="100000"/>
              </a:lnSpc>
              <a:buNone/>
            </a:pPr>
            <a:r>
              <a:rPr lang="zh-CN" altLang="en-US" sz="2400" dirty="0"/>
              <a:t>最典型的情况是，某个应用程序将要安装一个新版本的共享组件，而该组件与机器上的现有版本不向后兼容。虽然刚安装的应用程序运行正常，但原来依赖前一版本共享组件的应用程序也许已无法再工作。在某些情况下，问题的起因更加难以预料。比如，当用户浏览某些web站点时会同时下载某个Microsoft ActiveX控件。如果下载该控件，它将替换机器上原有的任何版本的控件。如果机器上的某个应用程序恰好使用该控件，则很可能也会停止工作。 在许多情况下，用户需要很长时间才会发现应用程序已停止工作。结果往往很难记起是何时的机器变化影响到了该应用程序</a:t>
            </a:r>
            <a:r>
              <a:rPr lang="zh-CN" altLang="en-US" sz="2400" dirty="0" smtClean="0"/>
              <a:t>。</a:t>
            </a:r>
            <a:endParaRPr lang="zh-CN" altLang="zh-CN" sz="2400" dirty="0"/>
          </a:p>
          <a:p>
            <a:pPr marL="0" indent="0">
              <a:buNone/>
              <a:defRPr/>
            </a:pPr>
            <a:endParaRPr lang="zh-CN" altLang="zh-CN" dirty="0"/>
          </a:p>
          <a:p>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4294967295"/>
          </p:nvPr>
        </p:nvSpPr>
        <p:spPr>
          <a:xfrm>
            <a:off x="1470990" y="1383526"/>
            <a:ext cx="9619201" cy="4161873"/>
          </a:xfrm>
        </p:spPr>
        <p:txBody>
          <a:bodyPr/>
          <a:lstStyle/>
          <a:p>
            <a:pPr marL="0" indent="0">
              <a:buNone/>
            </a:pPr>
            <a:r>
              <a:rPr lang="zh-CN" altLang="en-US" sz="2400" dirty="0"/>
              <a:t>在</a:t>
            </a:r>
            <a:r>
              <a:rPr lang="en-US" altLang="zh-CN" sz="2400" dirty="0" err="1"/>
              <a:t>.Net</a:t>
            </a:r>
            <a:r>
              <a:rPr lang="en-US" altLang="zh-CN" sz="2400" dirty="0"/>
              <a:t> </a:t>
            </a:r>
            <a:r>
              <a:rPr lang="zh-CN" altLang="en-US" sz="2400" dirty="0"/>
              <a:t>平台中采用自我描述与版本管理功能，实现 </a:t>
            </a:r>
            <a:r>
              <a:rPr lang="en-US" altLang="zh-CN" sz="2400" dirty="0"/>
              <a:t>Side by Side </a:t>
            </a:r>
            <a:r>
              <a:rPr lang="zh-CN" altLang="en-US" sz="2400" dirty="0"/>
              <a:t>技术，应用程序安装成功就不必担心 </a:t>
            </a:r>
            <a:r>
              <a:rPr lang="en-US" altLang="zh-CN" sz="2400" dirty="0"/>
              <a:t>DLL </a:t>
            </a:r>
            <a:r>
              <a:rPr lang="zh-CN" altLang="en-US" sz="2400" dirty="0"/>
              <a:t>的更新问题，它允许一个 </a:t>
            </a:r>
            <a:r>
              <a:rPr lang="en-US" altLang="zh-CN" sz="2400" dirty="0"/>
              <a:t>DLL </a:t>
            </a:r>
            <a:r>
              <a:rPr lang="zh-CN" altLang="en-US" sz="2400" dirty="0"/>
              <a:t>的多个编译版本在同一台机器上运行，每一个应用程序可使用指定的 </a:t>
            </a:r>
            <a:r>
              <a:rPr lang="en-US" altLang="zh-CN" sz="2400" dirty="0"/>
              <a:t>DLL </a:t>
            </a:r>
            <a:r>
              <a:rPr lang="zh-CN" altLang="en-US" sz="2400" dirty="0"/>
              <a:t>编译版本，不再发生 </a:t>
            </a:r>
            <a:r>
              <a:rPr lang="en-US" altLang="zh-CN" sz="2400" dirty="0"/>
              <a:t>DLL Hell </a:t>
            </a:r>
            <a:r>
              <a:rPr lang="zh-CN" altLang="en-US" sz="2400" dirty="0"/>
              <a:t>问题。</a:t>
            </a:r>
            <a:endParaRPr lang="zh-CN" altLang="zh-CN" sz="2400" dirty="0"/>
          </a:p>
          <a:p>
            <a:pPr marL="0" indent="0">
              <a:buNone/>
            </a:pPr>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ctrTitle" idx="4294967295"/>
          </p:nvPr>
        </p:nvSpPr>
        <p:spPr>
          <a:xfrm>
            <a:off x="2926080" y="67380"/>
            <a:ext cx="6170212" cy="433552"/>
          </a:xfrm>
        </p:spPr>
        <p:txBody>
          <a:bodyPr>
            <a:normAutofit/>
          </a:bodyPr>
          <a:lstStyle/>
          <a:p>
            <a:pPr eaLnBrk="1" hangingPunct="1"/>
            <a:r>
              <a:rPr lang="zh-CN" altLang="en-US" sz="1800" dirty="0" smtClean="0"/>
              <a:t>示例：有效管理动态链接库是大型软件项目的工作目标之一</a:t>
            </a:r>
            <a:endParaRPr lang="zh-CN" altLang="en-US" sz="1800" dirty="0" smtClean="0"/>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20670" y="484189"/>
            <a:ext cx="8359865" cy="7998808"/>
          </a:xfrm>
          <a:prstGeom prst="rect">
            <a:avLst/>
          </a:prstGeom>
        </p:spPr>
      </p:pic>
      <p:sp>
        <p:nvSpPr>
          <p:cNvPr id="4" name="文本框 3"/>
          <p:cNvSpPr txBox="1"/>
          <p:nvPr/>
        </p:nvSpPr>
        <p:spPr>
          <a:xfrm>
            <a:off x="9298119" y="640002"/>
            <a:ext cx="2893881" cy="6186309"/>
          </a:xfrm>
          <a:prstGeom prst="rect">
            <a:avLst/>
          </a:prstGeom>
          <a:noFill/>
        </p:spPr>
        <p:txBody>
          <a:bodyPr wrap="square" rtlCol="0">
            <a:spAutoFit/>
          </a:bodyPr>
          <a:lstStyle/>
          <a:p>
            <a:pPr marL="171450" indent="-171450">
              <a:buFont typeface="Wingdings" panose="05000000000000000000" pitchFamily="2" charset="2"/>
              <a:buChar char="p"/>
            </a:pPr>
            <a:r>
              <a:rPr lang="zh-CN" altLang="en-US" sz="1800" dirty="0" smtClean="0">
                <a:solidFill>
                  <a:srgbClr val="002060"/>
                </a:solidFill>
                <a:latin typeface="微软雅黑" panose="020B0503020204020204" pitchFamily="34" charset="-122"/>
                <a:ea typeface="微软雅黑" panose="020B0503020204020204" pitchFamily="34" charset="-122"/>
              </a:rPr>
              <a:t>工程的项目配置中使用宏来设置</a:t>
            </a:r>
            <a:r>
              <a:rPr lang="en-US" altLang="zh-CN" sz="1800" dirty="0" smtClean="0">
                <a:solidFill>
                  <a:srgbClr val="002060"/>
                </a:solidFill>
                <a:latin typeface="微软雅黑" panose="020B0503020204020204" pitchFamily="34" charset="-122"/>
                <a:ea typeface="微软雅黑" panose="020B0503020204020204" pitchFamily="34" charset="-122"/>
              </a:rPr>
              <a:t>DLL</a:t>
            </a:r>
            <a:r>
              <a:rPr lang="zh-CN" altLang="en-US" sz="1800" dirty="0" smtClean="0">
                <a:solidFill>
                  <a:srgbClr val="002060"/>
                </a:solidFill>
                <a:latin typeface="微软雅黑" panose="020B0503020204020204" pitchFamily="34" charset="-122"/>
                <a:ea typeface="微软雅黑" panose="020B0503020204020204" pitchFamily="34" charset="-122"/>
              </a:rPr>
              <a:t>的输出位置</a:t>
            </a:r>
            <a:endParaRPr lang="en-US" altLang="zh-CN" sz="1800" dirty="0" smtClean="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r>
              <a:rPr lang="en-US" altLang="zh-CN" sz="1800" dirty="0" smtClean="0">
                <a:solidFill>
                  <a:srgbClr val="002060"/>
                </a:solidFill>
                <a:latin typeface="微软雅黑" panose="020B0503020204020204" pitchFamily="34" charset="-122"/>
                <a:ea typeface="微软雅黑" panose="020B0503020204020204" pitchFamily="34" charset="-122"/>
              </a:rPr>
              <a:t>Debug</a:t>
            </a:r>
            <a:r>
              <a:rPr lang="zh-CN" altLang="en-US" sz="1800" dirty="0" smtClean="0">
                <a:solidFill>
                  <a:srgbClr val="002060"/>
                </a:solidFill>
                <a:latin typeface="微软雅黑" panose="020B0503020204020204" pitchFamily="34" charset="-122"/>
                <a:ea typeface="微软雅黑" panose="020B0503020204020204" pitchFamily="34" charset="-122"/>
              </a:rPr>
              <a:t>版本的目标名称要区别于</a:t>
            </a:r>
            <a:r>
              <a:rPr lang="en-US" altLang="zh-CN" sz="1800" dirty="0" smtClean="0">
                <a:solidFill>
                  <a:srgbClr val="002060"/>
                </a:solidFill>
                <a:latin typeface="微软雅黑" panose="020B0503020204020204" pitchFamily="34" charset="-122"/>
                <a:ea typeface="微软雅黑" panose="020B0503020204020204" pitchFamily="34" charset="-122"/>
              </a:rPr>
              <a:t>Release</a:t>
            </a:r>
            <a:r>
              <a:rPr lang="zh-CN" altLang="en-US" sz="1800" dirty="0" smtClean="0">
                <a:solidFill>
                  <a:srgbClr val="002060"/>
                </a:solidFill>
                <a:latin typeface="微软雅黑" panose="020B0503020204020204" pitchFamily="34" charset="-122"/>
                <a:ea typeface="微软雅黑" panose="020B0503020204020204" pitchFamily="34" charset="-122"/>
              </a:rPr>
              <a:t>版本</a:t>
            </a:r>
            <a:endParaRPr lang="en-US" altLang="zh-CN" sz="1800" dirty="0" smtClean="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r>
              <a:rPr lang="zh-CN" altLang="en-US" sz="1800" dirty="0" smtClean="0">
                <a:solidFill>
                  <a:srgbClr val="002060"/>
                </a:solidFill>
                <a:latin typeface="微软雅黑" panose="020B0503020204020204" pitchFamily="34" charset="-122"/>
                <a:ea typeface="微软雅黑" panose="020B0503020204020204" pitchFamily="34" charset="-122"/>
              </a:rPr>
              <a:t>目标的名称也可以使用宏，例如</a:t>
            </a:r>
            <a:r>
              <a:rPr lang="en-US" altLang="zh-CN" sz="1800" dirty="0" smtClean="0">
                <a:solidFill>
                  <a:srgbClr val="002060"/>
                </a:solidFill>
                <a:latin typeface="微软雅黑" panose="020B0503020204020204" pitchFamily="34" charset="-122"/>
                <a:ea typeface="微软雅黑" panose="020B0503020204020204" pitchFamily="34" charset="-122"/>
              </a:rPr>
              <a:t>$(</a:t>
            </a:r>
            <a:r>
              <a:rPr lang="en-US" altLang="zh-CN" sz="1800" dirty="0" err="1" smtClean="0">
                <a:solidFill>
                  <a:srgbClr val="002060"/>
                </a:solidFill>
                <a:latin typeface="微软雅黑" panose="020B0503020204020204" pitchFamily="34" charset="-122"/>
                <a:ea typeface="微软雅黑" panose="020B0503020204020204" pitchFamily="34" charset="-122"/>
              </a:rPr>
              <a:t>ProjectName</a:t>
            </a:r>
            <a:r>
              <a:rPr lang="en-US" altLang="zh-CN" sz="1800" dirty="0" smtClean="0">
                <a:solidFill>
                  <a:srgbClr val="002060"/>
                </a:solidFill>
                <a:latin typeface="微软雅黑" panose="020B0503020204020204" pitchFamily="34" charset="-122"/>
                <a:ea typeface="微软雅黑" panose="020B0503020204020204" pitchFamily="34" charset="-122"/>
              </a:rPr>
              <a:t>)d</a:t>
            </a:r>
            <a:endParaRPr lang="en-US" altLang="zh-CN" sz="1800" dirty="0" smtClean="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r>
              <a:rPr lang="zh-CN" altLang="en-US" sz="1800" dirty="0" smtClean="0">
                <a:solidFill>
                  <a:srgbClr val="002060"/>
                </a:solidFill>
                <a:latin typeface="微软雅黑" panose="020B0503020204020204" pitchFamily="34" charset="-122"/>
                <a:ea typeface="微软雅黑" panose="020B0503020204020204" pitchFamily="34" charset="-122"/>
              </a:rPr>
              <a:t>注意字符集的一致性</a:t>
            </a:r>
            <a:endParaRPr lang="en-US" altLang="zh-CN" sz="1800" dirty="0" smtClean="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r>
              <a:rPr lang="zh-CN" altLang="en-US" sz="1800" dirty="0" smtClean="0">
                <a:solidFill>
                  <a:srgbClr val="002060"/>
                </a:solidFill>
                <a:latin typeface="微软雅黑" panose="020B0503020204020204" pitchFamily="34" charset="-122"/>
                <a:ea typeface="微软雅黑" panose="020B0503020204020204" pitchFamily="34" charset="-122"/>
              </a:rPr>
              <a:t>可以考虑使用</a:t>
            </a:r>
            <a:r>
              <a:rPr lang="en-US" altLang="zh-CN" sz="1800" dirty="0" smtClean="0">
                <a:solidFill>
                  <a:srgbClr val="002060"/>
                </a:solidFill>
                <a:latin typeface="微软雅黑" panose="020B0503020204020204" pitchFamily="34" charset="-122"/>
                <a:ea typeface="微软雅黑" panose="020B0503020204020204" pitchFamily="34" charset="-122"/>
              </a:rPr>
              <a:t>.props</a:t>
            </a:r>
            <a:r>
              <a:rPr lang="zh-CN" altLang="en-US" sz="1800" dirty="0" smtClean="0">
                <a:solidFill>
                  <a:srgbClr val="002060"/>
                </a:solidFill>
                <a:latin typeface="微软雅黑" panose="020B0503020204020204" pitchFamily="34" charset="-122"/>
                <a:ea typeface="微软雅黑" panose="020B0503020204020204" pitchFamily="34" charset="-122"/>
              </a:rPr>
              <a:t>来管理配置</a:t>
            </a:r>
            <a:r>
              <a:rPr lang="en-US" altLang="zh-CN" sz="1800" dirty="0" smtClean="0">
                <a:solidFill>
                  <a:srgbClr val="002060"/>
                </a:solidFill>
                <a:latin typeface="微软雅黑" panose="020B0503020204020204" pitchFamily="34" charset="-122"/>
                <a:ea typeface="微软雅黑" panose="020B0503020204020204" pitchFamily="34" charset="-122"/>
              </a:rPr>
              <a:t>,</a:t>
            </a:r>
            <a:r>
              <a:rPr lang="zh-CN" altLang="en-US" sz="1800" dirty="0" smtClean="0">
                <a:solidFill>
                  <a:srgbClr val="002060"/>
                </a:solidFill>
                <a:latin typeface="微软雅黑" panose="020B0503020204020204" pitchFamily="34" charset="-122"/>
                <a:ea typeface="微软雅黑" panose="020B0503020204020204" pitchFamily="34" charset="-122"/>
              </a:rPr>
              <a:t>例如机器学习平台</a:t>
            </a:r>
            <a:r>
              <a:rPr lang="en-US" altLang="zh-CN" sz="1800" dirty="0" err="1" smtClean="0">
                <a:solidFill>
                  <a:srgbClr val="002060"/>
                </a:solidFill>
                <a:latin typeface="微软雅黑" panose="020B0503020204020204" pitchFamily="34" charset="-122"/>
                <a:ea typeface="微软雅黑" panose="020B0503020204020204" pitchFamily="34" charset="-122"/>
              </a:rPr>
              <a:t>caffe</a:t>
            </a:r>
            <a:r>
              <a:rPr lang="zh-CN" altLang="en-US" sz="1800" dirty="0" smtClean="0">
                <a:solidFill>
                  <a:srgbClr val="002060"/>
                </a:solidFill>
                <a:latin typeface="微软雅黑" panose="020B0503020204020204" pitchFamily="34" charset="-122"/>
                <a:ea typeface="微软雅黑" panose="020B0503020204020204" pitchFamily="34" charset="-122"/>
              </a:rPr>
              <a:t>就是</a:t>
            </a:r>
            <a:endParaRPr lang="en-US" altLang="zh-CN" sz="1800" dirty="0" smtClean="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endParaRPr lang="en-US" altLang="zh-CN" sz="1800" dirty="0" smtClean="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r>
              <a:rPr lang="zh-CN" altLang="en-US" sz="1800" dirty="0" smtClean="0">
                <a:solidFill>
                  <a:srgbClr val="002060"/>
                </a:solidFill>
                <a:latin typeface="微软雅黑" panose="020B0503020204020204" pitchFamily="34" charset="-122"/>
                <a:ea typeface="微软雅黑" panose="020B0503020204020204" pitchFamily="34" charset="-122"/>
              </a:rPr>
              <a:t>例：下载安装</a:t>
            </a:r>
            <a:r>
              <a:rPr lang="en-US" altLang="zh-CN" sz="1800" dirty="0" err="1" smtClean="0">
                <a:solidFill>
                  <a:srgbClr val="002060"/>
                </a:solidFill>
                <a:latin typeface="微软雅黑" panose="020B0503020204020204" pitchFamily="34" charset="-122"/>
                <a:ea typeface="微软雅黑" panose="020B0503020204020204" pitchFamily="34" charset="-122"/>
              </a:rPr>
              <a:t>opencv</a:t>
            </a:r>
            <a:r>
              <a:rPr lang="en-US" altLang="zh-CN" sz="1800" dirty="0" smtClean="0">
                <a:solidFill>
                  <a:srgbClr val="002060"/>
                </a:solidFill>
                <a:latin typeface="微软雅黑" panose="020B0503020204020204" pitchFamily="34" charset="-122"/>
                <a:ea typeface="微软雅黑" panose="020B0503020204020204" pitchFamily="34" charset="-122"/>
              </a:rPr>
              <a:t>-master</a:t>
            </a:r>
            <a:r>
              <a:rPr lang="zh-CN" altLang="en-US" sz="1800" dirty="0" smtClean="0">
                <a:solidFill>
                  <a:srgbClr val="002060"/>
                </a:solidFill>
                <a:latin typeface="微软雅黑" panose="020B0503020204020204" pitchFamily="34" charset="-122"/>
                <a:ea typeface="微软雅黑" panose="020B0503020204020204" pitchFamily="34" charset="-122"/>
              </a:rPr>
              <a:t>版本</a:t>
            </a:r>
            <a:endParaRPr lang="en-US" altLang="zh-CN" sz="1800" dirty="0" smtClean="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r>
              <a:rPr lang="zh-CN" altLang="en-US" sz="1800" dirty="0" smtClean="0">
                <a:solidFill>
                  <a:srgbClr val="002060"/>
                </a:solidFill>
                <a:latin typeface="微软雅黑" panose="020B0503020204020204" pitchFamily="34" charset="-122"/>
                <a:ea typeface="微软雅黑" panose="020B0503020204020204" pitchFamily="34" charset="-122"/>
              </a:rPr>
              <a:t>例：下载安装</a:t>
            </a:r>
            <a:r>
              <a:rPr lang="en-US" altLang="zh-CN" sz="1800" dirty="0" err="1" smtClean="0">
                <a:solidFill>
                  <a:srgbClr val="002060"/>
                </a:solidFill>
                <a:latin typeface="微软雅黑" panose="020B0503020204020204" pitchFamily="34" charset="-122"/>
                <a:ea typeface="微软雅黑" panose="020B0503020204020204" pitchFamily="34" charset="-122"/>
              </a:rPr>
              <a:t>opencv_contrib</a:t>
            </a:r>
            <a:r>
              <a:rPr lang="en-US" altLang="zh-CN" sz="1800" dirty="0" smtClean="0">
                <a:solidFill>
                  <a:srgbClr val="002060"/>
                </a:solidFill>
                <a:latin typeface="微软雅黑" panose="020B0503020204020204" pitchFamily="34" charset="-122"/>
                <a:ea typeface="微软雅黑" panose="020B0503020204020204" pitchFamily="34" charset="-122"/>
              </a:rPr>
              <a:t>-master</a:t>
            </a:r>
            <a:r>
              <a:rPr lang="zh-CN" altLang="en-US" sz="1800" dirty="0" smtClean="0">
                <a:solidFill>
                  <a:srgbClr val="002060"/>
                </a:solidFill>
                <a:latin typeface="微软雅黑" panose="020B0503020204020204" pitchFamily="34" charset="-122"/>
                <a:ea typeface="微软雅黑" panose="020B0503020204020204" pitchFamily="34" charset="-122"/>
              </a:rPr>
              <a:t>版本使用其</a:t>
            </a:r>
            <a:r>
              <a:rPr lang="en-US" altLang="zh-CN" sz="1800" dirty="0" smtClean="0">
                <a:solidFill>
                  <a:srgbClr val="002060"/>
                </a:solidFill>
                <a:latin typeface="微软雅黑" panose="020B0503020204020204" pitchFamily="34" charset="-122"/>
                <a:ea typeface="微软雅黑" panose="020B0503020204020204" pitchFamily="34" charset="-122"/>
              </a:rPr>
              <a:t>xfeatures2d</a:t>
            </a:r>
            <a:r>
              <a:rPr lang="zh-CN" altLang="en-US" sz="1800" dirty="0" smtClean="0">
                <a:solidFill>
                  <a:srgbClr val="002060"/>
                </a:solidFill>
                <a:latin typeface="微软雅黑" panose="020B0503020204020204" pitchFamily="34" charset="-122"/>
                <a:ea typeface="微软雅黑" panose="020B0503020204020204" pitchFamily="34" charset="-122"/>
              </a:rPr>
              <a:t>在自己的项目中提取图像特征：</a:t>
            </a:r>
            <a:r>
              <a:rPr lang="en-US" altLang="zh-CN" sz="1800" dirty="0" smtClean="0">
                <a:solidFill>
                  <a:srgbClr val="002060"/>
                </a:solidFill>
                <a:latin typeface="微软雅黑" panose="020B0503020204020204" pitchFamily="34" charset="-122"/>
                <a:ea typeface="微软雅黑" panose="020B0503020204020204" pitchFamily="34" charset="-122"/>
              </a:rPr>
              <a:t>SIFT</a:t>
            </a:r>
            <a:r>
              <a:rPr lang="zh-CN" altLang="en-US" sz="1800" dirty="0" smtClean="0">
                <a:solidFill>
                  <a:srgbClr val="002060"/>
                </a:solidFill>
                <a:latin typeface="微软雅黑" panose="020B0503020204020204" pitchFamily="34" charset="-122"/>
                <a:ea typeface="微软雅黑" panose="020B0503020204020204" pitchFamily="34" charset="-122"/>
              </a:rPr>
              <a:t>及</a:t>
            </a:r>
            <a:r>
              <a:rPr lang="en-US" altLang="zh-CN" sz="1800" dirty="0" smtClean="0">
                <a:solidFill>
                  <a:srgbClr val="002060"/>
                </a:solidFill>
                <a:latin typeface="微软雅黑" panose="020B0503020204020204" pitchFamily="34" charset="-122"/>
                <a:ea typeface="微软雅黑" panose="020B0503020204020204" pitchFamily="34" charset="-122"/>
              </a:rPr>
              <a:t>SURF</a:t>
            </a:r>
            <a:endParaRPr lang="en-US" altLang="zh-CN" sz="1800" dirty="0" smtClean="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endParaRPr lang="zh-CN" altLang="en-US" sz="1800"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166978" y="608731"/>
            <a:ext cx="4065588" cy="693737"/>
          </a:xfrm>
        </p:spPr>
        <p:txBody>
          <a:bodyPr>
            <a:normAutofit/>
          </a:bodyPr>
          <a:lstStyle/>
          <a:p>
            <a:pPr lvl="0"/>
            <a:r>
              <a:rPr lang="zh-CN" altLang="en-US" dirty="0" smtClean="0"/>
              <a:t>基本原理</a:t>
            </a:r>
            <a:endParaRPr lang="zh-CN" altLang="en-US" dirty="0"/>
          </a:p>
        </p:txBody>
      </p:sp>
      <p:sp>
        <p:nvSpPr>
          <p:cNvPr id="2" name="内容占位符 1"/>
          <p:cNvSpPr>
            <a:spLocks noGrp="1"/>
          </p:cNvSpPr>
          <p:nvPr>
            <p:ph idx="4294967295"/>
          </p:nvPr>
        </p:nvSpPr>
        <p:spPr>
          <a:xfrm>
            <a:off x="369888" y="1746250"/>
            <a:ext cx="11137900" cy="5111750"/>
          </a:xfrm>
        </p:spPr>
        <p:txBody>
          <a:bodyPr>
            <a:normAutofit/>
          </a:bodyPr>
          <a:lstStyle/>
          <a:p>
            <a:pPr marL="609600" indent="-609600"/>
            <a:r>
              <a:rPr lang="zh-CN" altLang="en-US" sz="2400" dirty="0"/>
              <a:t>动态链接库</a:t>
            </a:r>
            <a:r>
              <a:rPr lang="en-US" altLang="zh-CN" sz="2400" dirty="0"/>
              <a:t>(DLL)</a:t>
            </a:r>
            <a:r>
              <a:rPr lang="zh-CN" altLang="en-US" sz="2400" dirty="0"/>
              <a:t>意思为</a:t>
            </a:r>
            <a:r>
              <a:rPr lang="en-US" altLang="zh-CN" sz="2400" dirty="0"/>
              <a:t>Dynamic Link Library</a:t>
            </a:r>
            <a:r>
              <a:rPr lang="zh-CN" altLang="en-US" sz="2400" dirty="0"/>
              <a:t>，这是</a:t>
            </a:r>
            <a:r>
              <a:rPr lang="en-US" altLang="zh-CN" sz="2400" dirty="0"/>
              <a:t>Windows</a:t>
            </a:r>
            <a:r>
              <a:rPr lang="zh-CN" altLang="en-US" sz="2400" dirty="0"/>
              <a:t>系统平台上提供的一种较有效的编程和运行机制，用户可以将独立的程序模块创建为较小的</a:t>
            </a:r>
            <a:r>
              <a:rPr lang="en-US" altLang="zh-CN" sz="2400" dirty="0"/>
              <a:t>DLL(Dynamic Linkable Library)</a:t>
            </a:r>
            <a:r>
              <a:rPr lang="zh-CN" altLang="en-US" sz="2400" dirty="0"/>
              <a:t>文件，并可对它们单独编译和测试，</a:t>
            </a:r>
            <a:r>
              <a:rPr lang="en-US" altLang="zh-CN" sz="2400" dirty="0"/>
              <a:t>DLL</a:t>
            </a:r>
            <a:r>
              <a:rPr lang="zh-CN" altLang="en-US" sz="2400" dirty="0"/>
              <a:t>就是一个包含可由多个程序同时使用的代码和数据的库。</a:t>
            </a:r>
            <a:endParaRPr lang="zh-CN" altLang="en-US" sz="2400" dirty="0"/>
          </a:p>
          <a:p>
            <a:pPr marL="609600" indent="-609600"/>
            <a:r>
              <a:rPr lang="en-US" altLang="zh-CN" sz="2400" dirty="0"/>
              <a:t>DLL</a:t>
            </a:r>
            <a:r>
              <a:rPr lang="zh-CN" altLang="en-US" sz="2400" dirty="0"/>
              <a:t>模块可以同时被多个应用程序使用，</a:t>
            </a:r>
            <a:r>
              <a:rPr lang="en-US" altLang="zh-CN" sz="2400" dirty="0"/>
              <a:t>DLL</a:t>
            </a:r>
            <a:r>
              <a:rPr lang="zh-CN" altLang="en-US" sz="2400" dirty="0"/>
              <a:t>实现了代码封装性，它的编制与具体的编程语言及编译器无关，不同编程语言生成的</a:t>
            </a:r>
            <a:r>
              <a:rPr lang="en-US" altLang="zh-CN" sz="2400" dirty="0"/>
              <a:t>DLL</a:t>
            </a:r>
            <a:r>
              <a:rPr lang="zh-CN" altLang="en-US" sz="2400" dirty="0"/>
              <a:t>函数可以互相调用</a:t>
            </a:r>
            <a:r>
              <a:rPr lang="zh-CN" altLang="en-US" sz="2400" dirty="0" smtClean="0"/>
              <a:t>。</a:t>
            </a:r>
            <a:endParaRPr lang="en-US" altLang="zh-CN" sz="2400" dirty="0" smtClean="0"/>
          </a:p>
          <a:p>
            <a:pPr marL="609600" indent="-609600"/>
            <a:r>
              <a:rPr lang="zh-CN" altLang="en-US" sz="2400" dirty="0"/>
              <a:t>减少了</a:t>
            </a:r>
            <a:r>
              <a:rPr lang="en-US" altLang="zh-CN" sz="2400" dirty="0"/>
              <a:t>EXE</a:t>
            </a:r>
            <a:r>
              <a:rPr lang="zh-CN" altLang="en-US" sz="2400" dirty="0"/>
              <a:t>文件的大小和对内存空间的需求，是一种软件复用技术。</a:t>
            </a:r>
            <a:endParaRPr lang="zh-CN" altLang="en-US" sz="2400" dirty="0"/>
          </a:p>
          <a:p>
            <a:pPr marL="609600" indent="-609600"/>
            <a:endParaRPr lang="zh-CN" altLang="en-US" sz="2400" dirty="0"/>
          </a:p>
          <a:p>
            <a:pPr>
              <a:buFont typeface="Wingdings" panose="05000000000000000000" pitchFamily="2" charset="2"/>
              <a:buChar char="Ø"/>
            </a:pPr>
            <a:endParaRPr lang="zh-CN" altLang="zh-CN" sz="2400" dirty="0"/>
          </a:p>
          <a:p>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3283888" y="219117"/>
            <a:ext cx="6885830" cy="693737"/>
          </a:xfrm>
        </p:spPr>
        <p:txBody>
          <a:bodyPr>
            <a:normAutofit/>
          </a:bodyPr>
          <a:lstStyle/>
          <a:p>
            <a:pPr lvl="0"/>
            <a:r>
              <a:rPr lang="en-US" altLang="zh-CN" dirty="0" smtClean="0"/>
              <a:t>Windows</a:t>
            </a:r>
            <a:r>
              <a:rPr lang="zh-CN" altLang="en-US" dirty="0" smtClean="0"/>
              <a:t>中主要的</a:t>
            </a:r>
            <a:r>
              <a:rPr lang="en-US" altLang="zh-CN" dirty="0" err="1" smtClean="0"/>
              <a:t>dll</a:t>
            </a:r>
            <a:endParaRPr lang="zh-CN" altLang="en-US" dirty="0"/>
          </a:p>
        </p:txBody>
      </p:sp>
      <p:sp>
        <p:nvSpPr>
          <p:cNvPr id="3" name="内容占位符 2"/>
          <p:cNvSpPr>
            <a:spLocks noGrp="1"/>
          </p:cNvSpPr>
          <p:nvPr>
            <p:ph idx="4294967295"/>
          </p:nvPr>
        </p:nvSpPr>
        <p:spPr>
          <a:xfrm>
            <a:off x="1757238" y="1031875"/>
            <a:ext cx="9590088" cy="1528763"/>
          </a:xfrm>
        </p:spPr>
        <p:txBody>
          <a:bodyPr>
            <a:normAutofit/>
          </a:bodyPr>
          <a:lstStyle/>
          <a:p>
            <a:r>
              <a:rPr lang="en-US" altLang="zh-CN" sz="2400" dirty="0" smtClean="0"/>
              <a:t>Windows API</a:t>
            </a:r>
            <a:r>
              <a:rPr lang="zh-CN" altLang="en-US" sz="2400" dirty="0" smtClean="0"/>
              <a:t>主要以</a:t>
            </a:r>
            <a:r>
              <a:rPr lang="en-US" altLang="zh-CN" sz="2400" dirty="0" err="1" smtClean="0"/>
              <a:t>dll</a:t>
            </a:r>
            <a:r>
              <a:rPr lang="zh-CN" altLang="en-US" sz="2400" dirty="0" smtClean="0"/>
              <a:t>的形式封装并提供底层功能调用</a:t>
            </a:r>
            <a:endParaRPr lang="en-US" altLang="zh-CN" sz="2400" dirty="0" smtClean="0"/>
          </a:p>
          <a:p>
            <a:r>
              <a:rPr lang="zh-CN" altLang="en-US" sz="2400" dirty="0"/>
              <a:t>各种驱动程序文件如</a:t>
            </a:r>
            <a:r>
              <a:rPr lang="en-US" altLang="zh-CN" sz="2400" dirty="0"/>
              <a:t>KEYBOARD.DRV</a:t>
            </a:r>
            <a:r>
              <a:rPr lang="zh-CN" altLang="en-US" sz="2400" dirty="0"/>
              <a:t>、</a:t>
            </a:r>
            <a:r>
              <a:rPr lang="en-US" altLang="zh-CN" sz="2400" dirty="0"/>
              <a:t>SYSTEM.DRV</a:t>
            </a:r>
            <a:r>
              <a:rPr lang="zh-CN" altLang="en-US" sz="2400" dirty="0"/>
              <a:t>和</a:t>
            </a:r>
            <a:r>
              <a:rPr lang="en-US" altLang="zh-CN" sz="2400" dirty="0"/>
              <a:t>MOUSE.DRV</a:t>
            </a:r>
            <a:r>
              <a:rPr lang="zh-CN" altLang="en-US" sz="2400" dirty="0" smtClean="0"/>
              <a:t>和音视频及</a:t>
            </a:r>
            <a:r>
              <a:rPr lang="zh-CN" altLang="en-US" sz="2400" dirty="0"/>
              <a:t>打印机驱动程序也都是动态链接库，还有以</a:t>
            </a:r>
            <a:r>
              <a:rPr lang="en-US" altLang="zh-CN" sz="2400" dirty="0"/>
              <a:t>.FON</a:t>
            </a:r>
            <a:r>
              <a:rPr lang="zh-CN" altLang="en-US" sz="2400" dirty="0"/>
              <a:t>、</a:t>
            </a:r>
            <a:r>
              <a:rPr lang="en-US" altLang="zh-CN" sz="2400" dirty="0"/>
              <a:t>.SYS</a:t>
            </a:r>
            <a:r>
              <a:rPr lang="zh-CN" altLang="en-US" sz="2400" dirty="0"/>
              <a:t>和许多以</a:t>
            </a:r>
            <a:r>
              <a:rPr lang="en-US" altLang="zh-CN" sz="2400" dirty="0"/>
              <a:t>.EXE</a:t>
            </a:r>
            <a:r>
              <a:rPr lang="zh-CN" altLang="en-US" sz="2400" dirty="0"/>
              <a:t>为扩展名的系统文件都可以是</a:t>
            </a:r>
            <a:r>
              <a:rPr lang="en-US" altLang="zh-CN" sz="2400" dirty="0"/>
              <a:t>DLL</a:t>
            </a:r>
            <a:endParaRPr lang="zh-CN" altLang="en-US" sz="2400" dirty="0"/>
          </a:p>
        </p:txBody>
      </p:sp>
      <p:graphicFrame>
        <p:nvGraphicFramePr>
          <p:cNvPr id="6" name="Group 65"/>
          <p:cNvGraphicFramePr/>
          <p:nvPr/>
        </p:nvGraphicFramePr>
        <p:xfrm>
          <a:off x="2752624" y="2560638"/>
          <a:ext cx="7766165" cy="4317520"/>
        </p:xfrm>
        <a:graphic>
          <a:graphicData uri="http://schemas.openxmlformats.org/drawingml/2006/table">
            <a:tbl>
              <a:tblPr/>
              <a:tblGrid>
                <a:gridCol w="2587135"/>
                <a:gridCol w="5179030"/>
              </a:tblGrid>
              <a:tr h="639291">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KERNEL32.DLL</a:t>
                      </a:r>
                      <a:endParaRPr kumimoji="0" lang="en-US" altLang="zh-CN" sz="24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低级内核函数，用于内存管理、任务管理、资源控制等</a:t>
                      </a:r>
                      <a:endParaRPr kumimoji="0" lang="zh-CN" altLang="en-US" sz="24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74439">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rPr>
                        <a:t>USER32.DLL</a:t>
                      </a:r>
                      <a:endParaRPr kumimoji="0" lang="en-US" altLang="zh-CN" sz="24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rPr>
                        <a:t>windows</a:t>
                      </a:r>
                      <a:r>
                        <a:rPr kumimoji="0" lang="zh-CN" altLang="en-US" sz="24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rPr>
                        <a:t>管理有关的函数，消息、菜单、光标、计时器、通信，钩子等</a:t>
                      </a:r>
                      <a:endParaRPr kumimoji="0" lang="zh-CN" altLang="en-US" sz="24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74439">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rPr>
                        <a:t>GDI32.DLL</a:t>
                      </a:r>
                      <a:endParaRPr kumimoji="0" lang="en-US" altLang="zh-CN" sz="24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rPr>
                        <a:t>图形设备接口库。</a:t>
                      </a:r>
                      <a:endParaRPr kumimoji="0" lang="zh-CN" altLang="en-US" sz="24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72849">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rPr>
                        <a:t>ODBC32.DLL</a:t>
                      </a:r>
                      <a:endParaRPr kumimoji="0" lang="en-US" altLang="zh-CN" sz="24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rPr>
                        <a:t>ODBC</a:t>
                      </a:r>
                      <a:r>
                        <a:rPr kumimoji="0" lang="zh-CN" altLang="en-US" sz="24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rPr>
                        <a:t>功能</a:t>
                      </a:r>
                      <a:endParaRPr kumimoji="0" lang="zh-CN" altLang="en-US" sz="24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72849">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rPr>
                        <a:t>Ws2_32.dll</a:t>
                      </a:r>
                      <a:endParaRPr kumimoji="0" lang="en-US" altLang="zh-CN" sz="24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sv-SE" altLang="zh-CN" sz="24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socket</a:t>
                      </a:r>
                      <a:r>
                        <a:rPr kumimoji="0" lang="zh-CN" altLang="sv-SE" sz="24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通信功能</a:t>
                      </a:r>
                      <a:endParaRPr kumimoji="0" lang="zh-CN" altLang="en-US" sz="24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nvGraphicFramePr>
        <p:xfrm>
          <a:off x="2698363" y="1415390"/>
          <a:ext cx="7105059" cy="522972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zh-CN" altLang="en-US" dirty="0" smtClean="0"/>
              <a:t>内容提要</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1000"/>
                                        <p:tgtEl>
                                          <p:spTgt spid="4">
                                            <p:graphicEl>
                                              <a:dgm id="{083CB889-864A-48B4-A20B-3444EFBE5EE6}"/>
                                            </p:graphicEl>
                                          </p:spTgt>
                                        </p:tgtEl>
                                      </p:cBhvr>
                                    </p:animEffect>
                                    <p:anim calcmode="lin" valueType="num">
                                      <p:cBhvr>
                                        <p:cTn id="8" dur="10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10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00"/>
                                        <p:tgtEl>
                                          <p:spTgt spid="4">
                                            <p:graphicEl>
                                              <a:dgm id="{BDA9855D-7D78-437D-BD78-790FC97E081F}"/>
                                            </p:graphicEl>
                                          </p:spTgt>
                                        </p:tgtEl>
                                      </p:cBhvr>
                                    </p:animEffect>
                                    <p:anim calcmode="lin" valueType="num">
                                      <p:cBhvr>
                                        <p:cTn id="13" dur="100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0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00"/>
                                        <p:tgtEl>
                                          <p:spTgt spid="4">
                                            <p:graphicEl>
                                              <a:dgm id="{BDA2664F-D760-4676-988D-9DECE8C71CCC}"/>
                                            </p:graphicEl>
                                          </p:spTgt>
                                        </p:tgtEl>
                                      </p:cBhvr>
                                    </p:animEffect>
                                    <p:anim calcmode="lin" valueType="num">
                                      <p:cBhvr>
                                        <p:cTn id="19" dur="100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0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3" dur="1000"/>
                                        <p:tgtEl>
                                          <p:spTgt spid="4">
                                            <p:graphicEl>
                                              <a:dgm id="{F907B27B-B246-4928-AC93-8A19B8E86AA6}"/>
                                            </p:graphicEl>
                                          </p:spTgt>
                                        </p:tgtEl>
                                      </p:cBhvr>
                                    </p:animEffect>
                                    <p:anim calcmode="lin" valueType="num">
                                      <p:cBhvr>
                                        <p:cTn id="24" dur="100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5" dur="100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42" presetClass="entr" presetSubtype="0" fill="hold" grpId="0" nodeType="afterEffect">
                                  <p:stCondLst>
                                    <p:cond delay="0"/>
                                  </p:stCondLst>
                                  <p:childTnLst>
                                    <p:set>
                                      <p:cBhvr>
                                        <p:cTn id="28"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29" dur="1000"/>
                                        <p:tgtEl>
                                          <p:spTgt spid="4">
                                            <p:graphicEl>
                                              <a:dgm id="{7FE62E54-E85F-4DBB-997F-689B5CDFD62D}"/>
                                            </p:graphicEl>
                                          </p:spTgt>
                                        </p:tgtEl>
                                      </p:cBhvr>
                                    </p:animEffect>
                                    <p:anim calcmode="lin" valueType="num">
                                      <p:cBhvr>
                                        <p:cTn id="30" dur="100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1" dur="100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4" dur="1000"/>
                                        <p:tgtEl>
                                          <p:spTgt spid="4">
                                            <p:graphicEl>
                                              <a:dgm id="{34905F94-283E-4E2E-B949-4A5102C3F22E}"/>
                                            </p:graphicEl>
                                          </p:spTgt>
                                        </p:tgtEl>
                                      </p:cBhvr>
                                    </p:animEffect>
                                    <p:anim calcmode="lin" valueType="num">
                                      <p:cBhvr>
                                        <p:cTn id="35" dur="100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6" dur="100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7" fill="hold">
                            <p:stCondLst>
                              <p:cond delay="3000"/>
                            </p:stCondLst>
                            <p:childTnLst>
                              <p:par>
                                <p:cTn id="38" presetID="42" presetClass="entr" presetSubtype="0" fill="hold" grpId="0" nodeType="afterEffect">
                                  <p:stCondLst>
                                    <p:cond delay="0"/>
                                  </p:stCondLst>
                                  <p:childTnLst>
                                    <p:set>
                                      <p:cBhvr>
                                        <p:cTn id="39"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0" dur="1000"/>
                                        <p:tgtEl>
                                          <p:spTgt spid="4">
                                            <p:graphicEl>
                                              <a:dgm id="{9D48952A-8DE3-45EB-8CB6-5152C3B3C507}"/>
                                            </p:graphicEl>
                                          </p:spTgt>
                                        </p:tgtEl>
                                      </p:cBhvr>
                                    </p:animEffect>
                                    <p:anim calcmode="lin" valueType="num">
                                      <p:cBhvr>
                                        <p:cTn id="41" dur="100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2" dur="100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5" dur="1000"/>
                                        <p:tgtEl>
                                          <p:spTgt spid="4">
                                            <p:graphicEl>
                                              <a:dgm id="{4A90FFE2-DE88-4B0D-886D-0593F18265A5}"/>
                                            </p:graphicEl>
                                          </p:spTgt>
                                        </p:tgtEl>
                                      </p:cBhvr>
                                    </p:animEffect>
                                    <p:anim calcmode="lin" valueType="num">
                                      <p:cBhvr>
                                        <p:cTn id="46" dur="100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47" dur="100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48" fill="hold">
                            <p:stCondLst>
                              <p:cond delay="4000"/>
                            </p:stCondLst>
                            <p:childTnLst>
                              <p:par>
                                <p:cTn id="49" presetID="42" presetClass="entr" presetSubtype="0" fill="hold" grpId="0" nodeType="afterEffect">
                                  <p:stCondLst>
                                    <p:cond delay="0"/>
                                  </p:stCondLst>
                                  <p:childTnLst>
                                    <p:set>
                                      <p:cBhvr>
                                        <p:cTn id="50"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1" dur="1000"/>
                                        <p:tgtEl>
                                          <p:spTgt spid="4">
                                            <p:graphicEl>
                                              <a:dgm id="{FBC026BE-7CB9-4486-AAD6-ED1AA59A4D6B}"/>
                                            </p:graphicEl>
                                          </p:spTgt>
                                        </p:tgtEl>
                                      </p:cBhvr>
                                    </p:animEffect>
                                    <p:anim calcmode="lin" valueType="num">
                                      <p:cBhvr>
                                        <p:cTn id="52" dur="100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3" dur="100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56" dur="1000"/>
                                        <p:tgtEl>
                                          <p:spTgt spid="4">
                                            <p:graphicEl>
                                              <a:dgm id="{E8B453A4-10D1-497E-82A0-9CF5B372D781}"/>
                                            </p:graphicEl>
                                          </p:spTgt>
                                        </p:tgtEl>
                                      </p:cBhvr>
                                    </p:animEffect>
                                    <p:anim calcmode="lin" valueType="num">
                                      <p:cBhvr>
                                        <p:cTn id="57" dur="100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58" dur="100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idx="4294967295"/>
          </p:nvPr>
        </p:nvSpPr>
        <p:spPr>
          <a:xfrm>
            <a:off x="0" y="869473"/>
            <a:ext cx="4979679" cy="814388"/>
          </a:xfrm>
        </p:spPr>
        <p:txBody>
          <a:bodyPr>
            <a:normAutofit/>
          </a:bodyPr>
          <a:lstStyle/>
          <a:p>
            <a:pPr eaLnBrk="1" hangingPunct="1"/>
            <a:r>
              <a:rPr lang="en-US" altLang="zh-CN" dirty="0" smtClean="0"/>
              <a:t>C#</a:t>
            </a:r>
            <a:r>
              <a:rPr lang="zh-CN" altLang="en-US" dirty="0" smtClean="0"/>
              <a:t>的函数参数</a:t>
            </a:r>
            <a:r>
              <a:rPr lang="en-US" altLang="zh-CN" dirty="0" smtClean="0"/>
              <a:t>(3</a:t>
            </a:r>
            <a:r>
              <a:rPr lang="zh-CN" altLang="en-US" dirty="0"/>
              <a:t>种</a:t>
            </a:r>
            <a:r>
              <a:rPr lang="en-US" altLang="zh-CN" dirty="0" smtClean="0"/>
              <a:t>)</a:t>
            </a:r>
            <a:r>
              <a:rPr lang="zh-CN" altLang="en-US" dirty="0" smtClean="0"/>
              <a:t>：</a:t>
            </a:r>
            <a:endParaRPr lang="zh-CN" altLang="en-US" dirty="0" smtClean="0"/>
          </a:p>
        </p:txBody>
      </p:sp>
      <p:sp>
        <p:nvSpPr>
          <p:cNvPr id="14340" name="Rectangle 3"/>
          <p:cNvSpPr>
            <a:spLocks noGrp="1" noChangeArrowheads="1"/>
          </p:cNvSpPr>
          <p:nvPr>
            <p:ph idx="4294967295"/>
          </p:nvPr>
        </p:nvSpPr>
        <p:spPr>
          <a:xfrm>
            <a:off x="548640" y="2218207"/>
            <a:ext cx="2154238" cy="2357437"/>
          </a:xfrm>
        </p:spPr>
        <p:txBody>
          <a:bodyPr>
            <a:noAutofit/>
          </a:bodyPr>
          <a:lstStyle/>
          <a:p>
            <a:pPr eaLnBrk="1" hangingPunct="1"/>
            <a:r>
              <a:rPr lang="en-US" altLang="zh-CN" sz="4000" dirty="0" smtClean="0"/>
              <a:t>a.</a:t>
            </a:r>
            <a:r>
              <a:rPr lang="zh-CN" altLang="en-US" sz="4000" dirty="0" smtClean="0"/>
              <a:t>传值</a:t>
            </a:r>
            <a:endParaRPr lang="zh-CN" altLang="en-US" sz="4000" dirty="0" smtClean="0"/>
          </a:p>
          <a:p>
            <a:pPr eaLnBrk="1" hangingPunct="1"/>
            <a:r>
              <a:rPr lang="en-US" altLang="zh-CN" sz="4000" dirty="0" err="1" smtClean="0"/>
              <a:t>b.ref</a:t>
            </a:r>
            <a:r>
              <a:rPr lang="en-US" altLang="zh-CN" sz="4000" dirty="0" smtClean="0"/>
              <a:t> </a:t>
            </a:r>
            <a:endParaRPr lang="en-US" altLang="zh-CN" sz="4000" dirty="0" smtClean="0"/>
          </a:p>
          <a:p>
            <a:pPr eaLnBrk="1" hangingPunct="1"/>
            <a:r>
              <a:rPr lang="en-US" altLang="zh-CN" sz="4000" dirty="0" err="1" smtClean="0"/>
              <a:t>c.out</a:t>
            </a:r>
            <a:endParaRPr lang="en-US" altLang="zh-CN" sz="4000" dirty="0" smtClean="0"/>
          </a:p>
        </p:txBody>
      </p:sp>
      <p:grpSp>
        <p:nvGrpSpPr>
          <p:cNvPr id="9" name="组合 8"/>
          <p:cNvGrpSpPr/>
          <p:nvPr/>
        </p:nvGrpSpPr>
        <p:grpSpPr>
          <a:xfrm>
            <a:off x="4979680" y="1033463"/>
            <a:ext cx="5789537" cy="5193744"/>
            <a:chOff x="2785120" y="626199"/>
            <a:chExt cx="5789537" cy="5193744"/>
          </a:xfrm>
        </p:grpSpPr>
        <p:sp>
          <p:nvSpPr>
            <p:cNvPr id="2" name="圆角矩形 1"/>
            <p:cNvSpPr/>
            <p:nvPr/>
          </p:nvSpPr>
          <p:spPr>
            <a:xfrm>
              <a:off x="7910422" y="1371600"/>
              <a:ext cx="664235" cy="34160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mtClean="0">
                  <a:latin typeface="微软雅黑" panose="020B0503020204020204" pitchFamily="34" charset="-122"/>
                  <a:ea typeface="微软雅黑" panose="020B0503020204020204" pitchFamily="34" charset="-122"/>
                </a:rPr>
                <a:t>函数执行</a:t>
              </a:r>
              <a:endParaRPr lang="zh-CN" altLang="en-US">
                <a:latin typeface="微软雅黑" panose="020B0503020204020204" pitchFamily="34" charset="-122"/>
                <a:ea typeface="微软雅黑" panose="020B0503020204020204" pitchFamily="34" charset="-122"/>
              </a:endParaRPr>
            </a:p>
          </p:txBody>
        </p:sp>
        <p:sp>
          <p:nvSpPr>
            <p:cNvPr id="3" name="下箭头 2"/>
            <p:cNvSpPr/>
            <p:nvPr/>
          </p:nvSpPr>
          <p:spPr>
            <a:xfrm>
              <a:off x="4385189" y="626199"/>
              <a:ext cx="793630" cy="22083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下箭头 6"/>
            <p:cNvSpPr/>
            <p:nvPr/>
          </p:nvSpPr>
          <p:spPr>
            <a:xfrm>
              <a:off x="4385189" y="3611581"/>
              <a:ext cx="793630" cy="22083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3826791" y="2907084"/>
              <a:ext cx="1910426" cy="483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函数调用</a:t>
              </a:r>
              <a:endParaRPr lang="zh-CN" altLang="en-US">
                <a:latin typeface="微软雅黑" panose="020B0503020204020204" pitchFamily="34" charset="-122"/>
                <a:ea typeface="微软雅黑" panose="020B0503020204020204" pitchFamily="34" charset="-122"/>
              </a:endParaRPr>
            </a:p>
          </p:txBody>
        </p:sp>
        <p:sp>
          <p:nvSpPr>
            <p:cNvPr id="5" name="右箭头 4"/>
            <p:cNvSpPr/>
            <p:nvPr/>
          </p:nvSpPr>
          <p:spPr>
            <a:xfrm rot="19498418">
              <a:off x="5979082" y="1783894"/>
              <a:ext cx="1690778" cy="65560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0" name="右箭头 9"/>
            <p:cNvSpPr/>
            <p:nvPr/>
          </p:nvSpPr>
          <p:spPr>
            <a:xfrm rot="12629778">
              <a:off x="5892492" y="3621570"/>
              <a:ext cx="1690778" cy="6556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rot="19589981">
              <a:off x="5520616" y="1358969"/>
              <a:ext cx="2504835" cy="369332"/>
            </a:xfrm>
            <a:prstGeom prst="rect">
              <a:avLst/>
            </a:prstGeom>
            <a:noFill/>
          </p:spPr>
          <p:txBody>
            <a:bodyPr wrap="square" rtlCol="0">
              <a:spAutoFit/>
            </a:bodyPr>
            <a:lstStyle/>
            <a:p>
              <a:r>
                <a:rPr lang="zh-CN" altLang="en-US" smtClean="0">
                  <a:latin typeface="微软雅黑" panose="020B0503020204020204" pitchFamily="34" charset="-122"/>
                  <a:ea typeface="微软雅黑" panose="020B0503020204020204" pitchFamily="34" charset="-122"/>
                </a:rPr>
                <a:t>拷贝变量地址（引用）</a:t>
              </a:r>
              <a:endParaRPr lang="zh-CN" altLang="en-US">
                <a:latin typeface="微软雅黑" panose="020B0503020204020204" pitchFamily="34" charset="-122"/>
                <a:ea typeface="微软雅黑" panose="020B0503020204020204" pitchFamily="34" charset="-122"/>
              </a:endParaRPr>
            </a:p>
          </p:txBody>
        </p:sp>
        <p:sp>
          <p:nvSpPr>
            <p:cNvPr id="8" name="圆角矩形 7"/>
            <p:cNvSpPr/>
            <p:nvPr/>
          </p:nvSpPr>
          <p:spPr>
            <a:xfrm>
              <a:off x="2785120" y="1352872"/>
              <a:ext cx="1443013" cy="34505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变量地址</a:t>
              </a:r>
              <a:endParaRPr lang="zh-CN" altLang="en-US">
                <a:latin typeface="微软雅黑" panose="020B0503020204020204" pitchFamily="34" charset="-122"/>
                <a:ea typeface="微软雅黑" panose="020B0503020204020204" pitchFamily="34" charset="-122"/>
              </a:endParaRPr>
            </a:p>
          </p:txBody>
        </p:sp>
        <p:sp>
          <p:nvSpPr>
            <p:cNvPr id="13" name="文本框 12"/>
            <p:cNvSpPr txBox="1"/>
            <p:nvPr/>
          </p:nvSpPr>
          <p:spPr>
            <a:xfrm rot="1741632">
              <a:off x="5816332" y="4346928"/>
              <a:ext cx="1569660" cy="369332"/>
            </a:xfrm>
            <a:prstGeom prst="rect">
              <a:avLst/>
            </a:prstGeom>
            <a:noFill/>
          </p:spPr>
          <p:txBody>
            <a:bodyPr wrap="none" rtlCol="0">
              <a:spAutoFit/>
            </a:bodyPr>
            <a:lstStyle/>
            <a:p>
              <a:r>
                <a:rPr lang="zh-CN" altLang="en-US" smtClean="0">
                  <a:latin typeface="微软雅黑" panose="020B0503020204020204" pitchFamily="34" charset="-122"/>
                  <a:ea typeface="微软雅黑" panose="020B0503020204020204" pitchFamily="34" charset="-122"/>
                </a:rPr>
                <a:t>拷贝结果的值</a:t>
              </a:r>
              <a:endParaRPr lang="zh-CN" altLang="en-US">
                <a:latin typeface="微软雅黑" panose="020B0503020204020204" pitchFamily="34" charset="-122"/>
                <a:ea typeface="微软雅黑" panose="020B0503020204020204" pitchFamily="34" charset="-122"/>
              </a:endParaRPr>
            </a:p>
          </p:txBody>
        </p:sp>
        <p:sp>
          <p:nvSpPr>
            <p:cNvPr id="14" name="圆角矩形 13"/>
            <p:cNvSpPr/>
            <p:nvPr/>
          </p:nvSpPr>
          <p:spPr>
            <a:xfrm>
              <a:off x="2785120" y="2320351"/>
              <a:ext cx="1354209" cy="34505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变量值</a:t>
              </a:r>
              <a:endParaRPr lang="zh-CN" altLang="en-US">
                <a:latin typeface="微软雅黑" panose="020B0503020204020204" pitchFamily="34" charset="-122"/>
                <a:ea typeface="微软雅黑" panose="020B0503020204020204" pitchFamily="34" charset="-122"/>
              </a:endParaRPr>
            </a:p>
          </p:txBody>
        </p:sp>
        <p:sp>
          <p:nvSpPr>
            <p:cNvPr id="12" name="下箭头 11"/>
            <p:cNvSpPr/>
            <p:nvPr/>
          </p:nvSpPr>
          <p:spPr>
            <a:xfrm>
              <a:off x="3346885" y="1697928"/>
              <a:ext cx="273075" cy="622423"/>
            </a:xfrm>
            <a:prstGeom prst="downArrow">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idx="4294967295"/>
          </p:nvPr>
        </p:nvSpPr>
        <p:spPr>
          <a:xfrm>
            <a:off x="0" y="767715"/>
            <a:ext cx="4961614" cy="814388"/>
          </a:xfrm>
        </p:spPr>
        <p:txBody>
          <a:bodyPr/>
          <a:lstStyle/>
          <a:p>
            <a:pPr eaLnBrk="1" hangingPunct="1"/>
            <a:r>
              <a:rPr lang="zh-CN" altLang="en-US" dirty="0" smtClean="0"/>
              <a:t>函数参数</a:t>
            </a:r>
            <a:r>
              <a:rPr lang="en-US" altLang="zh-CN" dirty="0" smtClean="0"/>
              <a:t>out</a:t>
            </a:r>
            <a:r>
              <a:rPr lang="zh-CN" altLang="en-US" dirty="0" smtClean="0"/>
              <a:t>方式</a:t>
            </a:r>
            <a:endParaRPr lang="zh-CN" altLang="en-US" dirty="0" smtClean="0"/>
          </a:p>
        </p:txBody>
      </p:sp>
      <p:sp>
        <p:nvSpPr>
          <p:cNvPr id="2" name="Rectangle 1"/>
          <p:cNvSpPr>
            <a:spLocks noChangeArrowheads="1"/>
          </p:cNvSpPr>
          <p:nvPr/>
        </p:nvSpPr>
        <p:spPr bwMode="auto">
          <a:xfrm>
            <a:off x="3107894" y="2550045"/>
            <a:ext cx="7129852"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4000" b="0" i="0" u="none" strike="noStrike" cap="none" normalizeH="0" baseline="0" dirty="0" smtClean="0">
                <a:ln>
                  <a:noFill/>
                </a:ln>
                <a:solidFill>
                  <a:srgbClr val="002060"/>
                </a:solidFill>
                <a:effectLst/>
                <a:latin typeface="Arial Unicode MS" panose="020B0604020202020204" charset="-122"/>
              </a:rPr>
              <a:t>int WINAPI GetWindowText( _In_   HWND hWnd,</a:t>
            </a:r>
            <a:endParaRPr kumimoji="0" lang="en-US" altLang="zh-CN" sz="4000" b="0" i="0" u="none" strike="noStrike" cap="none" normalizeH="0" baseline="0" dirty="0" smtClean="0">
              <a:ln>
                <a:noFill/>
              </a:ln>
              <a:solidFill>
                <a:srgbClr val="002060"/>
              </a:solidFill>
              <a:effectLst/>
              <a:latin typeface="Arial Unicode MS" panose="020B0604020202020204"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4000" b="0" i="0" u="none" strike="noStrike" cap="none" normalizeH="0" baseline="0" dirty="0" smtClean="0">
                <a:ln>
                  <a:noFill/>
                </a:ln>
                <a:solidFill>
                  <a:srgbClr val="002060"/>
                </a:solidFill>
                <a:effectLst/>
                <a:latin typeface="Arial Unicode MS" panose="020B0604020202020204" charset="-122"/>
              </a:rPr>
              <a:t> _Out_  LPTSTR lpString, </a:t>
            </a:r>
            <a:endParaRPr kumimoji="0" lang="en-US" altLang="zh-CN" sz="4000" b="0" i="0" u="none" strike="noStrike" cap="none" normalizeH="0" baseline="0" dirty="0" smtClean="0">
              <a:ln>
                <a:noFill/>
              </a:ln>
              <a:solidFill>
                <a:srgbClr val="002060"/>
              </a:solidFill>
              <a:effectLst/>
              <a:latin typeface="Arial Unicode MS" panose="020B0604020202020204"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4000" b="0" i="0" u="none" strike="noStrike" cap="none" normalizeH="0" baseline="0" dirty="0" smtClean="0">
                <a:ln>
                  <a:noFill/>
                </a:ln>
                <a:solidFill>
                  <a:srgbClr val="002060"/>
                </a:solidFill>
                <a:effectLst/>
                <a:latin typeface="Arial Unicode MS" panose="020B0604020202020204" charset="-122"/>
              </a:rPr>
              <a:t>_In_   int nMaxCount ); </a:t>
            </a:r>
            <a:endParaRPr kumimoji="0" lang="zh-CN" altLang="zh-CN" sz="4000" b="0" i="0" u="none" strike="noStrike" cap="none" normalizeH="0" baseline="0" dirty="0" smtClean="0">
              <a:ln>
                <a:noFill/>
              </a:ln>
              <a:solidFill>
                <a:srgbClr val="002060"/>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452582" y="711200"/>
            <a:ext cx="4484536" cy="719138"/>
          </a:xfrm>
        </p:spPr>
        <p:txBody>
          <a:bodyPr/>
          <a:lstStyle/>
          <a:p>
            <a:pPr eaLnBrk="1" hangingPunct="1"/>
            <a:r>
              <a:rPr lang="en-US" altLang="zh-CN" dirty="0" err="1" smtClean="0"/>
              <a:t>dll</a:t>
            </a:r>
            <a:r>
              <a:rPr lang="en-US" altLang="zh-CN" dirty="0" smtClean="0"/>
              <a:t> </a:t>
            </a:r>
            <a:r>
              <a:rPr lang="zh-CN" altLang="en-US" dirty="0" smtClean="0"/>
              <a:t>的引用计数</a:t>
            </a:r>
            <a:endParaRPr lang="zh-CN" altLang="en-US" dirty="0" smtClean="0"/>
          </a:p>
        </p:txBody>
      </p:sp>
      <p:sp>
        <p:nvSpPr>
          <p:cNvPr id="15364" name="Rectangle 3"/>
          <p:cNvSpPr>
            <a:spLocks noGrp="1" noChangeArrowheads="1"/>
          </p:cNvSpPr>
          <p:nvPr>
            <p:ph idx="4294967295"/>
          </p:nvPr>
        </p:nvSpPr>
        <p:spPr>
          <a:xfrm>
            <a:off x="2151189" y="2133967"/>
            <a:ext cx="6641829" cy="3269305"/>
          </a:xfrm>
        </p:spPr>
        <p:txBody>
          <a:bodyPr>
            <a:noAutofit/>
          </a:bodyPr>
          <a:lstStyle/>
          <a:p>
            <a:pPr eaLnBrk="1" hangingPunct="1">
              <a:buFont typeface="Wingdings" panose="05000000000000000000" pitchFamily="2" charset="2"/>
              <a:buChar char="p"/>
            </a:pPr>
            <a:r>
              <a:rPr lang="en-US" altLang="zh-CN" sz="2800" dirty="0" smtClean="0"/>
              <a:t>   DLL</a:t>
            </a:r>
            <a:r>
              <a:rPr lang="zh-CN" altLang="en-US" sz="2800" dirty="0" smtClean="0"/>
              <a:t>在内存中只有一个实例，系统为每个</a:t>
            </a:r>
            <a:r>
              <a:rPr lang="en-US" altLang="zh-CN" sz="2800" dirty="0" smtClean="0"/>
              <a:t>DLL</a:t>
            </a:r>
            <a:r>
              <a:rPr lang="zh-CN" altLang="en-US" sz="2800" dirty="0" smtClean="0"/>
              <a:t>维护一个线程级的引用计数</a:t>
            </a:r>
            <a:endParaRPr lang="en-US" altLang="zh-CN" sz="2800" dirty="0" smtClean="0"/>
          </a:p>
          <a:p>
            <a:pPr eaLnBrk="1" hangingPunct="1">
              <a:buFont typeface="Wingdings" panose="05000000000000000000" pitchFamily="2" charset="2"/>
              <a:buChar char="p"/>
            </a:pPr>
            <a:r>
              <a:rPr lang="zh-CN" altLang="en-US" sz="2800" dirty="0" smtClean="0"/>
              <a:t>   一个线程载入了某</a:t>
            </a:r>
            <a:r>
              <a:rPr lang="en-US" altLang="zh-CN" sz="2800" dirty="0" smtClean="0"/>
              <a:t>DLL</a:t>
            </a:r>
            <a:r>
              <a:rPr lang="zh-CN" altLang="en-US" sz="2800" dirty="0" smtClean="0"/>
              <a:t>，其引用计数将会加 </a:t>
            </a:r>
            <a:r>
              <a:rPr lang="en-US" altLang="zh-CN" sz="2800" dirty="0" smtClean="0"/>
              <a:t>1</a:t>
            </a:r>
            <a:endParaRPr lang="en-US" altLang="zh-CN" sz="2800" dirty="0" smtClean="0"/>
          </a:p>
          <a:p>
            <a:pPr eaLnBrk="1" hangingPunct="1">
              <a:buFont typeface="Wingdings" panose="05000000000000000000" pitchFamily="2" charset="2"/>
              <a:buChar char="p"/>
            </a:pPr>
            <a:r>
              <a:rPr lang="zh-CN" altLang="en-US" sz="2800" dirty="0" smtClean="0"/>
              <a:t>   程序终止或者引用计数变为</a:t>
            </a:r>
            <a:r>
              <a:rPr lang="en-US" altLang="zh-CN" sz="2800" dirty="0" smtClean="0"/>
              <a:t>0</a:t>
            </a:r>
            <a:r>
              <a:rPr lang="zh-CN" altLang="en-US" sz="2800" dirty="0" smtClean="0"/>
              <a:t>（仅指运行时载入动态链接库），</a:t>
            </a:r>
            <a:r>
              <a:rPr lang="en-US" altLang="zh-CN" sz="2800" dirty="0" smtClean="0"/>
              <a:t>DLL</a:t>
            </a:r>
            <a:r>
              <a:rPr lang="zh-CN" altLang="en-US" sz="2800" dirty="0" smtClean="0"/>
              <a:t>就会释放占用程序的虚地址空间</a:t>
            </a:r>
            <a:endParaRPr lang="zh-CN" altLang="en-US" sz="2800"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572655" y="730584"/>
            <a:ext cx="6273579" cy="701675"/>
          </a:xfrm>
        </p:spPr>
        <p:txBody>
          <a:bodyPr/>
          <a:lstStyle/>
          <a:p>
            <a:pPr eaLnBrk="1" hangingPunct="1"/>
            <a:r>
              <a:rPr lang="en-US" altLang="zh-CN" dirty="0" smtClean="0"/>
              <a:t>windows</a:t>
            </a:r>
            <a:r>
              <a:rPr lang="zh-CN" altLang="en-US" dirty="0" smtClean="0"/>
              <a:t>的虚地址映射</a:t>
            </a:r>
            <a:endParaRPr lang="zh-CN" altLang="en-US" dirty="0" smtClean="0"/>
          </a:p>
        </p:txBody>
      </p:sp>
      <p:sp>
        <p:nvSpPr>
          <p:cNvPr id="16388" name="Rectangle 3"/>
          <p:cNvSpPr>
            <a:spLocks noGrp="1" noChangeArrowheads="1"/>
          </p:cNvSpPr>
          <p:nvPr>
            <p:ph idx="4294967295"/>
          </p:nvPr>
        </p:nvSpPr>
        <p:spPr>
          <a:xfrm>
            <a:off x="2574696" y="1922013"/>
            <a:ext cx="7772400" cy="4114800"/>
          </a:xfrm>
        </p:spPr>
        <p:txBody>
          <a:bodyPr/>
          <a:lstStyle/>
          <a:p>
            <a:pPr eaLnBrk="1" hangingPunct="1">
              <a:buFont typeface="Wingdings" panose="05000000000000000000" pitchFamily="2" charset="2"/>
              <a:buChar char="p"/>
            </a:pPr>
            <a:r>
              <a:rPr lang="en-US" altLang="zh-CN" sz="2800" dirty="0" smtClean="0"/>
              <a:t>   Windows </a:t>
            </a:r>
            <a:r>
              <a:rPr lang="zh-CN" altLang="en-US" sz="2800" dirty="0" smtClean="0"/>
              <a:t>提供</a:t>
            </a:r>
            <a:r>
              <a:rPr lang="zh-CN" altLang="en-US" sz="2800" dirty="0"/>
              <a:t>内部的</a:t>
            </a:r>
            <a:r>
              <a:rPr lang="zh-CN" altLang="en-US" sz="2800" dirty="0" smtClean="0"/>
              <a:t>地址映射的</a:t>
            </a:r>
            <a:r>
              <a:rPr lang="zh-CN" altLang="en-US" sz="2800" dirty="0"/>
              <a:t>工作</a:t>
            </a:r>
            <a:r>
              <a:rPr lang="zh-CN" altLang="en-US" sz="2800" dirty="0" smtClean="0"/>
              <a:t>，一</a:t>
            </a:r>
            <a:r>
              <a:rPr lang="zh-CN" altLang="en-US" sz="2800" dirty="0"/>
              <a:t>个</a:t>
            </a:r>
            <a:r>
              <a:rPr lang="en-US" altLang="zh-CN" sz="2800" dirty="0"/>
              <a:t>DLL</a:t>
            </a:r>
            <a:r>
              <a:rPr lang="zh-CN" altLang="en-US" sz="2800" dirty="0"/>
              <a:t>文件被加载后在物理内存中只占一个固定区域，有多个进程使用同一个</a:t>
            </a:r>
            <a:r>
              <a:rPr lang="en-US" altLang="zh-CN" sz="2800" dirty="0"/>
              <a:t>DLL</a:t>
            </a:r>
            <a:r>
              <a:rPr lang="zh-CN" altLang="en-US" sz="2800" dirty="0"/>
              <a:t>文件，</a:t>
            </a:r>
            <a:r>
              <a:rPr lang="en-US" altLang="zh-CN" sz="2800" dirty="0"/>
              <a:t>Windows</a:t>
            </a:r>
            <a:r>
              <a:rPr lang="zh-CN" altLang="en-US" sz="2800" dirty="0"/>
              <a:t>将这个</a:t>
            </a:r>
            <a:r>
              <a:rPr lang="en-US" altLang="zh-CN" sz="2800" dirty="0"/>
              <a:t>DLL</a:t>
            </a:r>
            <a:r>
              <a:rPr lang="zh-CN" altLang="en-US" sz="2800" dirty="0"/>
              <a:t>的内存地址空间通过地址映射后提供给各个</a:t>
            </a:r>
            <a:r>
              <a:rPr lang="zh-CN" altLang="en-US" sz="2800" dirty="0" smtClean="0"/>
              <a:t>进程</a:t>
            </a:r>
            <a:endParaRPr lang="en-US" altLang="zh-CN" sz="2800" dirty="0" smtClean="0"/>
          </a:p>
          <a:p>
            <a:pPr eaLnBrk="1" hangingPunct="1">
              <a:buFont typeface="Wingdings" panose="05000000000000000000" pitchFamily="2" charset="2"/>
              <a:buChar char="p"/>
            </a:pPr>
            <a:r>
              <a:rPr lang="zh-CN" altLang="en-US" sz="2800" dirty="0" smtClean="0"/>
              <a:t>   进程</a:t>
            </a:r>
            <a:r>
              <a:rPr lang="zh-CN" altLang="en-US" sz="2800" dirty="0"/>
              <a:t>代码地址与</a:t>
            </a:r>
            <a:r>
              <a:rPr lang="en-US" altLang="zh-CN" sz="2800" dirty="0"/>
              <a:t>DLL</a:t>
            </a:r>
            <a:r>
              <a:rPr lang="zh-CN" altLang="en-US" sz="2800" dirty="0"/>
              <a:t>映射后地址构成的是进程</a:t>
            </a:r>
            <a:r>
              <a:rPr lang="zh-CN" altLang="en-US" sz="2800" dirty="0" smtClean="0"/>
              <a:t>的虚地址空间</a:t>
            </a:r>
            <a:r>
              <a:rPr lang="zh-CN" altLang="en-US" sz="2800" dirty="0"/>
              <a:t>，进程在自己的虚地址空间中好像是自己独自在使用这个</a:t>
            </a:r>
            <a:r>
              <a:rPr lang="en-US" altLang="zh-CN" sz="2800" dirty="0"/>
              <a:t>DLL</a:t>
            </a:r>
            <a:r>
              <a:rPr lang="zh-CN" altLang="en-US" sz="2800" dirty="0"/>
              <a:t>文件，使用</a:t>
            </a:r>
            <a:r>
              <a:rPr lang="en-US" altLang="zh-CN" sz="2800" dirty="0"/>
              <a:t>DLL</a:t>
            </a:r>
            <a:r>
              <a:rPr lang="zh-CN" altLang="en-US" sz="2800" dirty="0"/>
              <a:t>中的函数与程序自身的函数没有</a:t>
            </a:r>
            <a:r>
              <a:rPr lang="zh-CN" altLang="en-US" sz="2800" dirty="0" smtClean="0"/>
              <a:t>区别</a:t>
            </a:r>
            <a:endParaRPr lang="zh-CN" altLang="en-US" sz="28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7036789" y="1097468"/>
            <a:ext cx="4152900" cy="5162550"/>
          </a:xfrm>
          <a:prstGeom prst="rect">
            <a:avLst/>
          </a:prstGeom>
        </p:spPr>
      </p:pic>
      <p:sp>
        <p:nvSpPr>
          <p:cNvPr id="17411" name="Rectangle 2"/>
          <p:cNvSpPr>
            <a:spLocks noGrp="1" noChangeArrowheads="1"/>
          </p:cNvSpPr>
          <p:nvPr>
            <p:ph type="title" idx="4294967295"/>
          </p:nvPr>
        </p:nvSpPr>
        <p:spPr>
          <a:xfrm>
            <a:off x="0" y="720437"/>
            <a:ext cx="3959750" cy="754063"/>
          </a:xfrm>
        </p:spPr>
        <p:txBody>
          <a:bodyPr/>
          <a:lstStyle/>
          <a:p>
            <a:pPr eaLnBrk="1" hangingPunct="1"/>
            <a:r>
              <a:rPr lang="en-US" altLang="zh-CN" dirty="0" smtClean="0"/>
              <a:t>DLL</a:t>
            </a:r>
            <a:r>
              <a:rPr lang="zh-CN" altLang="en-US" dirty="0" smtClean="0"/>
              <a:t>文件的定位</a:t>
            </a:r>
            <a:endParaRPr lang="zh-CN" altLang="en-US" dirty="0" smtClean="0"/>
          </a:p>
        </p:txBody>
      </p:sp>
      <p:sp>
        <p:nvSpPr>
          <p:cNvPr id="17412" name="Rectangle 3"/>
          <p:cNvSpPr>
            <a:spLocks noGrp="1" noChangeArrowheads="1"/>
          </p:cNvSpPr>
          <p:nvPr>
            <p:ph idx="4294967295"/>
          </p:nvPr>
        </p:nvSpPr>
        <p:spPr>
          <a:xfrm>
            <a:off x="498121" y="1686264"/>
            <a:ext cx="7971624" cy="4566748"/>
          </a:xfrm>
        </p:spPr>
        <p:txBody>
          <a:bodyPr>
            <a:normAutofit/>
          </a:bodyPr>
          <a:lstStyle/>
          <a:p>
            <a:pPr eaLnBrk="1" hangingPunct="1">
              <a:buFont typeface="Wingdings" panose="05000000000000000000" pitchFamily="2" charset="2"/>
              <a:buChar char="p"/>
            </a:pPr>
            <a:r>
              <a:rPr lang="zh-CN" altLang="en-US" sz="2800" dirty="0" smtClean="0"/>
              <a:t>   包含</a:t>
            </a:r>
            <a:r>
              <a:rPr lang="en-US" altLang="zh-CN" sz="2800" dirty="0" smtClean="0"/>
              <a:t>EXE</a:t>
            </a:r>
            <a:r>
              <a:rPr lang="zh-CN" altLang="en-US" sz="2800" dirty="0" smtClean="0"/>
              <a:t>文件的目录</a:t>
            </a:r>
            <a:endParaRPr lang="zh-CN" altLang="en-US" sz="2800" dirty="0" smtClean="0"/>
          </a:p>
          <a:p>
            <a:pPr eaLnBrk="1" hangingPunct="1">
              <a:buFont typeface="Wingdings" panose="05000000000000000000" pitchFamily="2" charset="2"/>
              <a:buChar char="p"/>
            </a:pPr>
            <a:r>
              <a:rPr lang="zh-CN" altLang="en-US" sz="2800" dirty="0" smtClean="0"/>
              <a:t>   进程的当前工作目录</a:t>
            </a:r>
            <a:endParaRPr lang="zh-CN" altLang="en-US" sz="2800" dirty="0" smtClean="0"/>
          </a:p>
          <a:p>
            <a:pPr eaLnBrk="1" hangingPunct="1">
              <a:buFont typeface="Wingdings" panose="05000000000000000000" pitchFamily="2" charset="2"/>
              <a:buChar char="p"/>
            </a:pPr>
            <a:r>
              <a:rPr lang="en-US" altLang="zh-CN" sz="2800" dirty="0" smtClean="0"/>
              <a:t>   Windows</a:t>
            </a:r>
            <a:r>
              <a:rPr lang="zh-CN" altLang="en-US" sz="2800" dirty="0" smtClean="0"/>
              <a:t>系统目录</a:t>
            </a:r>
            <a:endParaRPr lang="zh-CN" altLang="en-US" sz="2800" dirty="0" smtClean="0"/>
          </a:p>
          <a:p>
            <a:pPr eaLnBrk="1" hangingPunct="1">
              <a:buFont typeface="Wingdings" panose="05000000000000000000" pitchFamily="2" charset="2"/>
              <a:buChar char="p"/>
            </a:pPr>
            <a:r>
              <a:rPr lang="en-US" altLang="zh-CN" sz="2800" dirty="0" smtClean="0"/>
              <a:t>   Windows</a:t>
            </a:r>
            <a:r>
              <a:rPr lang="zh-CN" altLang="en-US" sz="2800" dirty="0" smtClean="0"/>
              <a:t>目录</a:t>
            </a:r>
            <a:endParaRPr lang="zh-CN" altLang="en-US" sz="2800" dirty="0" smtClean="0"/>
          </a:p>
          <a:p>
            <a:pPr eaLnBrk="1" hangingPunct="1">
              <a:buFont typeface="Wingdings" panose="05000000000000000000" pitchFamily="2" charset="2"/>
              <a:buChar char="p"/>
            </a:pPr>
            <a:r>
              <a:rPr lang="en-US" altLang="zh-CN" sz="2800" dirty="0" smtClean="0"/>
              <a:t>   Path</a:t>
            </a:r>
            <a:r>
              <a:rPr lang="zh-CN" altLang="en-US" sz="2800" dirty="0" smtClean="0"/>
              <a:t>环境变量中的一系列目录 </a:t>
            </a:r>
            <a:endParaRPr lang="en-US" altLang="zh-CN" sz="2800" dirty="0" smtClean="0"/>
          </a:p>
          <a:p>
            <a:pPr eaLnBrk="1" hangingPunct="1">
              <a:buFont typeface="Wingdings" panose="05000000000000000000" pitchFamily="2" charset="2"/>
              <a:buChar char="p"/>
            </a:pPr>
            <a:endParaRPr lang="en-US" altLang="zh-CN" sz="2800" dirty="0" smtClean="0"/>
          </a:p>
          <a:p>
            <a:pPr eaLnBrk="1" hangingPunct="1">
              <a:buFont typeface="Wingdings" panose="05000000000000000000" pitchFamily="2" charset="2"/>
              <a:buChar char="p"/>
            </a:pPr>
            <a:endParaRPr lang="en-US" altLang="zh-CN" sz="2800" dirty="0"/>
          </a:p>
          <a:p>
            <a:pPr marL="0" indent="0" eaLnBrk="1" hangingPunct="1">
              <a:buNone/>
            </a:pPr>
            <a:endParaRPr lang="en-US" altLang="zh-CN" sz="2800" dirty="0" smtClean="0"/>
          </a:p>
          <a:p>
            <a:pPr marL="0" indent="0" eaLnBrk="1" hangingPunct="1">
              <a:buNone/>
            </a:pPr>
            <a:r>
              <a:rPr lang="zh-CN" altLang="en-US" sz="2800" dirty="0" smtClean="0"/>
              <a:t>问题：载入时动态链接能否指定特定位置的</a:t>
            </a:r>
            <a:r>
              <a:rPr lang="en-US" altLang="zh-CN" sz="2800" dirty="0" smtClean="0"/>
              <a:t>DLL</a:t>
            </a:r>
            <a:r>
              <a:rPr lang="zh-CN" altLang="en-US" sz="2800" dirty="0" smtClean="0"/>
              <a:t>？</a:t>
            </a:r>
            <a:endParaRPr lang="zh-CN" altLang="en-US" sz="2800"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idx="4294967295"/>
          </p:nvPr>
        </p:nvSpPr>
        <p:spPr>
          <a:xfrm>
            <a:off x="4142629" y="413068"/>
            <a:ext cx="3951798" cy="814387"/>
          </a:xfrm>
        </p:spPr>
        <p:txBody>
          <a:bodyPr/>
          <a:lstStyle/>
          <a:p>
            <a:pPr eaLnBrk="1" hangingPunct="1"/>
            <a:r>
              <a:rPr lang="zh-CN" altLang="en-US" dirty="0" smtClean="0"/>
              <a:t>托管与非托管</a:t>
            </a:r>
            <a:endParaRPr lang="zh-CN" altLang="en-US" dirty="0" smtClean="0"/>
          </a:p>
        </p:txBody>
      </p:sp>
      <p:sp>
        <p:nvSpPr>
          <p:cNvPr id="19460" name="Rectangle 3"/>
          <p:cNvSpPr>
            <a:spLocks noGrp="1" noChangeArrowheads="1"/>
          </p:cNvSpPr>
          <p:nvPr>
            <p:ph idx="4294967295"/>
          </p:nvPr>
        </p:nvSpPr>
        <p:spPr>
          <a:xfrm>
            <a:off x="1613552" y="1431730"/>
            <a:ext cx="9580921" cy="3916126"/>
          </a:xfrm>
        </p:spPr>
        <p:txBody>
          <a:bodyPr>
            <a:normAutofit/>
          </a:bodyPr>
          <a:lstStyle/>
          <a:p>
            <a:pPr eaLnBrk="1" hangingPunct="1">
              <a:buFont typeface="Wingdings" panose="05000000000000000000" pitchFamily="2" charset="2"/>
              <a:buChar char="p"/>
            </a:pPr>
            <a:r>
              <a:rPr lang="zh-CN" altLang="en-US" sz="2000" dirty="0" smtClean="0"/>
              <a:t>   托管代码与非托管代码是微软针对运行中的</a:t>
            </a:r>
            <a:r>
              <a:rPr lang="en-US" altLang="zh-CN" sz="2000" dirty="0" smtClean="0"/>
              <a:t>windows</a:t>
            </a:r>
            <a:r>
              <a:rPr lang="zh-CN" altLang="en-US" sz="2000" dirty="0" smtClean="0"/>
              <a:t>程序与公共语言运行库的关系进行的一种划分</a:t>
            </a:r>
            <a:endParaRPr lang="en-US" altLang="zh-CN" sz="2000" dirty="0" smtClean="0"/>
          </a:p>
          <a:p>
            <a:pPr>
              <a:buFont typeface="Wingdings" panose="05000000000000000000" pitchFamily="2" charset="2"/>
              <a:buChar char="p"/>
            </a:pPr>
            <a:r>
              <a:rPr lang="zh-CN" altLang="en-US" sz="2000" dirty="0" smtClean="0"/>
              <a:t>   托管代码</a:t>
            </a:r>
            <a:endParaRPr lang="en-US" altLang="zh-CN" sz="2000" dirty="0" smtClean="0"/>
          </a:p>
          <a:p>
            <a:pPr marL="457200" lvl="1" indent="0">
              <a:buNone/>
            </a:pPr>
            <a:r>
              <a:rPr lang="en-US" altLang="zh-CN" sz="1600" dirty="0"/>
              <a:t>	</a:t>
            </a:r>
            <a:r>
              <a:rPr lang="zh-CN" altLang="en-US" sz="1600" dirty="0" smtClean="0"/>
              <a:t>由</a:t>
            </a:r>
            <a:r>
              <a:rPr lang="zh-CN" altLang="en-US" sz="1600" dirty="0"/>
              <a:t>公共语言运行</a:t>
            </a:r>
            <a:r>
              <a:rPr lang="zh-CN" altLang="en-US" sz="1600" dirty="0" smtClean="0"/>
              <a:t>库</a:t>
            </a:r>
            <a:r>
              <a:rPr lang="en-US" altLang="zh-CN" sz="1600" dirty="0" smtClean="0"/>
              <a:t>CLR(Common Language Runtime)</a:t>
            </a:r>
            <a:r>
              <a:rPr lang="zh-CN" altLang="en-US" sz="1600" dirty="0" smtClean="0"/>
              <a:t>环境</a:t>
            </a:r>
            <a:r>
              <a:rPr lang="zh-CN" altLang="en-US" sz="1600" dirty="0"/>
              <a:t>（而不是直接由操作系统）执行的代码。托管代码应用程序可以获得公共语言运行库服务，例如自动垃圾回收、运行库类型检查和安全支持等。这些服务帮助提供独立于平台和语言的、统一的托管代码应用程序行为。</a:t>
            </a:r>
            <a:endParaRPr lang="zh-CN" altLang="en-US" sz="1600" dirty="0"/>
          </a:p>
          <a:p>
            <a:pPr eaLnBrk="1" hangingPunct="1">
              <a:buFont typeface="Wingdings" panose="05000000000000000000" pitchFamily="2" charset="2"/>
              <a:buChar char="p"/>
            </a:pPr>
            <a:r>
              <a:rPr lang="zh-CN" altLang="en-US" sz="2000" dirty="0" smtClean="0"/>
              <a:t>   非托管代码</a:t>
            </a:r>
            <a:endParaRPr lang="en-US" altLang="zh-CN" sz="2000" dirty="0" smtClean="0"/>
          </a:p>
          <a:p>
            <a:pPr marL="457200" lvl="1" indent="0">
              <a:buNone/>
            </a:pPr>
            <a:r>
              <a:rPr lang="en-US" altLang="zh-CN" sz="1600" dirty="0" smtClean="0"/>
              <a:t>	</a:t>
            </a:r>
            <a:r>
              <a:rPr lang="zh-CN" altLang="en-US" sz="1600" dirty="0" smtClean="0"/>
              <a:t>非</a:t>
            </a:r>
            <a:r>
              <a:rPr lang="zh-CN" altLang="en-US" sz="1600" dirty="0"/>
              <a:t>托管代码与公共语言运行库环境无关。编写这些程序代码使用专用语言编译工具如</a:t>
            </a:r>
            <a:r>
              <a:rPr lang="en-US" altLang="zh-CN" sz="1600" dirty="0"/>
              <a:t>C++</a:t>
            </a:r>
            <a:r>
              <a:rPr lang="zh-CN" altLang="en-US" sz="1600" dirty="0"/>
              <a:t>与</a:t>
            </a:r>
            <a:r>
              <a:rPr lang="en-US" altLang="zh-CN" sz="1600" dirty="0"/>
              <a:t>VB</a:t>
            </a:r>
            <a:r>
              <a:rPr lang="zh-CN" altLang="en-US" sz="1600" dirty="0"/>
              <a:t>，</a:t>
            </a:r>
            <a:r>
              <a:rPr lang="zh-CN" altLang="en-US" sz="1600" dirty="0" smtClean="0"/>
              <a:t>生成的非</a:t>
            </a:r>
            <a:r>
              <a:rPr lang="zh-CN" altLang="en-US" sz="1600" dirty="0"/>
              <a:t>托管代码与公共语言运行库环境无关。编写这些程序代码使用专用语言编译工具如</a:t>
            </a:r>
            <a:r>
              <a:rPr lang="en-US" altLang="zh-CN" sz="1600" dirty="0"/>
              <a:t>C++</a:t>
            </a:r>
            <a:r>
              <a:rPr lang="zh-CN" altLang="en-US" sz="1600" dirty="0"/>
              <a:t>与</a:t>
            </a:r>
            <a:r>
              <a:rPr lang="en-US" altLang="zh-CN" sz="1600" dirty="0"/>
              <a:t>VB</a:t>
            </a:r>
            <a:r>
              <a:rPr lang="zh-CN" altLang="en-US" sz="1600" dirty="0"/>
              <a:t>，生成的是机器可以直接执行的二进制代码，在这些程序中，用户必须自己提供内存的申请和释放，要保证指针引用的正确性，进行类型检查等功能，稍有不慎即容易发生地址越界，内存泄露等错误，而且机器也难由这些错误中恢复回来</a:t>
            </a:r>
            <a:r>
              <a:rPr lang="zh-CN" altLang="en-US" sz="1600" dirty="0" smtClean="0"/>
              <a:t>。</a:t>
            </a:r>
            <a:endParaRPr lang="zh-CN" altLang="en-US" sz="16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idx="4294967295"/>
          </p:nvPr>
        </p:nvSpPr>
        <p:spPr>
          <a:xfrm>
            <a:off x="0" y="609600"/>
            <a:ext cx="5080883" cy="787400"/>
          </a:xfrm>
        </p:spPr>
        <p:txBody>
          <a:bodyPr/>
          <a:lstStyle/>
          <a:p>
            <a:pPr eaLnBrk="1" hangingPunct="1"/>
            <a:r>
              <a:rPr lang="zh-CN" altLang="en-US" dirty="0" smtClean="0"/>
              <a:t>托管与非托管区别</a:t>
            </a:r>
            <a:endParaRPr lang="zh-CN" altLang="en-US" dirty="0" smtClean="0"/>
          </a:p>
        </p:txBody>
      </p:sp>
      <p:sp>
        <p:nvSpPr>
          <p:cNvPr id="22532" name="Rectangle 3"/>
          <p:cNvSpPr>
            <a:spLocks noGrp="1" noChangeArrowheads="1"/>
          </p:cNvSpPr>
          <p:nvPr>
            <p:ph idx="4294967295"/>
          </p:nvPr>
        </p:nvSpPr>
        <p:spPr>
          <a:xfrm>
            <a:off x="1959073" y="2201528"/>
            <a:ext cx="8623300" cy="1466850"/>
          </a:xfrm>
        </p:spPr>
        <p:txBody>
          <a:bodyPr>
            <a:normAutofit/>
          </a:bodyPr>
          <a:lstStyle/>
          <a:p>
            <a:pPr eaLnBrk="1" hangingPunct="1">
              <a:buFont typeface="Wingdings" panose="05000000000000000000" pitchFamily="2" charset="2"/>
              <a:buChar char="p"/>
            </a:pPr>
            <a:r>
              <a:rPr lang="zh-CN" altLang="en-US" sz="2800" dirty="0" smtClean="0"/>
              <a:t>   托管代码中不推荐使用指针</a:t>
            </a:r>
            <a:endParaRPr lang="en-US" altLang="zh-CN" sz="2800" dirty="0" smtClean="0"/>
          </a:p>
          <a:p>
            <a:pPr eaLnBrk="1" hangingPunct="1">
              <a:buFont typeface="Wingdings" panose="05000000000000000000" pitchFamily="2" charset="2"/>
              <a:buChar char="p"/>
            </a:pPr>
            <a:r>
              <a:rPr lang="en-US" altLang="zh-CN" sz="2800" dirty="0"/>
              <a:t> </a:t>
            </a:r>
            <a:r>
              <a:rPr lang="en-US" altLang="zh-CN" sz="2800" dirty="0" smtClean="0"/>
              <a:t>  </a:t>
            </a:r>
            <a:r>
              <a:rPr lang="zh-CN" altLang="en-US" sz="2800" dirty="0" smtClean="0"/>
              <a:t>非托管代码可以使用指针来直接读取内存</a:t>
            </a:r>
            <a:endParaRPr lang="zh-CN" altLang="en-US" sz="2800"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a:xfrm>
            <a:off x="63611" y="704645"/>
            <a:ext cx="6528021" cy="779463"/>
          </a:xfrm>
        </p:spPr>
        <p:txBody>
          <a:bodyPr/>
          <a:lstStyle/>
          <a:p>
            <a:pPr eaLnBrk="1" hangingPunct="1"/>
            <a:r>
              <a:rPr lang="zh-CN" altLang="en-US" dirty="0" smtClean="0"/>
              <a:t>调用托管的动态链接库</a:t>
            </a:r>
            <a:endParaRPr lang="zh-CN" altLang="en-US" dirty="0" smtClean="0"/>
          </a:p>
        </p:txBody>
      </p:sp>
      <p:sp>
        <p:nvSpPr>
          <p:cNvPr id="5" name="Rectangle 57"/>
          <p:cNvSpPr txBox="1">
            <a:spLocks noChangeArrowheads="1"/>
          </p:cNvSpPr>
          <p:nvPr/>
        </p:nvSpPr>
        <p:spPr>
          <a:xfrm>
            <a:off x="347550" y="2876583"/>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zh-CN" altLang="en-US" sz="2800" dirty="0" smtClean="0">
                <a:solidFill>
                  <a:srgbClr val="002060"/>
                </a:solidFill>
              </a:rPr>
              <a:t>使用</a:t>
            </a:r>
            <a:r>
              <a:rPr lang="en-US" altLang="zh-CN" sz="2800" dirty="0" smtClean="0">
                <a:solidFill>
                  <a:srgbClr val="002060"/>
                </a:solidFill>
              </a:rPr>
              <a:t>C#</a:t>
            </a:r>
            <a:r>
              <a:rPr lang="zh-CN" altLang="en-US" sz="2800" dirty="0" smtClean="0">
                <a:solidFill>
                  <a:srgbClr val="002060"/>
                </a:solidFill>
              </a:rPr>
              <a:t>创建类库</a:t>
            </a:r>
            <a:r>
              <a:rPr lang="en-US" altLang="zh-CN" sz="2800" dirty="0" smtClean="0">
                <a:solidFill>
                  <a:srgbClr val="002060"/>
                </a:solidFill>
              </a:rPr>
              <a:t>(DLL)</a:t>
            </a:r>
            <a:endParaRPr lang="en-US" altLang="zh-CN" sz="2800" dirty="0" smtClean="0">
              <a:solidFill>
                <a:srgbClr val="002060"/>
              </a:solidFill>
            </a:endParaRPr>
          </a:p>
        </p:txBody>
      </p:sp>
      <p:pic>
        <p:nvPicPr>
          <p:cNvPr id="6" name="Picture 58" descr="dll-0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916847" y="1967942"/>
            <a:ext cx="6448425" cy="414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a:xfrm>
            <a:off x="0" y="630859"/>
            <a:ext cx="6575729" cy="779463"/>
          </a:xfrm>
        </p:spPr>
        <p:txBody>
          <a:bodyPr/>
          <a:lstStyle/>
          <a:p>
            <a:pPr eaLnBrk="1" hangingPunct="1"/>
            <a:r>
              <a:rPr lang="zh-CN" altLang="en-US" dirty="0" smtClean="0"/>
              <a:t>调用托管的动态链接库</a:t>
            </a:r>
            <a:endParaRPr lang="zh-CN" altLang="en-US" dirty="0" smtClean="0"/>
          </a:p>
        </p:txBody>
      </p:sp>
      <p:sp>
        <p:nvSpPr>
          <p:cNvPr id="30724" name="Rectangle 3"/>
          <p:cNvSpPr>
            <a:spLocks noGrp="1" noChangeArrowheads="1"/>
          </p:cNvSpPr>
          <p:nvPr>
            <p:ph idx="4294967295"/>
          </p:nvPr>
        </p:nvSpPr>
        <p:spPr>
          <a:xfrm>
            <a:off x="0" y="1123950"/>
            <a:ext cx="8415338" cy="4337050"/>
          </a:xfrm>
        </p:spPr>
        <p:txBody>
          <a:bodyPr>
            <a:normAutofit/>
          </a:bodyPr>
          <a:lstStyle/>
          <a:p>
            <a:endParaRPr lang="en-US" altLang="zh-CN" sz="3200" dirty="0"/>
          </a:p>
          <a:p>
            <a:endParaRPr lang="zh-CN" altLang="en-US" sz="3100" dirty="0"/>
          </a:p>
          <a:p>
            <a:pPr eaLnBrk="1" hangingPunct="1"/>
            <a:endParaRPr lang="zh-CN" altLang="en-US" sz="2800" dirty="0" smtClean="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93818" y="3060981"/>
            <a:ext cx="7853905" cy="2783663"/>
          </a:xfrm>
          <a:prstGeom prst="rect">
            <a:avLst/>
          </a:prstGeom>
        </p:spPr>
      </p:pic>
      <p:sp>
        <p:nvSpPr>
          <p:cNvPr id="5" name="Rectangle 3"/>
          <p:cNvSpPr txBox="1">
            <a:spLocks noChangeArrowheads="1"/>
          </p:cNvSpPr>
          <p:nvPr/>
        </p:nvSpPr>
        <p:spPr>
          <a:xfrm>
            <a:off x="455572" y="1955704"/>
            <a:ext cx="9447813" cy="846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zh-CN" altLang="en-US" sz="2800" dirty="0" smtClean="0">
                <a:solidFill>
                  <a:srgbClr val="002060"/>
                </a:solidFill>
                <a:latin typeface="微软雅黑" panose="020B0503020204020204" pitchFamily="34" charset="-122"/>
                <a:ea typeface="微软雅黑" panose="020B0503020204020204" pitchFamily="34" charset="-122"/>
              </a:rPr>
              <a:t>应用反射机制，可以得到托管</a:t>
            </a:r>
            <a:r>
              <a:rPr lang="en-US" altLang="zh-CN" sz="2800" dirty="0" err="1" smtClean="0">
                <a:solidFill>
                  <a:srgbClr val="002060"/>
                </a:solidFill>
                <a:latin typeface="微软雅黑" panose="020B0503020204020204" pitchFamily="34" charset="-122"/>
                <a:ea typeface="微软雅黑" panose="020B0503020204020204" pitchFamily="34" charset="-122"/>
              </a:rPr>
              <a:t>dll</a:t>
            </a:r>
            <a:r>
              <a:rPr lang="zh-CN" altLang="en-US" sz="2800" dirty="0" smtClean="0">
                <a:solidFill>
                  <a:srgbClr val="002060"/>
                </a:solidFill>
                <a:latin typeface="微软雅黑" panose="020B0503020204020204" pitchFamily="34" charset="-122"/>
                <a:ea typeface="微软雅黑" panose="020B0503020204020204" pitchFamily="34" charset="-122"/>
              </a:rPr>
              <a:t>文件中的类方法和属性。</a:t>
            </a:r>
            <a:endParaRPr lang="zh-CN" altLang="en-US" sz="2800" dirty="0" smtClean="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idx="4294967295"/>
          </p:nvPr>
        </p:nvSpPr>
        <p:spPr>
          <a:xfrm>
            <a:off x="135172" y="526111"/>
            <a:ext cx="1341438" cy="709613"/>
          </a:xfrm>
        </p:spPr>
        <p:txBody>
          <a:bodyPr/>
          <a:lstStyle/>
          <a:p>
            <a:pPr eaLnBrk="1" hangingPunct="1"/>
            <a:r>
              <a:rPr lang="zh-CN" altLang="en-US" dirty="0" smtClean="0"/>
              <a:t>反射</a:t>
            </a:r>
            <a:endParaRPr lang="zh-CN" altLang="en-US" dirty="0" smtClean="0"/>
          </a:p>
        </p:txBody>
      </p:sp>
      <p:sp>
        <p:nvSpPr>
          <p:cNvPr id="25604" name="Rectangle 3"/>
          <p:cNvSpPr>
            <a:spLocks noGrp="1" noChangeArrowheads="1"/>
          </p:cNvSpPr>
          <p:nvPr>
            <p:ph idx="4294967295"/>
          </p:nvPr>
        </p:nvSpPr>
        <p:spPr>
          <a:xfrm>
            <a:off x="2540000" y="2127944"/>
            <a:ext cx="8214861" cy="2555875"/>
          </a:xfrm>
        </p:spPr>
        <p:txBody>
          <a:bodyPr>
            <a:normAutofit/>
          </a:bodyPr>
          <a:lstStyle/>
          <a:p>
            <a:pPr eaLnBrk="1" hangingPunct="1">
              <a:buFont typeface="Wingdings" panose="05000000000000000000" pitchFamily="2" charset="2"/>
              <a:buChar char="p"/>
            </a:pPr>
            <a:r>
              <a:rPr lang="zh-CN" altLang="en-US" sz="2800" dirty="0" smtClean="0"/>
              <a:t>   通过 </a:t>
            </a:r>
            <a:r>
              <a:rPr lang="en-US" altLang="zh-CN" sz="2800" dirty="0" err="1" smtClean="0"/>
              <a:t>System.Reflection</a:t>
            </a:r>
            <a:r>
              <a:rPr lang="en-US" altLang="zh-CN" sz="2800" dirty="0" smtClean="0"/>
              <a:t> </a:t>
            </a:r>
            <a:r>
              <a:rPr lang="zh-CN" altLang="en-US" sz="2800" dirty="0" smtClean="0"/>
              <a:t>命名空间中的类以及 </a:t>
            </a:r>
            <a:r>
              <a:rPr lang="en-US" altLang="zh-CN" sz="2800" dirty="0" err="1" smtClean="0"/>
              <a:t>System.Type</a:t>
            </a:r>
            <a:r>
              <a:rPr lang="zh-CN" altLang="en-US" sz="2800" dirty="0" smtClean="0"/>
              <a:t>，可以获取有关已加载的程序集和在其中定义的类型（如类、接口和值类型）的信息</a:t>
            </a:r>
            <a:endParaRPr lang="en-US" altLang="zh-CN" sz="2800" dirty="0" smtClean="0"/>
          </a:p>
          <a:p>
            <a:pPr eaLnBrk="1" hangingPunct="1">
              <a:buFont typeface="Wingdings" panose="05000000000000000000" pitchFamily="2" charset="2"/>
              <a:buChar char="p"/>
            </a:pPr>
            <a:r>
              <a:rPr lang="zh-CN" altLang="en-US" sz="2800" dirty="0" smtClean="0"/>
              <a:t>    可以使用反射在运行时创建类型实例，调用和访问这些实例</a:t>
            </a:r>
            <a:endParaRPr lang="zh-CN" altLang="en-US" sz="2800" dirty="0" smtClean="0"/>
          </a:p>
        </p:txBody>
      </p:sp>
      <p:sp>
        <p:nvSpPr>
          <p:cNvPr id="2" name="文本框 1"/>
          <p:cNvSpPr txBox="1"/>
          <p:nvPr/>
        </p:nvSpPr>
        <p:spPr>
          <a:xfrm>
            <a:off x="5051425" y="5958840"/>
            <a:ext cx="6100445" cy="368300"/>
          </a:xfrm>
          <a:prstGeom prst="rect">
            <a:avLst/>
          </a:prstGeom>
          <a:noFill/>
        </p:spPr>
        <p:txBody>
          <a:bodyPr wrap="square" rtlCol="0">
            <a:spAutoFit/>
          </a:bodyPr>
          <a:p>
            <a:pPr algn="l"/>
            <a:r>
              <a:rPr lang="en-US" altLang="zh-CN" sz="1800">
                <a:solidFill>
                  <a:srgbClr val="FF0000"/>
                </a:solidFill>
                <a:latin typeface="微软雅黑" panose="020B0503020204020204" pitchFamily="34" charset="-122"/>
                <a:ea typeface="微软雅黑" panose="020B0503020204020204" pitchFamily="34" charset="-122"/>
              </a:rPr>
              <a:t>c++</a:t>
            </a:r>
            <a:r>
              <a:rPr lang="zh-CN" altLang="en-US" sz="1800">
                <a:solidFill>
                  <a:srgbClr val="FF0000"/>
                </a:solidFill>
                <a:latin typeface="微软雅黑" panose="020B0503020204020204" pitchFamily="34" charset="-122"/>
                <a:ea typeface="微软雅黑" panose="020B0503020204020204" pitchFamily="34" charset="-122"/>
              </a:rPr>
              <a:t>需要用户自己实现反射，但模板类给了更强大的能力</a:t>
            </a:r>
            <a:endParaRPr lang="zh-CN" altLang="en-US" sz="180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1487446" y="942686"/>
            <a:ext cx="4889500" cy="693737"/>
          </a:xfrm>
        </p:spPr>
        <p:txBody>
          <a:bodyPr>
            <a:normAutofit/>
          </a:bodyPr>
          <a:lstStyle/>
          <a:p>
            <a:pPr eaLnBrk="1" hangingPunct="1"/>
            <a:r>
              <a:rPr lang="zh-CN" altLang="en-US" dirty="0" smtClean="0"/>
              <a:t>分别编译与链接</a:t>
            </a:r>
            <a:endParaRPr lang="zh-CN" altLang="en-US" dirty="0" smtClean="0"/>
          </a:p>
        </p:txBody>
      </p:sp>
      <p:sp>
        <p:nvSpPr>
          <p:cNvPr id="8" name="Rectangle 3"/>
          <p:cNvSpPr txBox="1">
            <a:spLocks noChangeArrowheads="1"/>
          </p:cNvSpPr>
          <p:nvPr/>
        </p:nvSpPr>
        <p:spPr>
          <a:xfrm>
            <a:off x="2083242" y="1867438"/>
            <a:ext cx="8587408" cy="399437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pPr>
              <a:lnSpc>
                <a:spcPct val="150000"/>
              </a:lnSpc>
              <a:buFont typeface="Wingdings" panose="05000000000000000000" pitchFamily="2" charset="2"/>
              <a:buChar char="u"/>
            </a:pPr>
            <a:r>
              <a:rPr lang="zh-CN" altLang="en-US" sz="2400" dirty="0" smtClean="0">
                <a:solidFill>
                  <a:srgbClr val="002060"/>
                </a:solidFill>
                <a:latin typeface="微软雅黑" panose="020B0503020204020204" pitchFamily="34" charset="-122"/>
                <a:ea typeface="微软雅黑" panose="020B0503020204020204" pitchFamily="34" charset="-122"/>
                <a:sym typeface="+mn-ea"/>
              </a:rPr>
              <a:t>大多数</a:t>
            </a:r>
            <a:r>
              <a:rPr lang="zh-CN" altLang="en-US" sz="2400" dirty="0">
                <a:solidFill>
                  <a:srgbClr val="002060"/>
                </a:solidFill>
                <a:latin typeface="微软雅黑" panose="020B0503020204020204" pitchFamily="34" charset="-122"/>
                <a:ea typeface="微软雅黑" panose="020B0503020204020204" pitchFamily="34" charset="-122"/>
                <a:sym typeface="+mn-ea"/>
              </a:rPr>
              <a:t>高级语言都支持分别编译</a:t>
            </a:r>
            <a:r>
              <a:rPr lang="zh-CN" altLang="en-US" sz="2400" dirty="0" smtClean="0">
                <a:solidFill>
                  <a:srgbClr val="002060"/>
                </a:solidFill>
                <a:latin typeface="微软雅黑" panose="020B0503020204020204" pitchFamily="34" charset="-122"/>
                <a:ea typeface="微软雅黑" panose="020B0503020204020204" pitchFamily="34" charset="-122"/>
                <a:sym typeface="+mn-ea"/>
              </a:rPr>
              <a:t>（</a:t>
            </a:r>
            <a:r>
              <a:rPr lang="en-US" altLang="zh-CN" sz="2400" dirty="0" smtClean="0">
                <a:solidFill>
                  <a:srgbClr val="002060"/>
                </a:solidFill>
                <a:latin typeface="微软雅黑" panose="020B0503020204020204" pitchFamily="34" charset="-122"/>
                <a:ea typeface="微软雅黑" panose="020B0503020204020204" pitchFamily="34" charset="-122"/>
                <a:sym typeface="+mn-ea"/>
              </a:rPr>
              <a:t>separate compiling</a:t>
            </a:r>
            <a:r>
              <a:rPr lang="zh-CN" altLang="en-US" sz="2400" dirty="0" smtClean="0">
                <a:solidFill>
                  <a:srgbClr val="002060"/>
                </a:solidFill>
                <a:latin typeface="微软雅黑" panose="020B0503020204020204" pitchFamily="34" charset="-122"/>
                <a:ea typeface="微软雅黑" panose="020B0503020204020204" pitchFamily="34" charset="-122"/>
                <a:sym typeface="+mn-ea"/>
              </a:rPr>
              <a:t>）</a:t>
            </a:r>
            <a:endParaRPr lang="en-US" altLang="zh-CN" sz="2400" dirty="0" smtClean="0">
              <a:solidFill>
                <a:srgbClr val="002060"/>
              </a:solidFill>
              <a:latin typeface="微软雅黑" panose="020B0503020204020204" pitchFamily="34" charset="-122"/>
              <a:ea typeface="微软雅黑" panose="020B0503020204020204" pitchFamily="34" charset="-122"/>
              <a:sym typeface="+mn-ea"/>
            </a:endParaRPr>
          </a:p>
          <a:p>
            <a:pPr>
              <a:lnSpc>
                <a:spcPct val="150000"/>
              </a:lnSpc>
              <a:buFont typeface="Wingdings" panose="05000000000000000000" pitchFamily="2" charset="2"/>
              <a:buChar char="u"/>
            </a:pPr>
            <a:r>
              <a:rPr lang="zh-CN" altLang="en-US" sz="2400" dirty="0" smtClean="0">
                <a:solidFill>
                  <a:srgbClr val="002060"/>
                </a:solidFill>
                <a:latin typeface="微软雅黑" panose="020B0503020204020204" pitchFamily="34" charset="-122"/>
                <a:ea typeface="微软雅黑" panose="020B0503020204020204" pitchFamily="34" charset="-122"/>
                <a:sym typeface="+mn-ea"/>
              </a:rPr>
              <a:t>程序员</a:t>
            </a:r>
            <a:r>
              <a:rPr lang="zh-CN" altLang="en-US" sz="2400" dirty="0">
                <a:solidFill>
                  <a:srgbClr val="002060"/>
                </a:solidFill>
                <a:latin typeface="微软雅黑" panose="020B0503020204020204" pitchFamily="34" charset="-122"/>
                <a:ea typeface="微软雅黑" panose="020B0503020204020204" pitchFamily="34" charset="-122"/>
                <a:sym typeface="+mn-ea"/>
              </a:rPr>
              <a:t>可以显式地把程序划分为独立的模块或文件，然后由编译器（</a:t>
            </a:r>
            <a:r>
              <a:rPr lang="en-US" altLang="zh-CN" sz="2400" dirty="0">
                <a:solidFill>
                  <a:srgbClr val="002060"/>
                </a:solidFill>
                <a:latin typeface="微软雅黑" panose="020B0503020204020204" pitchFamily="34" charset="-122"/>
                <a:ea typeface="微软雅黑" panose="020B0503020204020204" pitchFamily="34" charset="-122"/>
                <a:sym typeface="+mn-ea"/>
              </a:rPr>
              <a:t>compiler</a:t>
            </a:r>
            <a:r>
              <a:rPr lang="zh-CN" altLang="en-US" sz="2400" dirty="0">
                <a:solidFill>
                  <a:srgbClr val="002060"/>
                </a:solidFill>
                <a:latin typeface="微软雅黑" panose="020B0503020204020204" pitchFamily="34" charset="-122"/>
                <a:ea typeface="微软雅黑" panose="020B0503020204020204" pitchFamily="34" charset="-122"/>
                <a:sym typeface="+mn-ea"/>
              </a:rPr>
              <a:t>）对每个独立部分分别进行</a:t>
            </a:r>
            <a:r>
              <a:rPr lang="zh-CN" altLang="en-US" sz="2400" dirty="0" smtClean="0">
                <a:solidFill>
                  <a:srgbClr val="002060"/>
                </a:solidFill>
                <a:latin typeface="微软雅黑" panose="020B0503020204020204" pitchFamily="34" charset="-122"/>
                <a:ea typeface="微软雅黑" panose="020B0503020204020204" pitchFamily="34" charset="-122"/>
                <a:sym typeface="+mn-ea"/>
              </a:rPr>
              <a:t>编译</a:t>
            </a:r>
            <a:endParaRPr lang="en-US" altLang="zh-CN" sz="2400" dirty="0" smtClean="0">
              <a:solidFill>
                <a:srgbClr val="002060"/>
              </a:solidFill>
              <a:latin typeface="微软雅黑" panose="020B0503020204020204" pitchFamily="34" charset="-122"/>
              <a:ea typeface="微软雅黑" panose="020B0503020204020204" pitchFamily="34" charset="-122"/>
              <a:sym typeface="+mn-ea"/>
            </a:endParaRPr>
          </a:p>
          <a:p>
            <a:pPr>
              <a:lnSpc>
                <a:spcPct val="150000"/>
              </a:lnSpc>
              <a:buFont typeface="Wingdings" panose="05000000000000000000" pitchFamily="2" charset="2"/>
              <a:buChar char="u"/>
            </a:pPr>
            <a:r>
              <a:rPr lang="zh-CN" altLang="en-US" sz="2400" dirty="0" smtClean="0">
                <a:solidFill>
                  <a:srgbClr val="002060"/>
                </a:solidFill>
                <a:latin typeface="微软雅黑" panose="020B0503020204020204" pitchFamily="34" charset="-122"/>
                <a:ea typeface="微软雅黑" panose="020B0503020204020204" pitchFamily="34" charset="-122"/>
                <a:sym typeface="+mn-ea"/>
              </a:rPr>
              <a:t>编译后</a:t>
            </a:r>
            <a:r>
              <a:rPr lang="zh-CN" altLang="en-US" sz="2400" dirty="0">
                <a:solidFill>
                  <a:srgbClr val="002060"/>
                </a:solidFill>
                <a:latin typeface="微软雅黑" panose="020B0503020204020204" pitchFamily="34" charset="-122"/>
                <a:ea typeface="微软雅黑" panose="020B0503020204020204" pitchFamily="34" charset="-122"/>
                <a:sym typeface="+mn-ea"/>
              </a:rPr>
              <a:t>，由链接器（</a:t>
            </a:r>
            <a:r>
              <a:rPr lang="en-US" altLang="zh-CN" sz="2400" dirty="0">
                <a:solidFill>
                  <a:srgbClr val="002060"/>
                </a:solidFill>
                <a:latin typeface="微软雅黑" panose="020B0503020204020204" pitchFamily="34" charset="-122"/>
                <a:ea typeface="微软雅黑" panose="020B0503020204020204" pitchFamily="34" charset="-122"/>
                <a:sym typeface="+mn-ea"/>
              </a:rPr>
              <a:t>Linker</a:t>
            </a:r>
            <a:r>
              <a:rPr lang="zh-CN" altLang="en-US" sz="2400" dirty="0">
                <a:solidFill>
                  <a:srgbClr val="002060"/>
                </a:solidFill>
                <a:latin typeface="微软雅黑" panose="020B0503020204020204" pitchFamily="34" charset="-122"/>
                <a:ea typeface="微软雅黑" panose="020B0503020204020204" pitchFamily="34" charset="-122"/>
                <a:sym typeface="+mn-ea"/>
              </a:rPr>
              <a:t>）</a:t>
            </a:r>
            <a:r>
              <a:rPr lang="zh-CN" altLang="en-US" sz="2400" dirty="0" smtClean="0">
                <a:solidFill>
                  <a:srgbClr val="002060"/>
                </a:solidFill>
                <a:latin typeface="微软雅黑" panose="020B0503020204020204" pitchFamily="34" charset="-122"/>
                <a:ea typeface="微软雅黑" panose="020B0503020204020204" pitchFamily="34" charset="-122"/>
                <a:sym typeface="+mn-ea"/>
              </a:rPr>
              <a:t>把独立</a:t>
            </a:r>
            <a:r>
              <a:rPr lang="zh-CN" altLang="en-US" sz="2400" dirty="0">
                <a:solidFill>
                  <a:srgbClr val="002060"/>
                </a:solidFill>
                <a:latin typeface="微软雅黑" panose="020B0503020204020204" pitchFamily="34" charset="-122"/>
                <a:ea typeface="微软雅黑" panose="020B0503020204020204" pitchFamily="34" charset="-122"/>
                <a:sym typeface="+mn-ea"/>
              </a:rPr>
              <a:t>编译单元链接（</a:t>
            </a:r>
            <a:r>
              <a:rPr lang="en-US" altLang="zh-CN" sz="2400" dirty="0">
                <a:solidFill>
                  <a:srgbClr val="002060"/>
                </a:solidFill>
                <a:latin typeface="微软雅黑" panose="020B0503020204020204" pitchFamily="34" charset="-122"/>
                <a:ea typeface="微软雅黑" panose="020B0503020204020204" pitchFamily="34" charset="-122"/>
                <a:sym typeface="+mn-ea"/>
              </a:rPr>
              <a:t>Linking</a:t>
            </a:r>
            <a:r>
              <a:rPr lang="zh-CN" altLang="en-US" sz="2400" dirty="0">
                <a:solidFill>
                  <a:srgbClr val="002060"/>
                </a:solidFill>
                <a:latin typeface="微软雅黑" panose="020B0503020204020204" pitchFamily="34" charset="-122"/>
                <a:ea typeface="微软雅黑" panose="020B0503020204020204" pitchFamily="34" charset="-122"/>
                <a:sym typeface="+mn-ea"/>
              </a:rPr>
              <a:t>）到</a:t>
            </a:r>
            <a:r>
              <a:rPr lang="zh-CN" altLang="en-US" sz="2400" dirty="0" smtClean="0">
                <a:solidFill>
                  <a:srgbClr val="002060"/>
                </a:solidFill>
                <a:latin typeface="微软雅黑" panose="020B0503020204020204" pitchFamily="34" charset="-122"/>
                <a:ea typeface="微软雅黑" panose="020B0503020204020204" pitchFamily="34" charset="-122"/>
                <a:sym typeface="+mn-ea"/>
              </a:rPr>
              <a:t>一起</a:t>
            </a:r>
            <a:endParaRPr lang="en-US" altLang="zh-CN" sz="2400" dirty="0" smtClean="0">
              <a:solidFill>
                <a:srgbClr val="002060"/>
              </a:solidFill>
              <a:latin typeface="微软雅黑" panose="020B0503020204020204" pitchFamily="34" charset="-122"/>
              <a:ea typeface="微软雅黑" panose="020B0503020204020204" pitchFamily="34" charset="-122"/>
              <a:sym typeface="+mn-ea"/>
            </a:endParaRPr>
          </a:p>
          <a:p>
            <a:pPr>
              <a:lnSpc>
                <a:spcPct val="150000"/>
              </a:lnSpc>
              <a:buFont typeface="Wingdings" panose="05000000000000000000" pitchFamily="2" charset="2"/>
              <a:buChar char="u"/>
            </a:pPr>
            <a:r>
              <a:rPr lang="zh-CN" altLang="en-US" sz="2400" dirty="0" smtClean="0">
                <a:solidFill>
                  <a:srgbClr val="002060"/>
                </a:solidFill>
                <a:latin typeface="微软雅黑" panose="020B0503020204020204" pitchFamily="34" charset="-122"/>
                <a:ea typeface="微软雅黑" panose="020B0503020204020204" pitchFamily="34" charset="-122"/>
                <a:sym typeface="+mn-ea"/>
              </a:rPr>
              <a:t>链接</a:t>
            </a:r>
            <a:r>
              <a:rPr lang="zh-CN" altLang="en-US" sz="2400" dirty="0">
                <a:solidFill>
                  <a:srgbClr val="002060"/>
                </a:solidFill>
                <a:latin typeface="微软雅黑" panose="020B0503020204020204" pitchFamily="34" charset="-122"/>
                <a:ea typeface="微软雅黑" panose="020B0503020204020204" pitchFamily="34" charset="-122"/>
                <a:sym typeface="+mn-ea"/>
              </a:rPr>
              <a:t>方式有两种：静态链接、动态</a:t>
            </a:r>
            <a:r>
              <a:rPr lang="zh-CN" altLang="en-US" sz="2400" dirty="0" smtClean="0">
                <a:solidFill>
                  <a:srgbClr val="002060"/>
                </a:solidFill>
                <a:latin typeface="微软雅黑" panose="020B0503020204020204" pitchFamily="34" charset="-122"/>
                <a:ea typeface="微软雅黑" panose="020B0503020204020204" pitchFamily="34" charset="-122"/>
                <a:sym typeface="+mn-ea"/>
              </a:rPr>
              <a:t>链接</a:t>
            </a:r>
            <a:endParaRPr lang="zh-CN" altLang="en-US" sz="2400" dirty="0">
              <a:solidFill>
                <a:srgbClr val="002060"/>
              </a:solidFill>
              <a:latin typeface="微软雅黑" panose="020B0503020204020204" pitchFamily="34" charset="-122"/>
              <a:ea typeface="微软雅黑" panose="020B0503020204020204" pitchFamily="34" charset="-122"/>
              <a:sym typeface="+mn-ea"/>
            </a:endParaRPr>
          </a:p>
          <a:p>
            <a:pPr algn="just"/>
            <a:endParaRPr lang="zh-CN" altLang="zh-CN" sz="2400" dirty="0" smtClean="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idx="4294967295"/>
          </p:nvPr>
        </p:nvSpPr>
        <p:spPr>
          <a:xfrm>
            <a:off x="0" y="527492"/>
            <a:ext cx="6035040" cy="814388"/>
          </a:xfrm>
        </p:spPr>
        <p:txBody>
          <a:bodyPr/>
          <a:lstStyle/>
          <a:p>
            <a:pPr eaLnBrk="1" hangingPunct="1"/>
            <a:r>
              <a:rPr lang="zh-CN" altLang="en-US" dirty="0" smtClean="0"/>
              <a:t>反射的用途</a:t>
            </a:r>
            <a:endParaRPr lang="zh-CN" altLang="en-US" dirty="0" smtClean="0"/>
          </a:p>
        </p:txBody>
      </p:sp>
      <p:sp>
        <p:nvSpPr>
          <p:cNvPr id="26628" name="Text Box 4"/>
          <p:cNvSpPr txBox="1">
            <a:spLocks noChangeArrowheads="1"/>
          </p:cNvSpPr>
          <p:nvPr/>
        </p:nvSpPr>
        <p:spPr bwMode="auto">
          <a:xfrm>
            <a:off x="1356380" y="1884914"/>
            <a:ext cx="9634893"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a:solidFill>
                  <a:srgbClr val="002060"/>
                </a:solidFill>
                <a:latin typeface="微软雅黑" panose="020B0503020204020204" pitchFamily="34" charset="-122"/>
                <a:ea typeface="微软雅黑" panose="020B0503020204020204" pitchFamily="34" charset="-122"/>
              </a:rPr>
              <a:t>Assembly </a:t>
            </a:r>
            <a:r>
              <a:rPr lang="zh-CN" altLang="en-US" sz="2400" dirty="0">
                <a:solidFill>
                  <a:srgbClr val="002060"/>
                </a:solidFill>
                <a:latin typeface="微软雅黑" panose="020B0503020204020204" pitchFamily="34" charset="-122"/>
                <a:ea typeface="微软雅黑" panose="020B0503020204020204" pitchFamily="34" charset="-122"/>
              </a:rPr>
              <a:t>定义和加载程序集，加载在程序集清单中列出的模块，</a:t>
            </a:r>
            <a:endParaRPr lang="zh-CN" altLang="en-US" sz="24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以及从此程序集中查找类型并创建该类型的实例。</a:t>
            </a:r>
            <a:endParaRPr lang="zh-CN" altLang="en-US" sz="24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a:solidFill>
                  <a:srgbClr val="002060"/>
                </a:solidFill>
                <a:latin typeface="微软雅黑" panose="020B0503020204020204" pitchFamily="34" charset="-122"/>
                <a:ea typeface="微软雅黑" panose="020B0503020204020204" pitchFamily="34" charset="-122"/>
              </a:rPr>
              <a:t>Module </a:t>
            </a:r>
            <a:r>
              <a:rPr lang="zh-CN" altLang="en-US" sz="2400" dirty="0">
                <a:solidFill>
                  <a:srgbClr val="002060"/>
                </a:solidFill>
                <a:latin typeface="微软雅黑" panose="020B0503020204020204" pitchFamily="34" charset="-122"/>
                <a:ea typeface="微软雅黑" panose="020B0503020204020204" pitchFamily="34" charset="-122"/>
              </a:rPr>
              <a:t>发现以下信息：包含模块的程序集以及模块中的类等。</a:t>
            </a:r>
            <a:endParaRPr lang="zh-CN" altLang="en-US" sz="24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您还可以获取在模块上定义的所有全局方法或其他特定的非全局方法。</a:t>
            </a:r>
            <a:endParaRPr lang="zh-CN" altLang="en-US" sz="24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err="1">
                <a:solidFill>
                  <a:srgbClr val="002060"/>
                </a:solidFill>
                <a:latin typeface="微软雅黑" panose="020B0503020204020204" pitchFamily="34" charset="-122"/>
                <a:ea typeface="微软雅黑" panose="020B0503020204020204" pitchFamily="34" charset="-122"/>
              </a:rPr>
              <a:t>ConstructorInfo</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发现以下信息：构造函数的名称、参数、访问修饰符</a:t>
            </a:r>
            <a:endParaRPr lang="zh-CN" altLang="en-US" sz="24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（如 </a:t>
            </a:r>
            <a:r>
              <a:rPr lang="en-US" altLang="zh-CN" sz="2400" b="1" dirty="0">
                <a:solidFill>
                  <a:srgbClr val="002060"/>
                </a:solidFill>
                <a:latin typeface="微软雅黑" panose="020B0503020204020204" pitchFamily="34" charset="-122"/>
                <a:ea typeface="微软雅黑" panose="020B0503020204020204" pitchFamily="34" charset="-122"/>
              </a:rPr>
              <a:t>public</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或 </a:t>
            </a:r>
            <a:r>
              <a:rPr lang="en-US" altLang="zh-CN" sz="2400" b="1" dirty="0">
                <a:solidFill>
                  <a:srgbClr val="002060"/>
                </a:solidFill>
                <a:latin typeface="微软雅黑" panose="020B0503020204020204" pitchFamily="34" charset="-122"/>
                <a:ea typeface="微软雅黑" panose="020B0503020204020204" pitchFamily="34" charset="-122"/>
              </a:rPr>
              <a:t>private</a:t>
            </a:r>
            <a:r>
              <a:rPr lang="zh-CN" altLang="en-US" sz="2400" dirty="0">
                <a:solidFill>
                  <a:srgbClr val="002060"/>
                </a:solidFill>
                <a:latin typeface="微软雅黑" panose="020B0503020204020204" pitchFamily="34" charset="-122"/>
                <a:ea typeface="微软雅黑" panose="020B0503020204020204" pitchFamily="34" charset="-122"/>
              </a:rPr>
              <a:t>）和实现详细信息（如 </a:t>
            </a:r>
            <a:r>
              <a:rPr lang="en-US" altLang="zh-CN" sz="2400" b="1" dirty="0">
                <a:solidFill>
                  <a:srgbClr val="002060"/>
                </a:solidFill>
                <a:latin typeface="微软雅黑" panose="020B0503020204020204" pitchFamily="34" charset="-122"/>
                <a:ea typeface="微软雅黑" panose="020B0503020204020204" pitchFamily="34" charset="-122"/>
              </a:rPr>
              <a:t>abstract</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或 </a:t>
            </a:r>
            <a:r>
              <a:rPr lang="en-US" altLang="zh-CN" sz="2400" b="1" dirty="0">
                <a:solidFill>
                  <a:srgbClr val="002060"/>
                </a:solidFill>
                <a:latin typeface="微软雅黑" panose="020B0503020204020204" pitchFamily="34" charset="-122"/>
                <a:ea typeface="微软雅黑" panose="020B0503020204020204" pitchFamily="34" charset="-122"/>
              </a:rPr>
              <a:t>virtual</a:t>
            </a:r>
            <a:r>
              <a:rPr lang="zh-CN" altLang="en-US" sz="2400" dirty="0">
                <a:solidFill>
                  <a:srgbClr val="002060"/>
                </a:solidFill>
                <a:latin typeface="微软雅黑" panose="020B0503020204020204" pitchFamily="34" charset="-122"/>
                <a:ea typeface="微软雅黑" panose="020B0503020204020204" pitchFamily="34" charset="-122"/>
              </a:rPr>
              <a:t>）等。</a:t>
            </a:r>
            <a:endParaRPr lang="zh-CN" altLang="en-US" sz="24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a:solidFill>
                  <a:srgbClr val="002060"/>
                </a:solidFill>
                <a:latin typeface="微软雅黑" panose="020B0503020204020204" pitchFamily="34" charset="-122"/>
                <a:ea typeface="微软雅黑" panose="020B0503020204020204" pitchFamily="34" charset="-122"/>
              </a:rPr>
              <a:t>Type </a:t>
            </a:r>
            <a:r>
              <a:rPr lang="zh-CN" altLang="en-US" sz="2400" dirty="0">
                <a:solidFill>
                  <a:srgbClr val="002060"/>
                </a:solidFill>
                <a:latin typeface="微软雅黑" panose="020B0503020204020204" pitchFamily="34" charset="-122"/>
                <a:ea typeface="微软雅黑" panose="020B0503020204020204" pitchFamily="34" charset="-122"/>
              </a:rPr>
              <a:t>的 </a:t>
            </a:r>
            <a:r>
              <a:rPr lang="en-US" altLang="zh-CN" sz="2400" dirty="0" err="1">
                <a:solidFill>
                  <a:srgbClr val="002060"/>
                </a:solidFill>
                <a:latin typeface="微软雅黑" panose="020B0503020204020204" pitchFamily="34" charset="-122"/>
                <a:ea typeface="微软雅黑" panose="020B0503020204020204" pitchFamily="34" charset="-122"/>
              </a:rPr>
              <a:t>GetConstructors</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或 </a:t>
            </a:r>
            <a:r>
              <a:rPr lang="en-US" altLang="zh-CN" sz="2400" dirty="0" err="1">
                <a:solidFill>
                  <a:srgbClr val="002060"/>
                </a:solidFill>
                <a:latin typeface="微软雅黑" panose="020B0503020204020204" pitchFamily="34" charset="-122"/>
                <a:ea typeface="微软雅黑" panose="020B0503020204020204" pitchFamily="34" charset="-122"/>
              </a:rPr>
              <a:t>GetConstructor</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方法来调用特定的构造函数。</a:t>
            </a:r>
            <a:endParaRPr lang="zh-CN" altLang="en-US" sz="2400" dirty="0">
              <a:solidFill>
                <a:srgbClr val="00206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5051425" y="5958840"/>
            <a:ext cx="6100445" cy="368300"/>
          </a:xfrm>
          <a:prstGeom prst="rect">
            <a:avLst/>
          </a:prstGeom>
          <a:noFill/>
        </p:spPr>
        <p:txBody>
          <a:bodyPr wrap="square" rtlCol="0">
            <a:spAutoFit/>
          </a:bodyPr>
          <a:p>
            <a:pPr algn="l"/>
            <a:r>
              <a:rPr lang="en-US" altLang="zh-CN" sz="1800">
                <a:solidFill>
                  <a:srgbClr val="FF0000"/>
                </a:solidFill>
                <a:latin typeface="微软雅黑" panose="020B0503020204020204" pitchFamily="34" charset="-122"/>
                <a:ea typeface="微软雅黑" panose="020B0503020204020204" pitchFamily="34" charset="-122"/>
              </a:rPr>
              <a:t>c++</a:t>
            </a:r>
            <a:r>
              <a:rPr lang="zh-CN" altLang="en-US" sz="1800">
                <a:solidFill>
                  <a:srgbClr val="FF0000"/>
                </a:solidFill>
                <a:latin typeface="微软雅黑" panose="020B0503020204020204" pitchFamily="34" charset="-122"/>
                <a:ea typeface="微软雅黑" panose="020B0503020204020204" pitchFamily="34" charset="-122"/>
              </a:rPr>
              <a:t>需要用户自己实现反射，但模板类给了更强大的能力</a:t>
            </a:r>
            <a:endParaRPr lang="zh-CN" altLang="en-US" sz="180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idx="4294967295"/>
          </p:nvPr>
        </p:nvSpPr>
        <p:spPr>
          <a:xfrm>
            <a:off x="0" y="616723"/>
            <a:ext cx="6361043" cy="700088"/>
          </a:xfrm>
        </p:spPr>
        <p:txBody>
          <a:bodyPr/>
          <a:lstStyle/>
          <a:p>
            <a:pPr eaLnBrk="1" hangingPunct="1"/>
            <a:r>
              <a:rPr lang="zh-CN" altLang="en-US" dirty="0" smtClean="0"/>
              <a:t>反射的用途</a:t>
            </a:r>
            <a:endParaRPr lang="zh-CN" altLang="en-US" dirty="0" smtClean="0"/>
          </a:p>
        </p:txBody>
      </p:sp>
      <p:sp>
        <p:nvSpPr>
          <p:cNvPr id="27652" name="Text Box 3"/>
          <p:cNvSpPr txBox="1">
            <a:spLocks noChangeArrowheads="1"/>
          </p:cNvSpPr>
          <p:nvPr/>
        </p:nvSpPr>
        <p:spPr bwMode="auto">
          <a:xfrm>
            <a:off x="2040685" y="1979855"/>
            <a:ext cx="9201558"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err="1">
                <a:solidFill>
                  <a:srgbClr val="002060"/>
                </a:solidFill>
                <a:latin typeface="微软雅黑" panose="020B0503020204020204" pitchFamily="34" charset="-122"/>
                <a:ea typeface="微软雅黑" panose="020B0503020204020204" pitchFamily="34" charset="-122"/>
              </a:rPr>
              <a:t>MethodInfo</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发现以下信息：方法的名称、返回类型、参数、</a:t>
            </a:r>
            <a:endParaRPr lang="zh-CN" altLang="en-US" sz="24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访问修饰符（如 </a:t>
            </a:r>
            <a:r>
              <a:rPr lang="en-US" altLang="zh-CN" sz="2400" b="1" dirty="0">
                <a:solidFill>
                  <a:srgbClr val="002060"/>
                </a:solidFill>
                <a:latin typeface="微软雅黑" panose="020B0503020204020204" pitchFamily="34" charset="-122"/>
                <a:ea typeface="微软雅黑" panose="020B0503020204020204" pitchFamily="34" charset="-122"/>
              </a:rPr>
              <a:t>public</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或 </a:t>
            </a:r>
            <a:r>
              <a:rPr lang="en-US" altLang="zh-CN" sz="2400" b="1" dirty="0">
                <a:solidFill>
                  <a:srgbClr val="002060"/>
                </a:solidFill>
                <a:latin typeface="微软雅黑" panose="020B0503020204020204" pitchFamily="34" charset="-122"/>
                <a:ea typeface="微软雅黑" panose="020B0503020204020204" pitchFamily="34" charset="-122"/>
              </a:rPr>
              <a:t>private</a:t>
            </a:r>
            <a:r>
              <a:rPr lang="zh-CN" altLang="en-US" sz="2400" dirty="0">
                <a:solidFill>
                  <a:srgbClr val="002060"/>
                </a:solidFill>
                <a:latin typeface="微软雅黑" panose="020B0503020204020204" pitchFamily="34" charset="-122"/>
                <a:ea typeface="微软雅黑" panose="020B0503020204020204" pitchFamily="34" charset="-122"/>
              </a:rPr>
              <a:t>）和实现详细信息（如 </a:t>
            </a:r>
            <a:endParaRPr lang="zh-CN" altLang="en-US" sz="24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en-US" altLang="zh-CN" sz="2400" b="1" dirty="0">
                <a:solidFill>
                  <a:srgbClr val="002060"/>
                </a:solidFill>
                <a:latin typeface="微软雅黑" panose="020B0503020204020204" pitchFamily="34" charset="-122"/>
                <a:ea typeface="微软雅黑" panose="020B0503020204020204" pitchFamily="34" charset="-122"/>
              </a:rPr>
              <a:t>abstract</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或 </a:t>
            </a:r>
            <a:r>
              <a:rPr lang="en-US" altLang="zh-CN" sz="2400" b="1" dirty="0">
                <a:solidFill>
                  <a:srgbClr val="002060"/>
                </a:solidFill>
                <a:latin typeface="微软雅黑" panose="020B0503020204020204" pitchFamily="34" charset="-122"/>
                <a:ea typeface="微软雅黑" panose="020B0503020204020204" pitchFamily="34" charset="-122"/>
              </a:rPr>
              <a:t>virtual</a:t>
            </a:r>
            <a:r>
              <a:rPr lang="zh-CN" altLang="en-US" sz="2400" dirty="0">
                <a:solidFill>
                  <a:srgbClr val="002060"/>
                </a:solidFill>
                <a:latin typeface="微软雅黑" panose="020B0503020204020204" pitchFamily="34" charset="-122"/>
                <a:ea typeface="微软雅黑" panose="020B0503020204020204" pitchFamily="34" charset="-122"/>
              </a:rPr>
              <a:t>）等。使用 </a:t>
            </a:r>
            <a:r>
              <a:rPr lang="en-US" altLang="zh-CN" sz="2400" dirty="0">
                <a:solidFill>
                  <a:srgbClr val="002060"/>
                </a:solidFill>
                <a:latin typeface="微软雅黑" panose="020B0503020204020204" pitchFamily="34" charset="-122"/>
                <a:ea typeface="微软雅黑" panose="020B0503020204020204" pitchFamily="34" charset="-122"/>
              </a:rPr>
              <a:t>Type </a:t>
            </a:r>
            <a:r>
              <a:rPr lang="zh-CN" altLang="en-US" sz="2400" dirty="0">
                <a:solidFill>
                  <a:srgbClr val="002060"/>
                </a:solidFill>
                <a:latin typeface="微软雅黑" panose="020B0503020204020204" pitchFamily="34" charset="-122"/>
                <a:ea typeface="微软雅黑" panose="020B0503020204020204" pitchFamily="34" charset="-122"/>
              </a:rPr>
              <a:t>的 </a:t>
            </a:r>
            <a:r>
              <a:rPr lang="en-US" altLang="zh-CN" sz="2400" dirty="0" err="1">
                <a:solidFill>
                  <a:srgbClr val="002060"/>
                </a:solidFill>
                <a:latin typeface="微软雅黑" panose="020B0503020204020204" pitchFamily="34" charset="-122"/>
                <a:ea typeface="微软雅黑" panose="020B0503020204020204" pitchFamily="34" charset="-122"/>
              </a:rPr>
              <a:t>GetMethods</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或 </a:t>
            </a:r>
            <a:endParaRPr lang="zh-CN" altLang="en-US" sz="24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en-US" altLang="zh-CN" sz="2400" dirty="0" err="1">
                <a:solidFill>
                  <a:srgbClr val="002060"/>
                </a:solidFill>
                <a:latin typeface="微软雅黑" panose="020B0503020204020204" pitchFamily="34" charset="-122"/>
                <a:ea typeface="微软雅黑" panose="020B0503020204020204" pitchFamily="34" charset="-122"/>
              </a:rPr>
              <a:t>GetMethod</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方法来调用特定的方法。</a:t>
            </a:r>
            <a:endParaRPr lang="zh-CN" altLang="en-US" sz="24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err="1">
                <a:solidFill>
                  <a:srgbClr val="002060"/>
                </a:solidFill>
                <a:latin typeface="微软雅黑" panose="020B0503020204020204" pitchFamily="34" charset="-122"/>
                <a:ea typeface="微软雅黑" panose="020B0503020204020204" pitchFamily="34" charset="-122"/>
              </a:rPr>
              <a:t>FieldInfo</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发现以下信息：字段的名称、访问修饰符和实现</a:t>
            </a:r>
            <a:endParaRPr lang="zh-CN" altLang="en-US" sz="24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详细信息（如 </a:t>
            </a:r>
            <a:r>
              <a:rPr lang="en-US" altLang="zh-CN" sz="2400" b="1" dirty="0">
                <a:solidFill>
                  <a:srgbClr val="002060"/>
                </a:solidFill>
                <a:latin typeface="微软雅黑" panose="020B0503020204020204" pitchFamily="34" charset="-122"/>
                <a:ea typeface="微软雅黑" panose="020B0503020204020204" pitchFamily="34" charset="-122"/>
              </a:rPr>
              <a:t>static</a:t>
            </a:r>
            <a:r>
              <a:rPr lang="zh-CN" altLang="en-US" sz="2400" dirty="0">
                <a:solidFill>
                  <a:srgbClr val="002060"/>
                </a:solidFill>
                <a:latin typeface="微软雅黑" panose="020B0503020204020204" pitchFamily="34" charset="-122"/>
                <a:ea typeface="微软雅黑" panose="020B0503020204020204" pitchFamily="34" charset="-122"/>
              </a:rPr>
              <a:t>）等；并获取或设置字段值。</a:t>
            </a:r>
            <a:endParaRPr lang="zh-CN" altLang="en-US" sz="24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err="1">
                <a:solidFill>
                  <a:srgbClr val="002060"/>
                </a:solidFill>
                <a:latin typeface="微软雅黑" panose="020B0503020204020204" pitchFamily="34" charset="-122"/>
                <a:ea typeface="微软雅黑" panose="020B0503020204020204" pitchFamily="34" charset="-122"/>
              </a:rPr>
              <a:t>EventInfo</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发现以下信息：事件的名称、事件处理程序</a:t>
            </a:r>
            <a:endParaRPr lang="zh-CN" altLang="en-US" sz="24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数据类型、自定义属性、声明类型和反射类型等；并添加或</a:t>
            </a:r>
            <a:endParaRPr lang="zh-CN" altLang="en-US" sz="24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移除事件处理程序。</a:t>
            </a:r>
            <a:endParaRPr lang="zh-CN" altLang="en-US" sz="2400"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idx="4294967295"/>
          </p:nvPr>
        </p:nvSpPr>
        <p:spPr>
          <a:xfrm>
            <a:off x="0" y="1355725"/>
            <a:ext cx="6091238" cy="725488"/>
          </a:xfrm>
        </p:spPr>
        <p:txBody>
          <a:bodyPr/>
          <a:lstStyle/>
          <a:p>
            <a:pPr eaLnBrk="1" hangingPunct="1"/>
            <a:r>
              <a:rPr lang="zh-CN" altLang="en-US" dirty="0" smtClean="0"/>
              <a:t>反射的用途</a:t>
            </a:r>
            <a:endParaRPr lang="zh-CN" altLang="en-US" dirty="0" smtClean="0"/>
          </a:p>
        </p:txBody>
      </p:sp>
      <p:sp>
        <p:nvSpPr>
          <p:cNvPr id="28676" name="Text Box 3"/>
          <p:cNvSpPr txBox="1">
            <a:spLocks noChangeArrowheads="1"/>
          </p:cNvSpPr>
          <p:nvPr/>
        </p:nvSpPr>
        <p:spPr bwMode="auto">
          <a:xfrm>
            <a:off x="1948584" y="2904699"/>
            <a:ext cx="9110186"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err="1">
                <a:solidFill>
                  <a:srgbClr val="002060"/>
                </a:solidFill>
                <a:latin typeface="微软雅黑" panose="020B0503020204020204" pitchFamily="34" charset="-122"/>
                <a:ea typeface="微软雅黑" panose="020B0503020204020204" pitchFamily="34" charset="-122"/>
              </a:rPr>
              <a:t>PropertyInfo</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发现以下信息：属性的名称、数据类型、</a:t>
            </a:r>
            <a:endParaRPr lang="zh-CN" altLang="en-US" sz="24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声明类型、反射类型和只读或可写状态等；</a:t>
            </a:r>
            <a:endParaRPr lang="zh-CN" altLang="en-US" sz="24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并获取或设置属性值。</a:t>
            </a:r>
            <a:endParaRPr lang="zh-CN" altLang="en-US" sz="24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err="1">
                <a:solidFill>
                  <a:srgbClr val="002060"/>
                </a:solidFill>
                <a:latin typeface="微软雅黑" panose="020B0503020204020204" pitchFamily="34" charset="-122"/>
                <a:ea typeface="微软雅黑" panose="020B0503020204020204" pitchFamily="34" charset="-122"/>
              </a:rPr>
              <a:t>ParameterInfo</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发现以下信息：参数的名称、数据类型、</a:t>
            </a:r>
            <a:endParaRPr lang="zh-CN" altLang="en-US" sz="24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参数是输入参数还是输出参数，以及参数在方法签名中的位置等。</a:t>
            </a:r>
            <a:endParaRPr lang="zh-CN" altLang="en-US" sz="2400"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a:xfrm>
            <a:off x="0" y="789885"/>
            <a:ext cx="6885830" cy="779463"/>
          </a:xfrm>
        </p:spPr>
        <p:txBody>
          <a:bodyPr/>
          <a:lstStyle/>
          <a:p>
            <a:pPr eaLnBrk="1" hangingPunct="1"/>
            <a:r>
              <a:rPr lang="zh-CN" altLang="en-US" dirty="0" smtClean="0"/>
              <a:t>调用非托管的动态链接库</a:t>
            </a:r>
            <a:endParaRPr lang="zh-CN" altLang="en-US" dirty="0" smtClean="0"/>
          </a:p>
        </p:txBody>
      </p:sp>
      <p:sp>
        <p:nvSpPr>
          <p:cNvPr id="30724" name="Rectangle 3"/>
          <p:cNvSpPr>
            <a:spLocks noGrp="1" noChangeArrowheads="1"/>
          </p:cNvSpPr>
          <p:nvPr>
            <p:ph idx="4294967295"/>
          </p:nvPr>
        </p:nvSpPr>
        <p:spPr>
          <a:xfrm>
            <a:off x="2189018" y="1810327"/>
            <a:ext cx="9541164" cy="4509414"/>
          </a:xfrm>
        </p:spPr>
        <p:txBody>
          <a:bodyPr>
            <a:normAutofit fontScale="70000" lnSpcReduction="20000"/>
          </a:bodyPr>
          <a:lstStyle/>
          <a:p>
            <a:pPr eaLnBrk="1" hangingPunct="1">
              <a:buFont typeface="Wingdings" panose="05000000000000000000" pitchFamily="2" charset="2"/>
              <a:buChar char="p"/>
            </a:pPr>
            <a:r>
              <a:rPr lang="zh-CN" altLang="en-US" sz="3100" dirty="0" smtClean="0"/>
              <a:t>   控件不能满足用户所有需求</a:t>
            </a:r>
            <a:endParaRPr lang="zh-CN" altLang="en-US" sz="3100" dirty="0" smtClean="0"/>
          </a:p>
          <a:p>
            <a:pPr marL="400050" lvl="1" indent="0">
              <a:buNone/>
            </a:pPr>
            <a:r>
              <a:rPr lang="zh-CN" altLang="en-US" sz="3100" dirty="0" smtClean="0"/>
              <a:t>例如</a:t>
            </a:r>
            <a:r>
              <a:rPr lang="en-US" altLang="zh-CN" sz="3100" dirty="0" err="1" smtClean="0"/>
              <a:t>ListView</a:t>
            </a:r>
            <a:r>
              <a:rPr lang="zh-CN" altLang="en-US" sz="3100" dirty="0" smtClean="0"/>
              <a:t>中文本如何实现多行显示</a:t>
            </a:r>
            <a:endParaRPr lang="zh-CN" altLang="en-US" sz="3100" dirty="0" smtClean="0"/>
          </a:p>
          <a:p>
            <a:pPr marL="400050" lvl="1" indent="0">
              <a:buNone/>
            </a:pPr>
            <a:r>
              <a:rPr lang="zh-CN" altLang="en-US" sz="3100" dirty="0" smtClean="0"/>
              <a:t>例如一个</a:t>
            </a:r>
            <a:r>
              <a:rPr lang="en-US" altLang="zh-CN" sz="3100" dirty="0" err="1" smtClean="0"/>
              <a:t>ListBox</a:t>
            </a:r>
            <a:r>
              <a:rPr lang="zh-CN" altLang="en-US" sz="3100" dirty="0" smtClean="0"/>
              <a:t>控件的鼠标滚动事件，这可通过</a:t>
            </a:r>
            <a:r>
              <a:rPr lang="en-US" altLang="zh-CN" sz="3100" dirty="0" smtClean="0"/>
              <a:t>Windows</a:t>
            </a:r>
            <a:r>
              <a:rPr lang="zh-CN" altLang="en-US" sz="3100" dirty="0" smtClean="0"/>
              <a:t>的</a:t>
            </a:r>
            <a:r>
              <a:rPr lang="en-US" altLang="zh-CN" sz="3100" dirty="0" smtClean="0"/>
              <a:t>API</a:t>
            </a:r>
            <a:r>
              <a:rPr lang="zh-CN" altLang="en-US" sz="3100" dirty="0" smtClean="0"/>
              <a:t>实现。</a:t>
            </a:r>
            <a:endParaRPr lang="en-US" altLang="zh-CN" sz="3100" dirty="0" smtClean="0"/>
          </a:p>
          <a:p>
            <a:pPr eaLnBrk="1" hangingPunct="1"/>
            <a:endParaRPr lang="en-US" altLang="zh-CN" sz="3100" dirty="0"/>
          </a:p>
          <a:p>
            <a:pPr>
              <a:buFont typeface="Wingdings" panose="05000000000000000000" pitchFamily="2" charset="2"/>
              <a:buChar char="p"/>
            </a:pPr>
            <a:r>
              <a:rPr lang="zh-CN" altLang="en-US" sz="3100" dirty="0" smtClean="0"/>
              <a:t>   也</a:t>
            </a:r>
            <a:r>
              <a:rPr lang="zh-CN" altLang="en-US" sz="3100" dirty="0"/>
              <a:t>有部分功能用框架类不太合适，例如与窗体消息处理密切相关的功能</a:t>
            </a:r>
            <a:r>
              <a:rPr lang="zh-CN" altLang="en-US" sz="3100" dirty="0" smtClean="0"/>
              <a:t>，涉及</a:t>
            </a:r>
            <a:r>
              <a:rPr lang="zh-CN" altLang="en-US" sz="3100" dirty="0"/>
              <a:t>到</a:t>
            </a:r>
            <a:r>
              <a:rPr lang="en-US" altLang="zh-CN" sz="3100" dirty="0"/>
              <a:t>windows</a:t>
            </a:r>
            <a:r>
              <a:rPr lang="zh-CN" altLang="en-US" sz="3100" dirty="0"/>
              <a:t>核心的运作，要开发这些功能的程序还是要依赖</a:t>
            </a:r>
            <a:r>
              <a:rPr lang="en-US" altLang="zh-CN" sz="3100" dirty="0" smtClean="0"/>
              <a:t>Windows </a:t>
            </a:r>
            <a:r>
              <a:rPr lang="zh-CN" altLang="en-US" sz="3100" dirty="0" smtClean="0"/>
              <a:t>的</a:t>
            </a:r>
            <a:r>
              <a:rPr lang="en-US" altLang="zh-CN" sz="3100" dirty="0"/>
              <a:t>API</a:t>
            </a:r>
            <a:r>
              <a:rPr lang="zh-CN" altLang="en-US" sz="3100" dirty="0" smtClean="0"/>
              <a:t>。</a:t>
            </a:r>
            <a:endParaRPr lang="en-US" altLang="zh-CN" sz="3100" dirty="0" smtClean="0"/>
          </a:p>
          <a:p>
            <a:endParaRPr lang="en-US" altLang="zh-CN" sz="3100" dirty="0" smtClean="0"/>
          </a:p>
          <a:p>
            <a:pPr>
              <a:buFont typeface="Wingdings" panose="05000000000000000000" pitchFamily="2" charset="2"/>
              <a:buChar char="p"/>
            </a:pPr>
            <a:r>
              <a:rPr lang="zh-CN" altLang="en-US" sz="3100" dirty="0" smtClean="0"/>
              <a:t>   调用其它语言如</a:t>
            </a:r>
            <a:r>
              <a:rPr lang="en-US" altLang="zh-CN" sz="3100" dirty="0" err="1" smtClean="0"/>
              <a:t>c++</a:t>
            </a:r>
            <a:r>
              <a:rPr lang="zh-CN" altLang="en-US" sz="3100" dirty="0" smtClean="0"/>
              <a:t>所编写动态链接库</a:t>
            </a:r>
            <a:endParaRPr lang="en-US" altLang="zh-CN" sz="3100" dirty="0" smtClean="0"/>
          </a:p>
          <a:p>
            <a:endParaRPr lang="en-US" altLang="zh-CN" sz="3100" dirty="0"/>
          </a:p>
          <a:p>
            <a:pPr>
              <a:buFont typeface="Wingdings" panose="05000000000000000000" pitchFamily="2" charset="2"/>
              <a:buChar char="p"/>
            </a:pPr>
            <a:r>
              <a:rPr lang="en-US" altLang="zh-CN" sz="3200" dirty="0" smtClean="0"/>
              <a:t>   [ </a:t>
            </a:r>
            <a:r>
              <a:rPr lang="en-US" altLang="zh-CN" sz="3200" dirty="0" err="1"/>
              <a:t>DllImport</a:t>
            </a:r>
            <a:r>
              <a:rPr lang="en-US" altLang="zh-CN" sz="3200" dirty="0"/>
              <a:t>( </a:t>
            </a:r>
            <a:r>
              <a:rPr lang="en-US" altLang="zh-CN" sz="3200" dirty="0" smtClean="0">
                <a:latin typeface="Arial" panose="020B0604020202020204" pitchFamily="34" charset="0"/>
              </a:rPr>
              <a:t>“</a:t>
            </a:r>
            <a:r>
              <a:rPr lang="en-US" altLang="zh-CN" sz="3200" dirty="0" smtClean="0"/>
              <a:t>xxxxx.dll</a:t>
            </a:r>
            <a:r>
              <a:rPr lang="en-US" altLang="zh-CN" sz="3200" dirty="0"/>
              <a:t>", </a:t>
            </a:r>
            <a:r>
              <a:rPr lang="en-US" altLang="zh-CN" sz="3200" dirty="0" err="1"/>
              <a:t>EntryPoint</a:t>
            </a:r>
            <a:r>
              <a:rPr lang="en-US" altLang="zh-CN" sz="3200" dirty="0" smtClean="0"/>
              <a:t>=“</a:t>
            </a:r>
            <a:r>
              <a:rPr lang="en-US" altLang="zh-CN" sz="3200" dirty="0" err="1" smtClean="0"/>
              <a:t>yyy</a:t>
            </a:r>
            <a:r>
              <a:rPr lang="en-US" altLang="zh-CN" sz="3200" dirty="0" smtClean="0"/>
              <a:t>" </a:t>
            </a:r>
            <a:r>
              <a:rPr lang="en-US" altLang="zh-CN" sz="3200" dirty="0"/>
              <a:t>)] </a:t>
            </a:r>
            <a:endParaRPr lang="en-US" altLang="zh-CN" sz="3200" dirty="0" smtClean="0"/>
          </a:p>
          <a:p>
            <a:pPr>
              <a:spcBef>
                <a:spcPct val="0"/>
              </a:spcBef>
              <a:buClrTx/>
              <a:buSzTx/>
              <a:buNone/>
            </a:pPr>
            <a:r>
              <a:rPr lang="en-US" altLang="zh-CN" sz="3200" dirty="0"/>
              <a:t>public static extern </a:t>
            </a:r>
            <a:r>
              <a:rPr lang="en-US" altLang="zh-CN" sz="3200" dirty="0" err="1"/>
              <a:t>int</a:t>
            </a:r>
            <a:r>
              <a:rPr lang="en-US" altLang="zh-CN" sz="3200" dirty="0"/>
              <a:t> </a:t>
            </a:r>
            <a:r>
              <a:rPr lang="en-US" altLang="zh-CN" sz="3200" dirty="0" err="1" smtClean="0"/>
              <a:t>MessageBox</a:t>
            </a:r>
            <a:r>
              <a:rPr lang="en-US" altLang="zh-CN" sz="3200" dirty="0" smtClean="0"/>
              <a:t>(</a:t>
            </a:r>
            <a:r>
              <a:rPr lang="en-US" altLang="zh-CN" sz="3200" dirty="0" err="1" smtClean="0"/>
              <a:t>int</a:t>
            </a:r>
            <a:r>
              <a:rPr lang="en-US" altLang="zh-CN" sz="3200" dirty="0" smtClean="0"/>
              <a:t> </a:t>
            </a:r>
            <a:r>
              <a:rPr lang="en-US" altLang="zh-CN" sz="3200" dirty="0"/>
              <a:t>h, string m, string c, </a:t>
            </a:r>
            <a:r>
              <a:rPr lang="en-US" altLang="zh-CN" sz="3200" dirty="0" err="1"/>
              <a:t>int</a:t>
            </a:r>
            <a:r>
              <a:rPr lang="en-US" altLang="zh-CN" sz="3200" dirty="0"/>
              <a:t> type);</a:t>
            </a:r>
            <a:endParaRPr lang="en-US" altLang="zh-CN" sz="3200" dirty="0"/>
          </a:p>
          <a:p>
            <a:endParaRPr lang="en-US" altLang="zh-CN" sz="3200" dirty="0"/>
          </a:p>
          <a:p>
            <a:endParaRPr lang="zh-CN" altLang="en-US" sz="3100" dirty="0"/>
          </a:p>
          <a:p>
            <a:pPr eaLnBrk="1" hangingPunct="1"/>
            <a:endParaRPr lang="zh-CN" altLang="en-US" sz="2800"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idx="4294967295"/>
          </p:nvPr>
        </p:nvSpPr>
        <p:spPr>
          <a:xfrm>
            <a:off x="0" y="769234"/>
            <a:ext cx="11137900" cy="720725"/>
          </a:xfrm>
        </p:spPr>
        <p:txBody>
          <a:bodyPr/>
          <a:lstStyle/>
          <a:p>
            <a:r>
              <a:rPr lang="en-US" altLang="zh-CN" dirty="0" err="1" smtClean="0"/>
              <a:t>DllImport</a:t>
            </a:r>
            <a:r>
              <a:rPr lang="zh-CN" altLang="en-US" dirty="0" smtClean="0"/>
              <a:t>属性</a:t>
            </a:r>
            <a:endParaRPr lang="en-US" altLang="zh-CN" dirty="0" smtClean="0"/>
          </a:p>
        </p:txBody>
      </p:sp>
      <p:sp>
        <p:nvSpPr>
          <p:cNvPr id="38916" name="Rectangle 3"/>
          <p:cNvSpPr>
            <a:spLocks noGrp="1" noChangeArrowheads="1"/>
          </p:cNvSpPr>
          <p:nvPr>
            <p:ph idx="4294967295"/>
          </p:nvPr>
        </p:nvSpPr>
        <p:spPr>
          <a:xfrm>
            <a:off x="785091" y="2216727"/>
            <a:ext cx="10991273" cy="3801707"/>
          </a:xfrm>
        </p:spPr>
        <p:txBody>
          <a:bodyPr>
            <a:normAutofit/>
          </a:bodyPr>
          <a:lstStyle/>
          <a:p>
            <a:pPr eaLnBrk="1" hangingPunct="1">
              <a:buFont typeface="Wingdings" panose="05000000000000000000" pitchFamily="2" charset="2"/>
              <a:buChar char="p"/>
            </a:pPr>
            <a:r>
              <a:rPr lang="en-US" altLang="zh-CN" sz="3100" dirty="0" smtClean="0"/>
              <a:t>  [ </a:t>
            </a:r>
            <a:r>
              <a:rPr lang="en-US" altLang="zh-CN" sz="3100" dirty="0" err="1" smtClean="0"/>
              <a:t>DllImport</a:t>
            </a:r>
            <a:r>
              <a:rPr lang="en-US" altLang="zh-CN" sz="3100" dirty="0" smtClean="0"/>
              <a:t>( </a:t>
            </a:r>
            <a:r>
              <a:rPr lang="en-US" altLang="zh-CN" sz="3100" dirty="0">
                <a:latin typeface="Arial" panose="020B0604020202020204" pitchFamily="34" charset="0"/>
              </a:rPr>
              <a:t>"</a:t>
            </a:r>
            <a:r>
              <a:rPr lang="en-US" altLang="zh-CN" sz="3100" dirty="0" smtClean="0"/>
              <a:t>kernel32.dll",EntryPoint="</a:t>
            </a:r>
            <a:r>
              <a:rPr lang="en-US" altLang="zh-CN" sz="3100" dirty="0" err="1" smtClean="0"/>
              <a:t>GetVersionEx</a:t>
            </a:r>
            <a:r>
              <a:rPr lang="en-US" altLang="zh-CN" sz="3100" dirty="0" smtClean="0"/>
              <a:t>" )] </a:t>
            </a:r>
            <a:endParaRPr lang="en-US" altLang="zh-CN" sz="3100" dirty="0" smtClean="0"/>
          </a:p>
          <a:p>
            <a:pPr lvl="1"/>
            <a:r>
              <a:rPr lang="en-US" altLang="zh-CN" sz="3100" dirty="0" smtClean="0"/>
              <a:t>“</a:t>
            </a:r>
            <a:r>
              <a:rPr lang="en-US" altLang="zh-CN" sz="3100" dirty="0" err="1" smtClean="0"/>
              <a:t>DllImport</a:t>
            </a:r>
            <a:r>
              <a:rPr lang="en-US" altLang="zh-CN" sz="3100" dirty="0" smtClean="0"/>
              <a:t>”</a:t>
            </a:r>
            <a:r>
              <a:rPr lang="zh-CN" altLang="en-US" sz="3100" dirty="0" smtClean="0"/>
              <a:t>属性用来从不可控代码中调用一个方法，它指定了</a:t>
            </a:r>
            <a:r>
              <a:rPr lang="en-US" altLang="zh-CN" sz="3100" dirty="0" smtClean="0"/>
              <a:t>DLL</a:t>
            </a:r>
            <a:r>
              <a:rPr lang="zh-CN" altLang="en-US" sz="3100" dirty="0" smtClean="0"/>
              <a:t>的相对</a:t>
            </a:r>
            <a:r>
              <a:rPr lang="en-US" altLang="zh-CN" sz="3100" dirty="0" smtClean="0"/>
              <a:t>/</a:t>
            </a:r>
            <a:r>
              <a:rPr lang="zh-CN" altLang="en-US" sz="3100" dirty="0" smtClean="0"/>
              <a:t>绝对地址</a:t>
            </a:r>
            <a:r>
              <a:rPr lang="en-US" altLang="zh-CN" sz="3100" dirty="0" smtClean="0"/>
              <a:t>;</a:t>
            </a:r>
            <a:endParaRPr lang="en-US" altLang="zh-CN" sz="3100" dirty="0" smtClean="0"/>
          </a:p>
          <a:p>
            <a:pPr lvl="1"/>
            <a:r>
              <a:rPr lang="en-US" altLang="zh-CN" sz="3100" dirty="0" err="1" smtClean="0"/>
              <a:t>EntryPoint</a:t>
            </a:r>
            <a:r>
              <a:rPr lang="zh-CN" altLang="en-US" sz="3100" dirty="0"/>
              <a:t>指示要调用的 </a:t>
            </a:r>
            <a:r>
              <a:rPr lang="en-US" altLang="zh-CN" sz="3100" dirty="0"/>
              <a:t>DLL </a:t>
            </a:r>
            <a:r>
              <a:rPr lang="zh-CN" altLang="en-US" sz="3100" dirty="0"/>
              <a:t>入口点的名称或序号</a:t>
            </a:r>
            <a:r>
              <a:rPr lang="en-US" altLang="zh-CN" sz="3100" dirty="0"/>
              <a:t>---DLL</a:t>
            </a:r>
            <a:r>
              <a:rPr lang="zh-CN" altLang="en-US" sz="3100" dirty="0"/>
              <a:t>中的函数</a:t>
            </a:r>
            <a:r>
              <a:rPr lang="zh-CN" altLang="en-US" sz="3100" dirty="0" smtClean="0"/>
              <a:t>指针</a:t>
            </a:r>
            <a:endParaRPr lang="en-US" altLang="zh-CN" sz="3100" dirty="0" smtClean="0"/>
          </a:p>
          <a:p>
            <a:pPr lvl="1"/>
            <a:r>
              <a:rPr lang="en-US" altLang="zh-CN" sz="3100" dirty="0" err="1" smtClean="0"/>
              <a:t>CharSet</a:t>
            </a:r>
            <a:r>
              <a:rPr lang="zh-CN" altLang="en-US" sz="3100" dirty="0" smtClean="0"/>
              <a:t>控制调用函数的名称版本</a:t>
            </a:r>
            <a:endParaRPr lang="en-US" altLang="zh-CN" sz="3100" dirty="0" smtClean="0"/>
          </a:p>
          <a:p>
            <a:pPr lvl="1"/>
            <a:r>
              <a:rPr lang="en-US" altLang="zh-CN" sz="3100" dirty="0" err="1" smtClean="0"/>
              <a:t>CallingConvention</a:t>
            </a:r>
            <a:r>
              <a:rPr lang="zh-CN" altLang="en-US" sz="3100" dirty="0" smtClean="0"/>
              <a:t>指示向非托管实现传递方法参数</a:t>
            </a:r>
            <a:endParaRPr lang="zh-CN" altLang="en-US" sz="3100" dirty="0"/>
          </a:p>
          <a:p>
            <a:pPr marL="457200" lvl="1" indent="0">
              <a:buNone/>
            </a:pPr>
            <a:endParaRPr lang="zh-CN" altLang="en-US" sz="3100" dirty="0" smtClean="0"/>
          </a:p>
          <a:p>
            <a:pPr eaLnBrk="1" hangingPunct="1"/>
            <a:endParaRPr lang="en-US" altLang="zh-CN" sz="2400"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idx="4294967295"/>
          </p:nvPr>
        </p:nvSpPr>
        <p:spPr>
          <a:xfrm>
            <a:off x="0" y="0"/>
            <a:ext cx="8597900" cy="1320800"/>
          </a:xfrm>
        </p:spPr>
        <p:txBody>
          <a:bodyPr/>
          <a:lstStyle/>
          <a:p>
            <a:pPr eaLnBrk="1" hangingPunct="1"/>
            <a:r>
              <a:rPr lang="en-US" altLang="zh-CN" dirty="0" err="1" smtClean="0"/>
              <a:t>DllImport</a:t>
            </a:r>
            <a:r>
              <a:rPr lang="zh-CN" altLang="en-US" dirty="0" smtClean="0"/>
              <a:t>函数</a:t>
            </a:r>
            <a:r>
              <a:rPr lang="en-US" altLang="zh-CN" dirty="0" smtClean="0"/>
              <a:t>wrapper</a:t>
            </a:r>
            <a:endParaRPr lang="en-US" altLang="zh-CN" dirty="0" smtClean="0"/>
          </a:p>
        </p:txBody>
      </p:sp>
      <p:sp>
        <p:nvSpPr>
          <p:cNvPr id="40964" name="Rectangle 3"/>
          <p:cNvSpPr>
            <a:spLocks noGrp="1" noChangeArrowheads="1"/>
          </p:cNvSpPr>
          <p:nvPr>
            <p:ph idx="4294967295"/>
          </p:nvPr>
        </p:nvSpPr>
        <p:spPr>
          <a:xfrm>
            <a:off x="1200647" y="1118221"/>
            <a:ext cx="9686925" cy="5902325"/>
          </a:xfrm>
        </p:spPr>
        <p:txBody>
          <a:bodyPr>
            <a:normAutofit fontScale="92500" lnSpcReduction="20000"/>
          </a:bodyPr>
          <a:lstStyle/>
          <a:p>
            <a:r>
              <a:rPr lang="zh-CN" altLang="en-US" sz="3200" dirty="0"/>
              <a:t>调用非托管的动态链接库需要使用 </a:t>
            </a:r>
            <a:r>
              <a:rPr lang="en-US" altLang="zh-CN" sz="3200" dirty="0"/>
              <a:t>Interop </a:t>
            </a:r>
            <a:r>
              <a:rPr lang="zh-CN" altLang="en-US" sz="3200" dirty="0" smtClean="0"/>
              <a:t>服务</a:t>
            </a:r>
            <a:endParaRPr lang="en-US" altLang="zh-CN" sz="3200" dirty="0" smtClean="0"/>
          </a:p>
          <a:p>
            <a:r>
              <a:rPr lang="en-US" altLang="zh-CN" sz="3200" dirty="0"/>
              <a:t>extern </a:t>
            </a:r>
            <a:r>
              <a:rPr lang="zh-CN" altLang="en-US" sz="3200" dirty="0"/>
              <a:t>修饰符用于声明在外部实现的</a:t>
            </a:r>
            <a:r>
              <a:rPr lang="zh-CN" altLang="en-US" sz="3200" dirty="0" smtClean="0"/>
              <a:t>方法，与 </a:t>
            </a:r>
            <a:r>
              <a:rPr lang="en-US" altLang="zh-CN" sz="3200" dirty="0" err="1"/>
              <a:t>DllImport</a:t>
            </a:r>
            <a:r>
              <a:rPr lang="en-US" altLang="zh-CN" sz="3200" dirty="0"/>
              <a:t> </a:t>
            </a:r>
            <a:r>
              <a:rPr lang="zh-CN" altLang="en-US" sz="3200" dirty="0"/>
              <a:t>属性一起</a:t>
            </a:r>
            <a:r>
              <a:rPr lang="zh-CN" altLang="en-US" sz="3200" dirty="0" smtClean="0"/>
              <a:t>使用，且将</a:t>
            </a:r>
            <a:r>
              <a:rPr lang="zh-CN" altLang="en-US" sz="3200" dirty="0"/>
              <a:t>方法声明为 </a:t>
            </a:r>
            <a:r>
              <a:rPr lang="en-US" altLang="zh-CN" sz="3200" dirty="0"/>
              <a:t>static</a:t>
            </a:r>
            <a:endParaRPr lang="en-US" altLang="zh-CN" sz="3200" dirty="0"/>
          </a:p>
          <a:p>
            <a:pPr marL="0" indent="0">
              <a:buNone/>
            </a:pPr>
            <a:r>
              <a:rPr lang="en-US" altLang="zh-CN" sz="3200" dirty="0" smtClean="0"/>
              <a:t>[</a:t>
            </a:r>
            <a:r>
              <a:rPr lang="en-US" altLang="zh-CN" sz="3200" dirty="0" err="1"/>
              <a:t>DllImport</a:t>
            </a:r>
            <a:r>
              <a:rPr lang="en-US" altLang="zh-CN" sz="3200" dirty="0"/>
              <a:t>("User32.dll")]</a:t>
            </a:r>
            <a:endParaRPr lang="en-US" altLang="zh-CN" sz="3200" dirty="0"/>
          </a:p>
          <a:p>
            <a:pPr marL="0" indent="0">
              <a:buNone/>
            </a:pPr>
            <a:r>
              <a:rPr lang="en-US" altLang="zh-CN" sz="3200" dirty="0"/>
              <a:t>public </a:t>
            </a:r>
            <a:r>
              <a:rPr lang="en-US" altLang="zh-CN" sz="3200" b="1" dirty="0">
                <a:solidFill>
                  <a:schemeClr val="accent5"/>
                </a:solidFill>
              </a:rPr>
              <a:t>static extern</a:t>
            </a:r>
            <a:r>
              <a:rPr lang="en-US" altLang="zh-CN" sz="3200" dirty="0"/>
              <a:t> </a:t>
            </a:r>
            <a:r>
              <a:rPr lang="en-US" altLang="zh-CN" sz="3200" dirty="0" err="1"/>
              <a:t>int</a:t>
            </a:r>
            <a:r>
              <a:rPr lang="en-US" altLang="zh-CN" sz="3200" dirty="0"/>
              <a:t> </a:t>
            </a:r>
            <a:r>
              <a:rPr lang="en-US" altLang="zh-CN" sz="3200" dirty="0" err="1" smtClean="0"/>
              <a:t>MessageBox</a:t>
            </a:r>
            <a:r>
              <a:rPr lang="en-US" altLang="zh-CN" sz="3200" dirty="0" smtClean="0"/>
              <a:t>(</a:t>
            </a:r>
            <a:r>
              <a:rPr lang="en-US" altLang="zh-CN" sz="3200" dirty="0" err="1" smtClean="0"/>
              <a:t>int</a:t>
            </a:r>
            <a:r>
              <a:rPr lang="en-US" altLang="zh-CN" sz="3200" dirty="0" smtClean="0"/>
              <a:t> </a:t>
            </a:r>
            <a:r>
              <a:rPr lang="en-US" altLang="zh-CN" sz="3200" dirty="0"/>
              <a:t>h, string m, string c, </a:t>
            </a:r>
            <a:r>
              <a:rPr lang="en-US" altLang="zh-CN" sz="3200" dirty="0" err="1"/>
              <a:t>int</a:t>
            </a:r>
            <a:r>
              <a:rPr lang="en-US" altLang="zh-CN" sz="3200" dirty="0"/>
              <a:t> type);</a:t>
            </a:r>
            <a:endParaRPr lang="en-US" altLang="zh-CN" sz="3200" dirty="0"/>
          </a:p>
          <a:p>
            <a:pPr eaLnBrk="1" hangingPunct="1"/>
            <a:endParaRPr lang="en-US" altLang="zh-CN" sz="3200" dirty="0" smtClean="0"/>
          </a:p>
          <a:p>
            <a:pPr eaLnBrk="1" hangingPunct="1"/>
            <a:r>
              <a:rPr lang="zh-CN" altLang="en-US" sz="3200" dirty="0" smtClean="0"/>
              <a:t>函数返回值及函数参数类型与创建动态链接库中的函数参数保持一致</a:t>
            </a:r>
            <a:endParaRPr lang="zh-CN" altLang="en-US" sz="3200" dirty="0" smtClean="0"/>
          </a:p>
          <a:p>
            <a:pPr lvl="1"/>
            <a:r>
              <a:rPr lang="zh-CN" altLang="en-US" sz="2600" dirty="0"/>
              <a:t>数值型直接用对应的就可</a:t>
            </a:r>
            <a:r>
              <a:rPr lang="zh-CN" altLang="en-US" dirty="0"/>
              <a:t>（</a:t>
            </a:r>
            <a:r>
              <a:rPr lang="en-US" altLang="zh-CN" dirty="0"/>
              <a:t>DWORD -&gt; </a:t>
            </a:r>
            <a:r>
              <a:rPr lang="en-US" altLang="zh-CN" dirty="0" err="1"/>
              <a:t>int</a:t>
            </a:r>
            <a:r>
              <a:rPr lang="en-US" altLang="zh-CN" dirty="0"/>
              <a:t> , WORD -&gt; Int16</a:t>
            </a:r>
            <a:r>
              <a:rPr lang="zh-CN" altLang="en-US" dirty="0"/>
              <a:t>）</a:t>
            </a:r>
            <a:endParaRPr lang="zh-CN" altLang="en-US" sz="1400" dirty="0"/>
          </a:p>
          <a:p>
            <a:pPr lvl="1"/>
            <a:r>
              <a:rPr lang="en-US" altLang="zh-CN" sz="2600" dirty="0"/>
              <a:t>API</a:t>
            </a:r>
            <a:r>
              <a:rPr lang="zh-CN" altLang="en-US" sz="2600" dirty="0"/>
              <a:t>中字符串指针类型</a:t>
            </a:r>
            <a:r>
              <a:rPr lang="en-US" altLang="zh-CN" dirty="0" smtClean="0"/>
              <a:t>-&gt; </a:t>
            </a:r>
            <a:r>
              <a:rPr lang="en-US" altLang="zh-CN" dirty="0" err="1" smtClean="0"/>
              <a:t>.net</a:t>
            </a:r>
            <a:r>
              <a:rPr lang="zh-CN" altLang="en-US" dirty="0" smtClean="0"/>
              <a:t>中</a:t>
            </a:r>
            <a:r>
              <a:rPr lang="en-US" altLang="zh-CN" dirty="0" smtClean="0"/>
              <a:t>string</a:t>
            </a:r>
            <a:endParaRPr lang="en-US" altLang="zh-CN" dirty="0" smtClean="0"/>
          </a:p>
          <a:p>
            <a:pPr lvl="1"/>
            <a:r>
              <a:rPr lang="en-US" altLang="zh-CN" sz="2600" dirty="0"/>
              <a:t>API</a:t>
            </a:r>
            <a:r>
              <a:rPr lang="zh-CN" altLang="en-US" sz="2600" dirty="0"/>
              <a:t>中句柄 </a:t>
            </a:r>
            <a:r>
              <a:rPr lang="en-US" altLang="zh-CN" sz="2600" dirty="0"/>
              <a:t>(</a:t>
            </a:r>
            <a:r>
              <a:rPr lang="en-US" altLang="zh-CN" sz="2600" dirty="0" err="1"/>
              <a:t>dWord</a:t>
            </a:r>
            <a:r>
              <a:rPr lang="en-US" altLang="zh-CN" sz="2600" dirty="0"/>
              <a:t>)  --&gt; </a:t>
            </a:r>
            <a:r>
              <a:rPr lang="en-US" altLang="zh-CN" sz="2600" dirty="0" err="1"/>
              <a:t>.net</a:t>
            </a:r>
            <a:r>
              <a:rPr lang="zh-CN" altLang="en-US" sz="2600" dirty="0"/>
              <a:t>中</a:t>
            </a:r>
            <a:r>
              <a:rPr lang="en-US" altLang="zh-CN" sz="2600" dirty="0" err="1"/>
              <a:t>IntPtr</a:t>
            </a:r>
            <a:endParaRPr lang="en-US" altLang="zh-CN" sz="2600" dirty="0"/>
          </a:p>
          <a:p>
            <a:pPr lvl="1"/>
            <a:r>
              <a:rPr lang="en-US" altLang="zh-CN" sz="2600" dirty="0"/>
              <a:t>API</a:t>
            </a:r>
            <a:r>
              <a:rPr lang="zh-CN" altLang="en-US" sz="2600" dirty="0"/>
              <a:t>中结构</a:t>
            </a:r>
            <a:r>
              <a:rPr lang="en-US" altLang="zh-CN" sz="2600" dirty="0" err="1"/>
              <a:t>struct</a:t>
            </a:r>
            <a:r>
              <a:rPr lang="en-US" altLang="zh-CN" sz="2600" dirty="0"/>
              <a:t>   --&gt; </a:t>
            </a:r>
            <a:r>
              <a:rPr lang="en-US" altLang="zh-CN" sz="2600" dirty="0" err="1"/>
              <a:t>.net</a:t>
            </a:r>
            <a:r>
              <a:rPr lang="zh-CN" altLang="en-US" sz="2600" dirty="0"/>
              <a:t>中结构或者类。注意这种情况下，要先用</a:t>
            </a:r>
            <a:r>
              <a:rPr lang="en-US" altLang="zh-CN" sz="2600" dirty="0" err="1"/>
              <a:t>StructLayout</a:t>
            </a:r>
            <a:r>
              <a:rPr lang="zh-CN" altLang="en-US" sz="2600" dirty="0"/>
              <a:t>特性限定声明结构或类，虽然比较复杂，在用到时查示例就好，不需死记</a:t>
            </a:r>
            <a:endParaRPr lang="zh-CN" altLang="en-US" sz="2600" dirty="0"/>
          </a:p>
          <a:p>
            <a:pPr eaLnBrk="1" hangingPunct="1"/>
            <a:endParaRPr lang="en-US" altLang="zh-CN" sz="2800" dirty="0"/>
          </a:p>
          <a:p>
            <a:pPr eaLnBrk="1" hangingPunct="1"/>
            <a:endParaRPr lang="en-US" altLang="zh-CN" sz="28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p:cNvGraphicFramePr>
            <a:graphicFrameLocks noGrp="1"/>
          </p:cNvGraphicFramePr>
          <p:nvPr/>
        </p:nvGraphicFramePr>
        <p:xfrm>
          <a:off x="1303844" y="457200"/>
          <a:ext cx="9170290" cy="6400800"/>
        </p:xfrm>
        <a:graphic>
          <a:graphicData uri="http://schemas.openxmlformats.org/drawingml/2006/table">
            <a:tbl>
              <a:tblPr firstRow="1" firstCol="1" bandRow="1">
                <a:tableStyleId>{5C22544A-7EE6-4342-B048-85BDC9FD1C3A}</a:tableStyleId>
              </a:tblPr>
              <a:tblGrid>
                <a:gridCol w="2035972"/>
                <a:gridCol w="1749712"/>
                <a:gridCol w="2171086"/>
                <a:gridCol w="3213520"/>
              </a:tblGrid>
              <a:tr h="564156">
                <a:tc>
                  <a:txBody>
                    <a:bodyPr/>
                    <a:lstStyle/>
                    <a:p>
                      <a:pPr algn="l">
                        <a:spcAft>
                          <a:spcPts val="0"/>
                        </a:spcAft>
                      </a:pPr>
                      <a:r>
                        <a:rPr lang="en-US" sz="2000" kern="0" dirty="0">
                          <a:effectLst/>
                        </a:rPr>
                        <a:t>Unmanaged type in </a:t>
                      </a:r>
                      <a:r>
                        <a:rPr lang="en-US" sz="2000" kern="0" dirty="0" err="1">
                          <a:effectLst/>
                        </a:rPr>
                        <a:t>Wtypes.h</a:t>
                      </a:r>
                      <a:endParaRPr lang="zh-CN" sz="2000" kern="100" dirty="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B0F0"/>
                    </a:solidFill>
                  </a:tcPr>
                </a:tc>
                <a:tc>
                  <a:txBody>
                    <a:bodyPr/>
                    <a:lstStyle/>
                    <a:p>
                      <a:pPr algn="l">
                        <a:spcAft>
                          <a:spcPts val="0"/>
                        </a:spcAft>
                      </a:pPr>
                      <a:r>
                        <a:rPr lang="en-US" sz="2000" kern="0">
                          <a:effectLst/>
                        </a:rPr>
                        <a:t>Unmanaged C language type</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B0F0"/>
                    </a:solidFill>
                  </a:tcPr>
                </a:tc>
                <a:tc>
                  <a:txBody>
                    <a:bodyPr/>
                    <a:lstStyle/>
                    <a:p>
                      <a:pPr algn="l">
                        <a:spcAft>
                          <a:spcPts val="0"/>
                        </a:spcAft>
                      </a:pPr>
                      <a:r>
                        <a:rPr lang="en-US" sz="2000" kern="0">
                          <a:effectLst/>
                        </a:rPr>
                        <a:t>Managed class name</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B0F0"/>
                    </a:solidFill>
                  </a:tcPr>
                </a:tc>
                <a:tc>
                  <a:txBody>
                    <a:bodyPr/>
                    <a:lstStyle/>
                    <a:p>
                      <a:pPr algn="l">
                        <a:spcAft>
                          <a:spcPts val="0"/>
                        </a:spcAft>
                      </a:pPr>
                      <a:r>
                        <a:rPr lang="en-US" sz="2000" kern="0">
                          <a:effectLst/>
                        </a:rPr>
                        <a:t>Description</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B0F0"/>
                    </a:solidFill>
                  </a:tcPr>
                </a:tc>
              </a:tr>
              <a:tr h="282078">
                <a:tc rowSpan="2">
                  <a:txBody>
                    <a:bodyPr/>
                    <a:lstStyle/>
                    <a:p>
                      <a:pPr algn="l">
                        <a:spcAft>
                          <a:spcPts val="0"/>
                        </a:spcAft>
                      </a:pPr>
                      <a:r>
                        <a:rPr lang="en-US" sz="2000" kern="0">
                          <a:effectLst/>
                        </a:rPr>
                        <a:t>HANDLE</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rowSpan="2">
                  <a:txBody>
                    <a:bodyPr/>
                    <a:lstStyle/>
                    <a:p>
                      <a:pPr algn="l">
                        <a:spcAft>
                          <a:spcPts val="0"/>
                        </a:spcAft>
                      </a:pPr>
                      <a:r>
                        <a:rPr lang="en-US" sz="2000" kern="0">
                          <a:effectLst/>
                        </a:rPr>
                        <a:t>void*</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T w="19050" cap="flat" cmpd="sng" algn="ctr">
                      <a:solidFill>
                        <a:schemeClr val="tx1"/>
                      </a:solidFill>
                      <a:prstDash val="solid"/>
                      <a:round/>
                      <a:headEnd type="none" w="med" len="med"/>
                      <a:tailEnd type="none" w="med" len="med"/>
                    </a:lnT>
                  </a:tcPr>
                </a:tc>
                <a:tc rowSpan="2">
                  <a:txBody>
                    <a:bodyPr/>
                    <a:lstStyle/>
                    <a:p>
                      <a:pPr algn="l">
                        <a:spcAft>
                          <a:spcPts val="0"/>
                        </a:spcAft>
                      </a:pPr>
                      <a:r>
                        <a:rPr lang="en-US" sz="2000" kern="0" dirty="0" err="1">
                          <a:effectLst/>
                        </a:rPr>
                        <a:t>System.IntPtr</a:t>
                      </a:r>
                      <a:endParaRPr lang="zh-CN" sz="2000" kern="100" dirty="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T w="19050" cap="flat" cmpd="sng" algn="ctr">
                      <a:solidFill>
                        <a:schemeClr val="tx1"/>
                      </a:solidFill>
                      <a:prstDash val="solid"/>
                      <a:round/>
                      <a:headEnd type="none" w="med" len="med"/>
                      <a:tailEnd type="none" w="med" len="med"/>
                    </a:lnT>
                  </a:tcPr>
                </a:tc>
                <a:tc>
                  <a:txBody>
                    <a:bodyPr/>
                    <a:lstStyle/>
                    <a:p>
                      <a:pPr algn="l">
                        <a:spcAft>
                          <a:spcPts val="0"/>
                        </a:spcAft>
                      </a:pPr>
                      <a:r>
                        <a:rPr lang="en-US" sz="2000" kern="0">
                          <a:effectLst/>
                        </a:rPr>
                        <a:t>32 bits on 32-bit OS</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tr>
              <a:tr h="291519">
                <a:tc vMerge="1">
                  <a:tcPr/>
                </a:tc>
                <a:tc vMerge="1">
                  <a:tcPr/>
                </a:tc>
                <a:tc vMerge="1">
                  <a:tcPr/>
                </a:tc>
                <a:tc>
                  <a:txBody>
                    <a:bodyPr/>
                    <a:lstStyle/>
                    <a:p>
                      <a:pPr algn="l">
                        <a:spcAft>
                          <a:spcPts val="0"/>
                        </a:spcAft>
                      </a:pPr>
                      <a:r>
                        <a:rPr lang="en-US" sz="2000" kern="0">
                          <a:effectLst/>
                        </a:rPr>
                        <a:t>, 64 bits on 64-bit OS.</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tr>
              <a:tr h="290591">
                <a:tc>
                  <a:txBody>
                    <a:bodyPr/>
                    <a:lstStyle/>
                    <a:p>
                      <a:pPr algn="l">
                        <a:spcAft>
                          <a:spcPts val="0"/>
                        </a:spcAft>
                      </a:pPr>
                      <a:r>
                        <a:rPr lang="en-US" sz="2000" kern="0" dirty="0">
                          <a:effectLst/>
                        </a:rPr>
                        <a:t>BYTE</a:t>
                      </a:r>
                      <a:endParaRPr lang="zh-CN" sz="2000" kern="100" dirty="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unsigned char</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System.Byte</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8 bits</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tr>
              <a:tr h="282078">
                <a:tc>
                  <a:txBody>
                    <a:bodyPr/>
                    <a:lstStyle/>
                    <a:p>
                      <a:pPr algn="l">
                        <a:spcAft>
                          <a:spcPts val="0"/>
                        </a:spcAft>
                      </a:pPr>
                      <a:r>
                        <a:rPr lang="en-US" sz="2000" kern="0">
                          <a:effectLst/>
                        </a:rPr>
                        <a:t>SHORT</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short</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System.Int16</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16 bits</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tr>
              <a:tr h="290591">
                <a:tc>
                  <a:txBody>
                    <a:bodyPr/>
                    <a:lstStyle/>
                    <a:p>
                      <a:pPr algn="l">
                        <a:spcAft>
                          <a:spcPts val="0"/>
                        </a:spcAft>
                      </a:pPr>
                      <a:r>
                        <a:rPr lang="en-US" sz="2000" kern="0">
                          <a:effectLst/>
                        </a:rPr>
                        <a:t>WORD</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unsigned short</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System.UInt16</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16 bits</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tr>
              <a:tr h="282078">
                <a:tc>
                  <a:txBody>
                    <a:bodyPr/>
                    <a:lstStyle/>
                    <a:p>
                      <a:pPr algn="l">
                        <a:spcAft>
                          <a:spcPts val="0"/>
                        </a:spcAft>
                      </a:pPr>
                      <a:r>
                        <a:rPr lang="en-US" sz="2000" kern="0">
                          <a:effectLst/>
                        </a:rPr>
                        <a:t>INT</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int</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System.Int32</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tr>
              <a:tr h="282078">
                <a:tc>
                  <a:txBody>
                    <a:bodyPr/>
                    <a:lstStyle/>
                    <a:p>
                      <a:pPr algn="l">
                        <a:spcAft>
                          <a:spcPts val="0"/>
                        </a:spcAft>
                      </a:pPr>
                      <a:r>
                        <a:rPr lang="en-US" sz="2000" kern="0">
                          <a:effectLst/>
                        </a:rPr>
                        <a:t>UINT</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unsigned int</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System.UInt32</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tr>
              <a:tr h="282078">
                <a:tc>
                  <a:txBody>
                    <a:bodyPr/>
                    <a:lstStyle/>
                    <a:p>
                      <a:pPr algn="l">
                        <a:spcAft>
                          <a:spcPts val="0"/>
                        </a:spcAft>
                      </a:pPr>
                      <a:r>
                        <a:rPr lang="en-US" sz="2000" kern="0">
                          <a:effectLst/>
                        </a:rPr>
                        <a:t>LONG</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long</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System.Int32</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tr>
              <a:tr h="282078">
                <a:tc>
                  <a:txBody>
                    <a:bodyPr/>
                    <a:lstStyle/>
                    <a:p>
                      <a:pPr algn="l">
                        <a:spcAft>
                          <a:spcPts val="0"/>
                        </a:spcAft>
                      </a:pPr>
                      <a:r>
                        <a:rPr lang="en-US" sz="2000" kern="0">
                          <a:effectLst/>
                        </a:rPr>
                        <a:t>BOOL</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long</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System.Int32</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tr>
              <a:tr h="290591">
                <a:tc>
                  <a:txBody>
                    <a:bodyPr/>
                    <a:lstStyle/>
                    <a:p>
                      <a:pPr algn="l">
                        <a:spcAft>
                          <a:spcPts val="0"/>
                        </a:spcAft>
                      </a:pPr>
                      <a:r>
                        <a:rPr lang="en-US" sz="2000" kern="0">
                          <a:effectLst/>
                        </a:rPr>
                        <a:t>DWORD</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unsigned long</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System.UInt32</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tr>
              <a:tr h="290591">
                <a:tc>
                  <a:txBody>
                    <a:bodyPr/>
                    <a:lstStyle/>
                    <a:p>
                      <a:pPr algn="l">
                        <a:spcAft>
                          <a:spcPts val="0"/>
                        </a:spcAft>
                      </a:pPr>
                      <a:r>
                        <a:rPr lang="en-US" sz="2000" kern="0">
                          <a:effectLst/>
                        </a:rPr>
                        <a:t>ULONG</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unsigned long</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System.UInt32</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tr>
              <a:tr h="282078">
                <a:tc>
                  <a:txBody>
                    <a:bodyPr/>
                    <a:lstStyle/>
                    <a:p>
                      <a:pPr algn="l">
                        <a:spcAft>
                          <a:spcPts val="0"/>
                        </a:spcAft>
                      </a:pPr>
                      <a:r>
                        <a:rPr lang="en-US" sz="2000" kern="0">
                          <a:effectLst/>
                        </a:rPr>
                        <a:t>CHAR</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char</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System.Char</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ANSI.</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tr>
              <a:tr h="291519">
                <a:tc>
                  <a:txBody>
                    <a:bodyPr/>
                    <a:lstStyle/>
                    <a:p>
                      <a:pPr algn="l">
                        <a:spcAft>
                          <a:spcPts val="0"/>
                        </a:spcAft>
                      </a:pPr>
                      <a:r>
                        <a:rPr lang="en-US" sz="2000" kern="0">
                          <a:effectLst/>
                        </a:rPr>
                        <a:t>WCHAR</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wchar_t</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System.Char</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Unicode.</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tr>
              <a:tr h="282078">
                <a:tc>
                  <a:txBody>
                    <a:bodyPr/>
                    <a:lstStyle/>
                    <a:p>
                      <a:pPr algn="l">
                        <a:spcAft>
                          <a:spcPts val="0"/>
                        </a:spcAft>
                      </a:pPr>
                      <a:r>
                        <a:rPr lang="en-US" sz="2000" kern="0">
                          <a:effectLst/>
                        </a:rPr>
                        <a:t>LPSTR</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char*</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System.String  </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ANSI.</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tr>
              <a:tr h="282078">
                <a:tc>
                  <a:txBody>
                    <a:bodyPr/>
                    <a:lstStyle/>
                    <a:p>
                      <a:pPr algn="l">
                        <a:spcAft>
                          <a:spcPts val="0"/>
                        </a:spcAft>
                      </a:pPr>
                      <a:r>
                        <a:rPr lang="en-US" sz="2000" kern="0">
                          <a:effectLst/>
                        </a:rPr>
                        <a:t>LPCSTR</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Const char*</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System.String  </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ANSI.</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tr>
              <a:tr h="291519">
                <a:tc>
                  <a:txBody>
                    <a:bodyPr/>
                    <a:lstStyle/>
                    <a:p>
                      <a:pPr algn="l">
                        <a:spcAft>
                          <a:spcPts val="0"/>
                        </a:spcAft>
                      </a:pPr>
                      <a:r>
                        <a:rPr lang="en-US" sz="2000" kern="0">
                          <a:effectLst/>
                        </a:rPr>
                        <a:t>LPWSTR</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wchar_t*</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System.String  </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Unicode.</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tr>
              <a:tr h="291519">
                <a:tc>
                  <a:txBody>
                    <a:bodyPr/>
                    <a:lstStyle/>
                    <a:p>
                      <a:pPr algn="l">
                        <a:spcAft>
                          <a:spcPts val="0"/>
                        </a:spcAft>
                      </a:pPr>
                      <a:r>
                        <a:rPr lang="en-US" sz="2000" kern="0">
                          <a:effectLst/>
                        </a:rPr>
                        <a:t>LPCWSTR</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Const wchar_t*</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System.String  </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Unicode.</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tr>
              <a:tr h="282078">
                <a:tc>
                  <a:txBody>
                    <a:bodyPr/>
                    <a:lstStyle/>
                    <a:p>
                      <a:pPr algn="l">
                        <a:spcAft>
                          <a:spcPts val="0"/>
                        </a:spcAft>
                      </a:pPr>
                      <a:r>
                        <a:rPr lang="en-US" sz="2000" kern="0">
                          <a:effectLst/>
                        </a:rPr>
                        <a:t>FLOAT</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Float</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System.Single</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tr>
              <a:tr h="282078">
                <a:tc>
                  <a:txBody>
                    <a:bodyPr/>
                    <a:lstStyle/>
                    <a:p>
                      <a:pPr algn="l">
                        <a:spcAft>
                          <a:spcPts val="0"/>
                        </a:spcAft>
                      </a:pPr>
                      <a:r>
                        <a:rPr lang="en-US" sz="2000" kern="0">
                          <a:effectLst/>
                        </a:rPr>
                        <a:t>DOUBLE</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a:spcAft>
                          <a:spcPts val="0"/>
                        </a:spcAft>
                      </a:pPr>
                      <a:r>
                        <a:rPr lang="en-US" sz="2000" kern="0" dirty="0">
                          <a:effectLst/>
                        </a:rPr>
                        <a:t>Double</a:t>
                      </a:r>
                      <a:endParaRPr lang="zh-CN" sz="2000" kern="100" dirty="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B w="12700" cap="flat" cmpd="sng" algn="ctr">
                      <a:solidFill>
                        <a:schemeClr val="tx1"/>
                      </a:solidFill>
                      <a:prstDash val="solid"/>
                      <a:round/>
                      <a:headEnd type="none" w="med" len="med"/>
                      <a:tailEnd type="none" w="med" len="med"/>
                    </a:lnB>
                  </a:tcPr>
                </a:tc>
                <a:tc>
                  <a:txBody>
                    <a:bodyPr/>
                    <a:lstStyle/>
                    <a:p>
                      <a:pPr algn="l">
                        <a:spcAft>
                          <a:spcPts val="0"/>
                        </a:spcAft>
                      </a:pPr>
                      <a:r>
                        <a:rPr lang="en-US" sz="2000" kern="0">
                          <a:effectLst/>
                        </a:rPr>
                        <a:t>System.Double</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B w="12700" cap="flat" cmpd="sng" algn="ctr">
                      <a:solidFill>
                        <a:schemeClr val="tx1"/>
                      </a:solidFill>
                      <a:prstDash val="solid"/>
                      <a:round/>
                      <a:headEnd type="none" w="med" len="med"/>
                      <a:tailEnd type="none" w="med" len="med"/>
                    </a:lnB>
                  </a:tcPr>
                </a:tc>
                <a:tc>
                  <a:txBody>
                    <a:bodyPr/>
                    <a:lstStyle/>
                    <a:p>
                      <a:pPr algn="l">
                        <a:spcAft>
                          <a:spcPts val="0"/>
                        </a:spcAft>
                      </a:pPr>
                      <a:r>
                        <a:rPr lang="en-US" sz="2000" kern="0" dirty="0">
                          <a:effectLst/>
                        </a:rPr>
                        <a:t>64 bits</a:t>
                      </a:r>
                      <a:endParaRPr lang="zh-CN" sz="2000" kern="100" dirty="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cxnSp>
        <p:nvCxnSpPr>
          <p:cNvPr id="3" name="直接连接符 2"/>
          <p:cNvCxnSpPr/>
          <p:nvPr/>
        </p:nvCxnSpPr>
        <p:spPr>
          <a:xfrm>
            <a:off x="580292" y="4396154"/>
            <a:ext cx="11016762" cy="0"/>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sp>
        <p:nvSpPr>
          <p:cNvPr id="4" name="文本框 3"/>
          <p:cNvSpPr txBox="1"/>
          <p:nvPr/>
        </p:nvSpPr>
        <p:spPr>
          <a:xfrm>
            <a:off x="28948" y="3991708"/>
            <a:ext cx="1301262" cy="276999"/>
          </a:xfrm>
          <a:prstGeom prst="rect">
            <a:avLst/>
          </a:prstGeom>
          <a:noFill/>
        </p:spPr>
        <p:txBody>
          <a:bodyPr wrap="square" rtlCol="0">
            <a:spAutoFit/>
          </a:bodyPr>
          <a:lstStyle/>
          <a:p>
            <a:pPr algn="ctr"/>
            <a:r>
              <a:rPr lang="zh-CN" altLang="en-US" sz="1200" dirty="0" smtClean="0">
                <a:solidFill>
                  <a:srgbClr val="002060"/>
                </a:solidFill>
                <a:latin typeface="微软雅黑" panose="020B0503020204020204" pitchFamily="34" charset="-122"/>
                <a:ea typeface="微软雅黑" panose="020B0503020204020204" pitchFamily="34" charset="-122"/>
              </a:rPr>
              <a:t>内存表示相同</a:t>
            </a:r>
            <a:endParaRPr lang="zh-CN" altLang="en-US" sz="1200" dirty="0">
              <a:solidFill>
                <a:srgbClr val="002060"/>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8948" y="4642339"/>
            <a:ext cx="1301262" cy="276999"/>
          </a:xfrm>
          <a:prstGeom prst="rect">
            <a:avLst/>
          </a:prstGeom>
          <a:noFill/>
        </p:spPr>
        <p:txBody>
          <a:bodyPr wrap="square" rtlCol="0">
            <a:spAutoFit/>
          </a:bodyPr>
          <a:lstStyle/>
          <a:p>
            <a:pPr algn="ctr"/>
            <a:r>
              <a:rPr lang="zh-CN" altLang="en-US" sz="1200" dirty="0" smtClean="0">
                <a:solidFill>
                  <a:srgbClr val="002060"/>
                </a:solidFill>
                <a:latin typeface="微软雅黑" panose="020B0503020204020204" pitchFamily="34" charset="-122"/>
                <a:ea typeface="微软雅黑" panose="020B0503020204020204" pitchFamily="34" charset="-122"/>
              </a:rPr>
              <a:t>内存表示</a:t>
            </a:r>
            <a:r>
              <a:rPr lang="zh-CN" altLang="en-US" sz="1200" dirty="0">
                <a:solidFill>
                  <a:srgbClr val="002060"/>
                </a:solidFill>
                <a:latin typeface="微软雅黑" panose="020B0503020204020204" pitchFamily="34" charset="-122"/>
                <a:ea typeface="微软雅黑" panose="020B0503020204020204" pitchFamily="34" charset="-122"/>
              </a:rPr>
              <a:t>不</a:t>
            </a:r>
            <a:r>
              <a:rPr lang="zh-CN" altLang="en-US" sz="1200" dirty="0" smtClean="0">
                <a:solidFill>
                  <a:srgbClr val="002060"/>
                </a:solidFill>
                <a:latin typeface="微软雅黑" panose="020B0503020204020204" pitchFamily="34" charset="-122"/>
                <a:ea typeface="微软雅黑" panose="020B0503020204020204" pitchFamily="34" charset="-122"/>
              </a:rPr>
              <a:t>同</a:t>
            </a:r>
            <a:endParaRPr lang="zh-CN" altLang="en-US" sz="1200" dirty="0">
              <a:solidFill>
                <a:srgbClr val="002060"/>
              </a:solidFill>
              <a:latin typeface="微软雅黑" panose="020B0503020204020204" pitchFamily="34" charset="-122"/>
              <a:ea typeface="微软雅黑" panose="020B0503020204020204" pitchFamily="34" charset="-122"/>
            </a:endParaRPr>
          </a:p>
        </p:txBody>
      </p:sp>
      <p:sp>
        <p:nvSpPr>
          <p:cNvPr id="8" name="矩形 7"/>
          <p:cNvSpPr/>
          <p:nvPr/>
        </p:nvSpPr>
        <p:spPr>
          <a:xfrm>
            <a:off x="10526896" y="3899375"/>
            <a:ext cx="1603560" cy="369332"/>
          </a:xfrm>
          <a:prstGeom prst="rect">
            <a:avLst/>
          </a:prstGeom>
        </p:spPr>
        <p:txBody>
          <a:bodyPr wrap="square">
            <a:spAutoFit/>
          </a:bodyPr>
          <a:lstStyle/>
          <a:p>
            <a:r>
              <a:rPr lang="en-US" altLang="zh-CN" sz="1800" dirty="0" err="1">
                <a:solidFill>
                  <a:srgbClr val="002060"/>
                </a:solidFill>
                <a:latin typeface="Segoe UI" panose="020B0502040204020203" pitchFamily="34" charset="0"/>
              </a:rPr>
              <a:t>b</a:t>
            </a:r>
            <a:r>
              <a:rPr lang="en-US" altLang="zh-CN" sz="1800" dirty="0" err="1" smtClean="0">
                <a:solidFill>
                  <a:srgbClr val="002060"/>
                </a:solidFill>
                <a:latin typeface="Segoe UI" panose="020B0502040204020203" pitchFamily="34" charset="0"/>
              </a:rPr>
              <a:t>littable</a:t>
            </a:r>
            <a:r>
              <a:rPr lang="en-US" altLang="zh-CN" sz="1800" dirty="0" smtClean="0">
                <a:solidFill>
                  <a:srgbClr val="002060"/>
                </a:solidFill>
                <a:latin typeface="Segoe UI" panose="020B0502040204020203" pitchFamily="34" charset="0"/>
              </a:rPr>
              <a:t> type</a:t>
            </a:r>
            <a:r>
              <a:rPr lang="en-US" altLang="zh-CN" sz="1800" dirty="0">
                <a:solidFill>
                  <a:srgbClr val="000000"/>
                </a:solidFill>
                <a:latin typeface="Segoe UI" panose="020B0502040204020203" pitchFamily="34" charset="0"/>
              </a:rPr>
              <a:t> </a:t>
            </a:r>
            <a:endParaRPr lang="en-US" altLang="zh-CN" sz="1800" b="0" i="0" dirty="0">
              <a:solidFill>
                <a:srgbClr val="000000"/>
              </a:solidFill>
              <a:effectLst/>
              <a:latin typeface="Segoe UI" panose="020B0502040204020203" pitchFamily="34"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696473" y="1231920"/>
            <a:ext cx="4359216" cy="3842722"/>
            <a:chOff x="221411" y="603849"/>
            <a:chExt cx="4359216" cy="3842722"/>
          </a:xfrm>
        </p:grpSpPr>
        <p:sp>
          <p:nvSpPr>
            <p:cNvPr id="9" name="圆角矩形 8"/>
            <p:cNvSpPr/>
            <p:nvPr/>
          </p:nvSpPr>
          <p:spPr>
            <a:xfrm>
              <a:off x="221411" y="603849"/>
              <a:ext cx="4359216" cy="3842722"/>
            </a:xfrm>
            <a:prstGeom prst="roundRect">
              <a:avLst>
                <a:gd name="adj" fmla="val 6058"/>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21411" y="753251"/>
              <a:ext cx="4359215" cy="3693319"/>
            </a:xfrm>
            <a:prstGeom prst="rect">
              <a:avLst/>
            </a:prstGeom>
          </p:spPr>
          <p:txBody>
            <a:bodyPr wrap="square">
              <a:spAutoFit/>
            </a:bodyPr>
            <a:lstStyle/>
            <a:p>
              <a:r>
                <a:rPr lang="zh-CN" altLang="en-US"/>
                <a:t>[StructLayout(LayoutKind.Sequential)]</a:t>
              </a:r>
              <a:endParaRPr lang="zh-CN" altLang="en-US"/>
            </a:p>
            <a:p>
              <a:r>
                <a:rPr lang="zh-CN" altLang="en-US" smtClean="0"/>
                <a:t>public </a:t>
              </a:r>
              <a:r>
                <a:rPr lang="zh-CN" altLang="en-US"/>
                <a:t>struct KEYBDINPUT</a:t>
              </a:r>
              <a:endParaRPr lang="zh-CN" altLang="en-US"/>
            </a:p>
            <a:p>
              <a:r>
                <a:rPr lang="zh-CN" altLang="en-US" smtClean="0"/>
                <a:t>{</a:t>
              </a:r>
              <a:endParaRPr lang="zh-CN" altLang="en-US"/>
            </a:p>
            <a:p>
              <a:r>
                <a:rPr lang="zh-CN" altLang="en-US"/>
                <a:t>     </a:t>
              </a:r>
              <a:r>
                <a:rPr lang="zh-CN" altLang="en-US" smtClean="0"/>
                <a:t>public </a:t>
              </a:r>
              <a:r>
                <a:rPr lang="zh-CN" altLang="en-US"/>
                <a:t>short wVk;</a:t>
              </a:r>
              <a:endParaRPr lang="zh-CN" altLang="en-US"/>
            </a:p>
            <a:p>
              <a:r>
                <a:rPr lang="zh-CN" altLang="en-US"/>
                <a:t>     </a:t>
              </a:r>
              <a:r>
                <a:rPr lang="zh-CN" altLang="en-US" smtClean="0"/>
                <a:t>public </a:t>
              </a:r>
              <a:r>
                <a:rPr lang="zh-CN" altLang="en-US"/>
                <a:t>short wScan</a:t>
              </a:r>
              <a:r>
                <a:rPr lang="zh-CN" altLang="en-US" smtClean="0"/>
                <a:t>;</a:t>
              </a:r>
              <a:endParaRPr lang="zh-CN" altLang="en-US"/>
            </a:p>
            <a:p>
              <a:r>
                <a:rPr lang="zh-CN" altLang="en-US"/>
                <a:t>     </a:t>
              </a:r>
              <a:r>
                <a:rPr lang="zh-CN" altLang="en-US" smtClean="0"/>
                <a:t>// </a:t>
              </a:r>
              <a:r>
                <a:rPr lang="zh-CN" altLang="en-US"/>
                <a:t>KEYEVENTF_EXTENDEDKEY 0x0001</a:t>
              </a:r>
              <a:endParaRPr lang="zh-CN" altLang="en-US"/>
            </a:p>
            <a:p>
              <a:r>
                <a:rPr lang="zh-CN" altLang="en-US"/>
                <a:t>     </a:t>
              </a:r>
              <a:r>
                <a:rPr lang="zh-CN" altLang="en-US" smtClean="0"/>
                <a:t>// </a:t>
              </a:r>
              <a:r>
                <a:rPr lang="zh-CN" altLang="en-US"/>
                <a:t>KEYEVENTF_KEYUP 0x0002</a:t>
              </a:r>
              <a:endParaRPr lang="zh-CN" altLang="en-US"/>
            </a:p>
            <a:p>
              <a:r>
                <a:rPr lang="zh-CN" altLang="en-US"/>
                <a:t>     </a:t>
              </a:r>
              <a:r>
                <a:rPr lang="zh-CN" altLang="en-US" smtClean="0"/>
                <a:t>// </a:t>
              </a:r>
              <a:r>
                <a:rPr lang="zh-CN" altLang="en-US"/>
                <a:t>KEYEVENTF_SCANCODE 0x0008</a:t>
              </a:r>
              <a:endParaRPr lang="zh-CN" altLang="en-US"/>
            </a:p>
            <a:p>
              <a:r>
                <a:rPr lang="zh-CN" altLang="en-US"/>
                <a:t>     </a:t>
              </a:r>
              <a:r>
                <a:rPr lang="zh-CN" altLang="en-US" smtClean="0"/>
                <a:t>// </a:t>
              </a:r>
              <a:r>
                <a:rPr lang="zh-CN" altLang="en-US"/>
                <a:t>KEYEVENTF_UNICODE 0x0004</a:t>
              </a:r>
              <a:endParaRPr lang="zh-CN" altLang="en-US"/>
            </a:p>
            <a:p>
              <a:r>
                <a:rPr lang="zh-CN" altLang="en-US"/>
                <a:t>     </a:t>
              </a:r>
              <a:r>
                <a:rPr lang="zh-CN" altLang="en-US" smtClean="0"/>
                <a:t>public </a:t>
              </a:r>
              <a:r>
                <a:rPr lang="zh-CN" altLang="en-US"/>
                <a:t>int dwFlags</a:t>
              </a:r>
              <a:r>
                <a:rPr lang="zh-CN" altLang="en-US" smtClean="0"/>
                <a:t>;</a:t>
              </a:r>
              <a:endParaRPr lang="zh-CN" altLang="en-US"/>
            </a:p>
            <a:p>
              <a:r>
                <a:rPr lang="zh-CN" altLang="en-US"/>
                <a:t>     </a:t>
              </a:r>
              <a:r>
                <a:rPr lang="zh-CN" altLang="en-US" smtClean="0"/>
                <a:t>public </a:t>
              </a:r>
              <a:r>
                <a:rPr lang="zh-CN" altLang="en-US"/>
                <a:t>int time;</a:t>
              </a:r>
              <a:endParaRPr lang="zh-CN" altLang="en-US"/>
            </a:p>
            <a:p>
              <a:r>
                <a:rPr lang="zh-CN" altLang="en-US"/>
                <a:t>     </a:t>
              </a:r>
              <a:r>
                <a:rPr lang="zh-CN" altLang="en-US" smtClean="0"/>
                <a:t>public </a:t>
              </a:r>
              <a:r>
                <a:rPr lang="zh-CN" altLang="en-US"/>
                <a:t>IntPtr dwExtraInfo;</a:t>
              </a:r>
              <a:endParaRPr lang="zh-CN" altLang="en-US"/>
            </a:p>
            <a:p>
              <a:r>
                <a:rPr lang="zh-CN" altLang="en-US" smtClean="0"/>
                <a:t>}</a:t>
              </a:r>
              <a:endParaRPr lang="zh-CN" altLang="en-US"/>
            </a:p>
          </p:txBody>
        </p:sp>
      </p:grpSp>
      <p:grpSp>
        <p:nvGrpSpPr>
          <p:cNvPr id="2" name="组合 1"/>
          <p:cNvGrpSpPr/>
          <p:nvPr/>
        </p:nvGrpSpPr>
        <p:grpSpPr>
          <a:xfrm>
            <a:off x="6280813" y="1562477"/>
            <a:ext cx="4275828" cy="3512165"/>
            <a:chOff x="5006196" y="934405"/>
            <a:chExt cx="4275828" cy="3512165"/>
          </a:xfrm>
        </p:grpSpPr>
        <p:sp>
          <p:nvSpPr>
            <p:cNvPr id="12" name="圆角矩形 11"/>
            <p:cNvSpPr/>
            <p:nvPr/>
          </p:nvSpPr>
          <p:spPr>
            <a:xfrm>
              <a:off x="5009072" y="934405"/>
              <a:ext cx="4272952" cy="3512165"/>
            </a:xfrm>
            <a:prstGeom prst="roundRect">
              <a:avLst>
                <a:gd name="adj" fmla="val 6058"/>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006196" y="1030250"/>
              <a:ext cx="4275827" cy="2677656"/>
            </a:xfrm>
            <a:prstGeom prst="rect">
              <a:avLst/>
            </a:prstGeom>
          </p:spPr>
          <p:txBody>
            <a:bodyPr wrap="square">
              <a:spAutoFit/>
            </a:bodyPr>
            <a:lstStyle/>
            <a:p>
              <a:r>
                <a:rPr lang="en-US" altLang="zh-CN" dirty="0" err="1" smtClean="0"/>
                <a:t>typedef</a:t>
              </a:r>
              <a:r>
                <a:rPr lang="en-US" altLang="zh-CN" dirty="0" smtClean="0"/>
                <a:t> </a:t>
              </a:r>
              <a:r>
                <a:rPr lang="en-US" altLang="zh-CN" dirty="0" err="1"/>
                <a:t>struct</a:t>
              </a:r>
              <a:r>
                <a:rPr lang="en-US" altLang="zh-CN" dirty="0"/>
                <a:t> </a:t>
              </a:r>
              <a:r>
                <a:rPr lang="en-US" altLang="zh-CN" dirty="0" err="1"/>
                <a:t>tagKEYBDINPUT</a:t>
              </a:r>
              <a:r>
                <a:rPr lang="en-US" altLang="zh-CN" dirty="0"/>
                <a:t> </a:t>
              </a:r>
              <a:endParaRPr lang="en-US" altLang="zh-CN" dirty="0"/>
            </a:p>
            <a:p>
              <a:r>
                <a:rPr lang="en-US" altLang="zh-CN" dirty="0"/>
                <a:t> </a:t>
              </a:r>
              <a:r>
                <a:rPr lang="en-US" altLang="zh-CN" dirty="0" smtClean="0"/>
                <a:t>{</a:t>
              </a:r>
              <a:endParaRPr lang="en-US" altLang="zh-CN" dirty="0"/>
            </a:p>
            <a:p>
              <a:r>
                <a:rPr lang="en-US" altLang="zh-CN" dirty="0"/>
                <a:t>    </a:t>
              </a:r>
              <a:r>
                <a:rPr lang="en-US" altLang="zh-CN" dirty="0" smtClean="0"/>
                <a:t>WORD      </a:t>
              </a:r>
              <a:r>
                <a:rPr lang="en-US" altLang="zh-CN" dirty="0" err="1"/>
                <a:t>wVk</a:t>
              </a:r>
              <a:r>
                <a:rPr lang="en-US" altLang="zh-CN" dirty="0"/>
                <a:t>;</a:t>
              </a:r>
              <a:endParaRPr lang="en-US" altLang="zh-CN" dirty="0"/>
            </a:p>
            <a:p>
              <a:r>
                <a:rPr lang="en-US" altLang="zh-CN" dirty="0"/>
                <a:t>    </a:t>
              </a:r>
              <a:r>
                <a:rPr lang="en-US" altLang="zh-CN" dirty="0" smtClean="0"/>
                <a:t>WORD      </a:t>
              </a:r>
              <a:r>
                <a:rPr lang="en-US" altLang="zh-CN" dirty="0" err="1"/>
                <a:t>wScan</a:t>
              </a:r>
              <a:r>
                <a:rPr lang="en-US" altLang="zh-CN" dirty="0"/>
                <a:t>;</a:t>
              </a:r>
              <a:endParaRPr lang="en-US" altLang="zh-CN" dirty="0"/>
            </a:p>
            <a:p>
              <a:r>
                <a:rPr lang="zh-CN" altLang="en-US" dirty="0"/>
                <a:t>    </a:t>
              </a:r>
              <a:r>
                <a:rPr lang="zh-CN" altLang="en-US" dirty="0" smtClean="0"/>
                <a:t>// </a:t>
              </a:r>
              <a:r>
                <a:rPr lang="zh-CN" altLang="en-US" dirty="0"/>
                <a:t>KEYEVENTF_EXTENDEDKEY 0x0001</a:t>
              </a:r>
              <a:endParaRPr lang="zh-CN" altLang="en-US" dirty="0"/>
            </a:p>
            <a:p>
              <a:r>
                <a:rPr lang="zh-CN" altLang="en-US" dirty="0"/>
                <a:t>    </a:t>
              </a:r>
              <a:r>
                <a:rPr lang="zh-CN" altLang="en-US" dirty="0" smtClean="0"/>
                <a:t>// </a:t>
              </a:r>
              <a:r>
                <a:rPr lang="zh-CN" altLang="en-US" dirty="0"/>
                <a:t>KEYEVENTF_KEYUP 0x0002</a:t>
              </a:r>
              <a:endParaRPr lang="zh-CN" altLang="en-US" dirty="0"/>
            </a:p>
            <a:p>
              <a:r>
                <a:rPr lang="zh-CN" altLang="en-US" dirty="0"/>
                <a:t>    </a:t>
              </a:r>
              <a:r>
                <a:rPr lang="zh-CN" altLang="en-US" dirty="0" smtClean="0"/>
                <a:t>// </a:t>
              </a:r>
              <a:r>
                <a:rPr lang="zh-CN" altLang="en-US" dirty="0"/>
                <a:t>KEYEVENTF_SCANCODE 0x0008</a:t>
              </a:r>
              <a:endParaRPr lang="zh-CN" altLang="en-US" dirty="0"/>
            </a:p>
            <a:p>
              <a:r>
                <a:rPr lang="zh-CN" altLang="en-US" dirty="0"/>
                <a:t>    </a:t>
              </a:r>
              <a:r>
                <a:rPr lang="zh-CN" altLang="en-US" dirty="0" smtClean="0"/>
                <a:t>// </a:t>
              </a:r>
              <a:r>
                <a:rPr lang="zh-CN" altLang="en-US" dirty="0"/>
                <a:t>KEYEVENTF_UNICODE 0x0004</a:t>
              </a:r>
              <a:endParaRPr lang="en-US" altLang="zh-CN" dirty="0"/>
            </a:p>
            <a:p>
              <a:r>
                <a:rPr lang="en-US" altLang="zh-CN" dirty="0"/>
                <a:t>    </a:t>
              </a:r>
              <a:r>
                <a:rPr lang="en-US" altLang="zh-CN" dirty="0" smtClean="0"/>
                <a:t>DWORD     </a:t>
              </a:r>
              <a:r>
                <a:rPr lang="en-US" altLang="zh-CN" dirty="0" err="1"/>
                <a:t>dwFlags</a:t>
              </a:r>
              <a:r>
                <a:rPr lang="en-US" altLang="zh-CN" dirty="0"/>
                <a:t>;</a:t>
              </a:r>
              <a:endParaRPr lang="en-US" altLang="zh-CN" dirty="0"/>
            </a:p>
            <a:p>
              <a:r>
                <a:rPr lang="en-US" altLang="zh-CN" dirty="0"/>
                <a:t>    </a:t>
              </a:r>
              <a:r>
                <a:rPr lang="en-US" altLang="zh-CN" dirty="0" smtClean="0"/>
                <a:t>DWORD     </a:t>
              </a:r>
              <a:r>
                <a:rPr lang="en-US" altLang="zh-CN" dirty="0"/>
                <a:t>time;</a:t>
              </a:r>
              <a:endParaRPr lang="en-US" altLang="zh-CN" dirty="0"/>
            </a:p>
            <a:p>
              <a:r>
                <a:rPr lang="en-US" altLang="zh-CN" dirty="0"/>
                <a:t>    </a:t>
              </a:r>
              <a:r>
                <a:rPr lang="en-US" altLang="zh-CN" dirty="0" smtClean="0"/>
                <a:t>ULONG_PTR </a:t>
              </a:r>
              <a:r>
                <a:rPr lang="en-US" altLang="zh-CN" dirty="0" err="1"/>
                <a:t>dwExtraInfo</a:t>
              </a:r>
              <a:r>
                <a:rPr lang="en-US" altLang="zh-CN" dirty="0"/>
                <a:t>;</a:t>
              </a:r>
              <a:endParaRPr lang="en-US" altLang="zh-CN" dirty="0"/>
            </a:p>
            <a:p>
              <a:r>
                <a:rPr lang="en-US" altLang="zh-CN" dirty="0"/>
                <a:t> </a:t>
              </a:r>
              <a:r>
                <a:rPr lang="en-US" altLang="zh-CN" dirty="0" smtClean="0"/>
                <a:t>} </a:t>
              </a:r>
              <a:r>
                <a:rPr lang="en-US" altLang="zh-CN" dirty="0"/>
                <a:t>KEYBDINPUT, *PKEYBDINPUT;</a:t>
              </a:r>
              <a:endParaRPr lang="zh-CN" altLang="en-US" dirty="0"/>
            </a:p>
          </p:txBody>
        </p:sp>
      </p:grpSp>
      <p:sp>
        <p:nvSpPr>
          <p:cNvPr id="10" name="圆角矩形标注 9"/>
          <p:cNvSpPr/>
          <p:nvPr/>
        </p:nvSpPr>
        <p:spPr>
          <a:xfrm>
            <a:off x="4055024" y="5374430"/>
            <a:ext cx="1000664" cy="474453"/>
          </a:xfrm>
          <a:prstGeom prst="wedgeRoundRectCallout">
            <a:avLst>
              <a:gd name="adj1" fmla="val -19971"/>
              <a:gd name="adj2" fmla="val -847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C#</a:t>
            </a:r>
            <a:endParaRPr lang="zh-CN" altLang="en-US"/>
          </a:p>
        </p:txBody>
      </p:sp>
      <p:sp>
        <p:nvSpPr>
          <p:cNvPr id="14" name="圆角矩形标注 13"/>
          <p:cNvSpPr/>
          <p:nvPr/>
        </p:nvSpPr>
        <p:spPr>
          <a:xfrm>
            <a:off x="9555976" y="5374431"/>
            <a:ext cx="1000664" cy="474453"/>
          </a:xfrm>
          <a:prstGeom prst="wedgeRoundRectCallout">
            <a:avLst>
              <a:gd name="adj1" fmla="val -19971"/>
              <a:gd name="adj2" fmla="val -847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C</a:t>
            </a:r>
            <a:endParaRPr lang="zh-CN" altLang="en-US"/>
          </a:p>
        </p:txBody>
      </p:sp>
      <p:sp>
        <p:nvSpPr>
          <p:cNvPr id="5" name="文本框 4"/>
          <p:cNvSpPr txBox="1"/>
          <p:nvPr/>
        </p:nvSpPr>
        <p:spPr>
          <a:xfrm>
            <a:off x="4528820" y="795655"/>
            <a:ext cx="7152005" cy="275590"/>
          </a:xfrm>
          <a:prstGeom prst="rect">
            <a:avLst/>
          </a:prstGeom>
          <a:noFill/>
        </p:spPr>
        <p:txBody>
          <a:bodyPr wrap="square" rtlCol="0">
            <a:spAutoFit/>
          </a:bodyPr>
          <a:p>
            <a:pPr algn="ctr"/>
            <a:r>
              <a:rPr lang="zh-CN" altLang="en-US" sz="1200">
                <a:solidFill>
                  <a:srgbClr val="002060"/>
                </a:solidFill>
                <a:latin typeface="微软雅黑" panose="020B0503020204020204" pitchFamily="34" charset="-122"/>
                <a:ea typeface="微软雅黑" panose="020B0503020204020204" pitchFamily="34" charset="-122"/>
              </a:rPr>
              <a:t>参见：</a:t>
            </a:r>
            <a:r>
              <a:rPr lang="en-US" altLang="zh-CN" sz="1200">
                <a:solidFill>
                  <a:srgbClr val="002060"/>
                </a:solidFill>
                <a:latin typeface="微软雅黑" panose="020B0503020204020204" pitchFamily="34" charset="-122"/>
                <a:ea typeface="微软雅黑" panose="020B0503020204020204" pitchFamily="34" charset="-122"/>
              </a:rPr>
              <a:t>https://docs.microsoft.com/en-us/windows/api/winuser/ns-winuser-tagkeybdinput</a:t>
            </a:r>
            <a:endParaRPr lang="en-US" altLang="zh-CN" sz="1200">
              <a:solidFill>
                <a:srgbClr val="002060"/>
              </a:solidFill>
              <a:latin typeface="微软雅黑" panose="020B0503020204020204" pitchFamily="34" charset="-122"/>
              <a:ea typeface="微软雅黑" panose="020B0503020204020204" pitchFamily="34" charset="-122"/>
            </a:endParaRPr>
          </a:p>
        </p:txBody>
      </p:sp>
      <p:sp>
        <p:nvSpPr>
          <p:cNvPr id="6" name="线形标注 3(带边框和强调线) 5"/>
          <p:cNvSpPr/>
          <p:nvPr/>
        </p:nvSpPr>
        <p:spPr>
          <a:xfrm>
            <a:off x="854075" y="2495550"/>
            <a:ext cx="3008630" cy="854710"/>
          </a:xfrm>
          <a:prstGeom prst="accentBorderCallout3">
            <a:avLst>
              <a:gd name="adj1" fmla="val 47994"/>
              <a:gd name="adj2" fmla="val -2173"/>
              <a:gd name="adj3" fmla="val 63224"/>
              <a:gd name="adj4" fmla="val -14520"/>
              <a:gd name="adj5" fmla="val 100000"/>
              <a:gd name="adj6" fmla="val -14204"/>
              <a:gd name="adj7" fmla="val 117236"/>
              <a:gd name="adj8" fmla="val 2785"/>
            </a:avLst>
          </a:prstGeom>
          <a:noFill/>
          <a:ln w="12700" cap="flat" cmpd="sng" algn="ctr">
            <a:solidFill>
              <a:srgbClr val="FF0000"/>
            </a:solidFill>
            <a:prstDash val="solid"/>
            <a:round/>
            <a:headEnd type="none" w="med" len="med"/>
            <a:tailEnd type="none" w="med" len="med"/>
          </a:ln>
        </p:spPr>
        <p:txBody>
          <a:bodyPr vert="horz" wrap="square" lIns="0" tIns="0" rIns="0" bIns="0" numCol="1" anchor="ctr"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en-US" altLang="zh-CN"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7" name="线形标注 3(带边框和强调线) 6"/>
          <p:cNvSpPr/>
          <p:nvPr/>
        </p:nvSpPr>
        <p:spPr>
          <a:xfrm>
            <a:off x="6403340" y="2531110"/>
            <a:ext cx="3008630" cy="854710"/>
          </a:xfrm>
          <a:prstGeom prst="accentBorderCallout3">
            <a:avLst>
              <a:gd name="adj1" fmla="val 47994"/>
              <a:gd name="adj2" fmla="val -2173"/>
              <a:gd name="adj3" fmla="val 63224"/>
              <a:gd name="adj4" fmla="val -14520"/>
              <a:gd name="adj5" fmla="val 100000"/>
              <a:gd name="adj6" fmla="val -14204"/>
              <a:gd name="adj7" fmla="val 117236"/>
              <a:gd name="adj8" fmla="val 2785"/>
            </a:avLst>
          </a:prstGeom>
          <a:noFill/>
          <a:ln w="12700" cap="flat" cmpd="sng" algn="ctr">
            <a:solidFill>
              <a:srgbClr val="FF0000"/>
            </a:solidFill>
            <a:prstDash val="solid"/>
            <a:round/>
            <a:headEnd type="none" w="med" len="med"/>
            <a:tailEnd type="none" w="med" len="med"/>
          </a:ln>
        </p:spPr>
        <p:txBody>
          <a:bodyPr vert="horz" wrap="square" lIns="0" tIns="0" rIns="0" bIns="0" numCol="1" anchor="ctr" anchorCtr="0" compatLnSpc="1"/>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en-US" altLang="zh-CN"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747909" y="1439653"/>
            <a:ext cx="4359216" cy="3011724"/>
            <a:chOff x="221411" y="603849"/>
            <a:chExt cx="4359216" cy="3011724"/>
          </a:xfrm>
        </p:grpSpPr>
        <p:sp>
          <p:nvSpPr>
            <p:cNvPr id="9" name="圆角矩形 8"/>
            <p:cNvSpPr/>
            <p:nvPr/>
          </p:nvSpPr>
          <p:spPr>
            <a:xfrm>
              <a:off x="221411" y="603849"/>
              <a:ext cx="4359216" cy="3011724"/>
            </a:xfrm>
            <a:prstGeom prst="roundRect">
              <a:avLst>
                <a:gd name="adj" fmla="val 6058"/>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21411" y="753251"/>
              <a:ext cx="4359215" cy="2862322"/>
            </a:xfrm>
            <a:prstGeom prst="rect">
              <a:avLst/>
            </a:prstGeom>
          </p:spPr>
          <p:txBody>
            <a:bodyPr wrap="square">
              <a:spAutoFit/>
            </a:bodyPr>
            <a:lstStyle/>
            <a:p>
              <a:r>
                <a:rPr lang="en-US" altLang="zh-CN"/>
                <a:t> [StructLayout(LayoutKind.Sequential)]</a:t>
              </a:r>
              <a:endParaRPr lang="en-US" altLang="zh-CN"/>
            </a:p>
            <a:p>
              <a:r>
                <a:rPr lang="en-US" altLang="zh-CN"/>
                <a:t> </a:t>
              </a:r>
              <a:r>
                <a:rPr lang="en-US" altLang="zh-CN" smtClean="0"/>
                <a:t>public </a:t>
              </a:r>
              <a:r>
                <a:rPr lang="en-US" altLang="zh-CN"/>
                <a:t>struct MOUSEINPUT</a:t>
              </a:r>
              <a:endParaRPr lang="en-US" altLang="zh-CN"/>
            </a:p>
            <a:p>
              <a:r>
                <a:rPr lang="zh-CN" altLang="en-US"/>
                <a:t> </a:t>
              </a:r>
              <a:r>
                <a:rPr lang="en-US" altLang="zh-CN" smtClean="0"/>
                <a:t>{</a:t>
              </a:r>
              <a:endParaRPr lang="en-US" altLang="zh-CN"/>
            </a:p>
            <a:p>
              <a:r>
                <a:rPr lang="en-US" altLang="zh-CN"/>
                <a:t>     </a:t>
              </a:r>
              <a:r>
                <a:rPr lang="en-US" altLang="zh-CN" smtClean="0"/>
                <a:t>public </a:t>
              </a:r>
              <a:r>
                <a:rPr lang="en-US" altLang="zh-CN"/>
                <a:t>int dx;</a:t>
              </a:r>
              <a:endParaRPr lang="en-US" altLang="zh-CN"/>
            </a:p>
            <a:p>
              <a:r>
                <a:rPr lang="en-US" altLang="zh-CN"/>
                <a:t>     </a:t>
              </a:r>
              <a:r>
                <a:rPr lang="en-US" altLang="zh-CN" smtClean="0"/>
                <a:t>public </a:t>
              </a:r>
              <a:r>
                <a:rPr lang="en-US" altLang="zh-CN"/>
                <a:t>int dy;</a:t>
              </a:r>
              <a:endParaRPr lang="en-US" altLang="zh-CN"/>
            </a:p>
            <a:p>
              <a:r>
                <a:rPr lang="en-US" altLang="zh-CN"/>
                <a:t>     </a:t>
              </a:r>
              <a:r>
                <a:rPr lang="en-US" altLang="zh-CN" smtClean="0"/>
                <a:t>public </a:t>
              </a:r>
              <a:r>
                <a:rPr lang="en-US" altLang="zh-CN"/>
                <a:t>int mouseData;</a:t>
              </a:r>
              <a:endParaRPr lang="en-US" altLang="zh-CN"/>
            </a:p>
            <a:p>
              <a:r>
                <a:rPr lang="en-US" altLang="zh-CN"/>
                <a:t>     </a:t>
              </a:r>
              <a:r>
                <a:rPr lang="en-US" altLang="zh-CN" smtClean="0"/>
                <a:t>public </a:t>
              </a:r>
              <a:r>
                <a:rPr lang="en-US" altLang="zh-CN"/>
                <a:t>int dwFlags;</a:t>
              </a:r>
              <a:endParaRPr lang="en-US" altLang="zh-CN"/>
            </a:p>
            <a:p>
              <a:r>
                <a:rPr lang="en-US" altLang="zh-CN"/>
                <a:t>     </a:t>
              </a:r>
              <a:r>
                <a:rPr lang="en-US" altLang="zh-CN" smtClean="0"/>
                <a:t>public </a:t>
              </a:r>
              <a:r>
                <a:rPr lang="en-US" altLang="zh-CN"/>
                <a:t>int time;</a:t>
              </a:r>
              <a:endParaRPr lang="en-US" altLang="zh-CN"/>
            </a:p>
            <a:p>
              <a:r>
                <a:rPr lang="en-US" altLang="zh-CN"/>
                <a:t>     </a:t>
              </a:r>
              <a:r>
                <a:rPr lang="en-US" altLang="zh-CN" smtClean="0"/>
                <a:t>public </a:t>
              </a:r>
              <a:r>
                <a:rPr lang="en-US" altLang="zh-CN"/>
                <a:t>IntPtr dwExtraInfo;</a:t>
              </a:r>
              <a:endParaRPr lang="en-US" altLang="zh-CN"/>
            </a:p>
            <a:p>
              <a:r>
                <a:rPr lang="zh-CN" altLang="en-US"/>
                <a:t>  </a:t>
              </a:r>
              <a:r>
                <a:rPr lang="en-US" altLang="zh-CN" smtClean="0"/>
                <a:t>}</a:t>
              </a:r>
              <a:endParaRPr lang="zh-CN" altLang="en-US"/>
            </a:p>
          </p:txBody>
        </p:sp>
      </p:grpSp>
      <p:grpSp>
        <p:nvGrpSpPr>
          <p:cNvPr id="4" name="组合 3"/>
          <p:cNvGrpSpPr/>
          <p:nvPr/>
        </p:nvGrpSpPr>
        <p:grpSpPr>
          <a:xfrm>
            <a:off x="6576378" y="1770209"/>
            <a:ext cx="4275828" cy="2681168"/>
            <a:chOff x="5006196" y="934406"/>
            <a:chExt cx="4275828" cy="2681168"/>
          </a:xfrm>
        </p:grpSpPr>
        <p:sp>
          <p:nvSpPr>
            <p:cNvPr id="12" name="圆角矩形 11"/>
            <p:cNvSpPr/>
            <p:nvPr/>
          </p:nvSpPr>
          <p:spPr>
            <a:xfrm>
              <a:off x="5009072" y="934406"/>
              <a:ext cx="4272952" cy="2681168"/>
            </a:xfrm>
            <a:prstGeom prst="roundRect">
              <a:avLst>
                <a:gd name="adj" fmla="val 6058"/>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006196" y="1030250"/>
              <a:ext cx="4275827" cy="2031325"/>
            </a:xfrm>
            <a:prstGeom prst="rect">
              <a:avLst/>
            </a:prstGeom>
          </p:spPr>
          <p:txBody>
            <a:bodyPr wrap="square">
              <a:spAutoFit/>
            </a:bodyPr>
            <a:lstStyle/>
            <a:p>
              <a:r>
                <a:rPr lang="en-US" altLang="zh-CN" dirty="0" err="1" smtClean="0"/>
                <a:t>typedef</a:t>
              </a:r>
              <a:r>
                <a:rPr lang="en-US" altLang="zh-CN" dirty="0" smtClean="0"/>
                <a:t> </a:t>
              </a:r>
              <a:r>
                <a:rPr lang="en-US" altLang="zh-CN" dirty="0" err="1"/>
                <a:t>struct</a:t>
              </a:r>
              <a:r>
                <a:rPr lang="en-US" altLang="zh-CN" dirty="0"/>
                <a:t> </a:t>
              </a:r>
              <a:r>
                <a:rPr lang="en-US" altLang="zh-CN" dirty="0" err="1"/>
                <a:t>tagMOUSEINPUT</a:t>
              </a:r>
              <a:r>
                <a:rPr lang="en-US" altLang="zh-CN" dirty="0"/>
                <a:t> </a:t>
              </a:r>
              <a:endParaRPr lang="en-US" altLang="zh-CN" dirty="0" smtClean="0"/>
            </a:p>
            <a:p>
              <a:r>
                <a:rPr lang="en-US" altLang="zh-CN" dirty="0" smtClean="0"/>
                <a:t>{</a:t>
              </a:r>
              <a:endParaRPr lang="en-US" altLang="zh-CN" dirty="0"/>
            </a:p>
            <a:p>
              <a:r>
                <a:rPr lang="en-US" altLang="zh-CN" dirty="0"/>
                <a:t>  LONG      dx;</a:t>
              </a:r>
              <a:endParaRPr lang="en-US" altLang="zh-CN" dirty="0"/>
            </a:p>
            <a:p>
              <a:r>
                <a:rPr lang="en-US" altLang="zh-CN" dirty="0"/>
                <a:t>  LONG      </a:t>
              </a:r>
              <a:r>
                <a:rPr lang="en-US" altLang="zh-CN" dirty="0" err="1"/>
                <a:t>dy</a:t>
              </a:r>
              <a:r>
                <a:rPr lang="en-US" altLang="zh-CN" dirty="0"/>
                <a:t>;</a:t>
              </a:r>
              <a:endParaRPr lang="en-US" altLang="zh-CN" dirty="0"/>
            </a:p>
            <a:p>
              <a:r>
                <a:rPr lang="en-US" altLang="zh-CN" dirty="0"/>
                <a:t>  DWORD     </a:t>
              </a:r>
              <a:r>
                <a:rPr lang="en-US" altLang="zh-CN" dirty="0" err="1"/>
                <a:t>mouseData</a:t>
              </a:r>
              <a:r>
                <a:rPr lang="en-US" altLang="zh-CN" dirty="0"/>
                <a:t>;</a:t>
              </a:r>
              <a:endParaRPr lang="en-US" altLang="zh-CN" dirty="0"/>
            </a:p>
            <a:p>
              <a:r>
                <a:rPr lang="en-US" altLang="zh-CN" dirty="0"/>
                <a:t>  DWORD     </a:t>
              </a:r>
              <a:r>
                <a:rPr lang="en-US" altLang="zh-CN" dirty="0" err="1"/>
                <a:t>dwFlags</a:t>
              </a:r>
              <a:r>
                <a:rPr lang="en-US" altLang="zh-CN" dirty="0"/>
                <a:t>;</a:t>
              </a:r>
              <a:endParaRPr lang="en-US" altLang="zh-CN" dirty="0"/>
            </a:p>
            <a:p>
              <a:r>
                <a:rPr lang="en-US" altLang="zh-CN" dirty="0"/>
                <a:t>  DWORD     time;</a:t>
              </a:r>
              <a:endParaRPr lang="en-US" altLang="zh-CN" dirty="0"/>
            </a:p>
            <a:p>
              <a:r>
                <a:rPr lang="en-US" altLang="zh-CN" dirty="0"/>
                <a:t>  ULONG_PTR </a:t>
              </a:r>
              <a:r>
                <a:rPr lang="en-US" altLang="zh-CN" dirty="0" err="1"/>
                <a:t>dwExtraInfo</a:t>
              </a:r>
              <a:r>
                <a:rPr lang="en-US" altLang="zh-CN" dirty="0"/>
                <a:t>;</a:t>
              </a:r>
              <a:endParaRPr lang="en-US" altLang="zh-CN" dirty="0"/>
            </a:p>
            <a:p>
              <a:r>
                <a:rPr lang="en-US" altLang="zh-CN" dirty="0"/>
                <a:t>} MOUSEINPUT, *PMOUSEINPUT;</a:t>
              </a:r>
              <a:endParaRPr lang="zh-CN" altLang="en-US" dirty="0"/>
            </a:p>
          </p:txBody>
        </p:sp>
      </p:grpSp>
      <p:sp>
        <p:nvSpPr>
          <p:cNvPr id="10" name="圆角矩形标注 9"/>
          <p:cNvSpPr/>
          <p:nvPr/>
        </p:nvSpPr>
        <p:spPr>
          <a:xfrm>
            <a:off x="4106460" y="4723978"/>
            <a:ext cx="1000664" cy="474453"/>
          </a:xfrm>
          <a:prstGeom prst="wedgeRoundRectCallout">
            <a:avLst>
              <a:gd name="adj1" fmla="val -19971"/>
              <a:gd name="adj2" fmla="val -847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C#</a:t>
            </a:r>
            <a:endParaRPr lang="zh-CN" altLang="en-US"/>
          </a:p>
        </p:txBody>
      </p:sp>
      <p:sp>
        <p:nvSpPr>
          <p:cNvPr id="14" name="圆角矩形标注 13"/>
          <p:cNvSpPr/>
          <p:nvPr/>
        </p:nvSpPr>
        <p:spPr>
          <a:xfrm>
            <a:off x="9851541" y="4723979"/>
            <a:ext cx="1000664" cy="474453"/>
          </a:xfrm>
          <a:prstGeom prst="wedgeRoundRectCallout">
            <a:avLst>
              <a:gd name="adj1" fmla="val -19971"/>
              <a:gd name="adj2" fmla="val -847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C</a:t>
            </a:r>
            <a:endParaRPr lang="zh-CN" altLang="en-US"/>
          </a:p>
        </p:txBody>
      </p:sp>
      <p:sp>
        <p:nvSpPr>
          <p:cNvPr id="2" name="矩形 1"/>
          <p:cNvSpPr/>
          <p:nvPr/>
        </p:nvSpPr>
        <p:spPr>
          <a:xfrm>
            <a:off x="547068" y="5047659"/>
            <a:ext cx="2374368" cy="523220"/>
          </a:xfrm>
          <a:prstGeom prst="rect">
            <a:avLst/>
          </a:prstGeom>
        </p:spPr>
        <p:txBody>
          <a:bodyPr wrap="none">
            <a:spAutoFit/>
          </a:bodyPr>
          <a:lstStyle/>
          <a:p>
            <a:r>
              <a:rPr lang="en-US" altLang="zh-CN" sz="2800" dirty="0" err="1" smtClean="0">
                <a:solidFill>
                  <a:srgbClr val="002060"/>
                </a:solidFill>
                <a:latin typeface="Segoe UI" panose="020B0502040204020203" pitchFamily="34" charset="0"/>
              </a:rPr>
              <a:t>Blittable</a:t>
            </a:r>
            <a:r>
              <a:rPr lang="en-US" altLang="zh-CN" sz="2800" dirty="0" smtClean="0">
                <a:solidFill>
                  <a:srgbClr val="002060"/>
                </a:solidFill>
                <a:latin typeface="Segoe UI" panose="020B0502040204020203" pitchFamily="34" charset="0"/>
              </a:rPr>
              <a:t> Data</a:t>
            </a:r>
            <a:r>
              <a:rPr lang="en-US" altLang="zh-CN" dirty="0">
                <a:solidFill>
                  <a:srgbClr val="000000"/>
                </a:solidFill>
                <a:latin typeface="Segoe UI" panose="020B0502040204020203" pitchFamily="34" charset="0"/>
              </a:rPr>
              <a:t> </a:t>
            </a:r>
            <a:endParaRPr lang="en-US" altLang="zh-CN" b="0" i="0" dirty="0">
              <a:solidFill>
                <a:srgbClr val="000000"/>
              </a:solidFill>
              <a:effectLst/>
              <a:latin typeface="Segoe UI" panose="020B0502040204020203" pitchFamily="34" charset="0"/>
            </a:endParaRPr>
          </a:p>
        </p:txBody>
      </p:sp>
      <p:sp>
        <p:nvSpPr>
          <p:cNvPr id="11" name="矩形 10"/>
          <p:cNvSpPr/>
          <p:nvPr/>
        </p:nvSpPr>
        <p:spPr>
          <a:xfrm>
            <a:off x="1882468" y="5674935"/>
            <a:ext cx="8802410" cy="830997"/>
          </a:xfrm>
          <a:prstGeom prst="rect">
            <a:avLst/>
          </a:prstGeom>
        </p:spPr>
        <p:txBody>
          <a:bodyPr wrap="none">
            <a:spAutoFit/>
          </a:bodyPr>
          <a:lstStyle/>
          <a:p>
            <a:r>
              <a:rPr lang="zh-CN" altLang="en-US" sz="2400" dirty="0" smtClean="0">
                <a:solidFill>
                  <a:srgbClr val="002060"/>
                </a:solidFill>
                <a:latin typeface="微软雅黑" panose="020B0503020204020204" pitchFamily="34" charset="-122"/>
                <a:ea typeface="微软雅黑" panose="020B0503020204020204" pitchFamily="34" charset="-122"/>
              </a:rPr>
              <a:t>在托管代码与非托管代码中的数据类型具有相同的计算机表示，</a:t>
            </a:r>
            <a:endParaRPr lang="en-US" altLang="zh-CN" sz="2400" dirty="0" smtClean="0">
              <a:solidFill>
                <a:srgbClr val="002060"/>
              </a:solidFill>
              <a:latin typeface="微软雅黑" panose="020B0503020204020204" pitchFamily="34" charset="-122"/>
              <a:ea typeface="微软雅黑" panose="020B0503020204020204" pitchFamily="34" charset="-122"/>
            </a:endParaRPr>
          </a:p>
          <a:p>
            <a:r>
              <a:rPr lang="zh-CN" altLang="en-US" sz="2400" dirty="0" smtClean="0">
                <a:solidFill>
                  <a:srgbClr val="002060"/>
                </a:solidFill>
                <a:latin typeface="微软雅黑" panose="020B0503020204020204" pitchFamily="34" charset="-122"/>
                <a:ea typeface="微软雅黑" panose="020B0503020204020204" pitchFamily="34" charset="-122"/>
              </a:rPr>
              <a:t>这些数据在参数传递时无须转化即可使用。</a:t>
            </a:r>
            <a:endParaRPr lang="en-US" altLang="zh-CN" sz="2400" b="0" i="0" dirty="0">
              <a:solidFill>
                <a:srgbClr val="002060"/>
              </a:solidFill>
              <a:effectLst/>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a:xfrm>
            <a:off x="63611" y="385287"/>
            <a:ext cx="6694998" cy="779463"/>
          </a:xfrm>
        </p:spPr>
        <p:txBody>
          <a:bodyPr/>
          <a:lstStyle/>
          <a:p>
            <a:pPr eaLnBrk="1" hangingPunct="1"/>
            <a:r>
              <a:rPr lang="zh-CN" altLang="en-US" dirty="0" smtClean="0"/>
              <a:t>调用非托管的动态链接库</a:t>
            </a:r>
            <a:endParaRPr lang="zh-CN" altLang="en-US" dirty="0" smtClean="0"/>
          </a:p>
        </p:txBody>
      </p:sp>
      <p:sp>
        <p:nvSpPr>
          <p:cNvPr id="30724" name="Rectangle 3"/>
          <p:cNvSpPr>
            <a:spLocks noGrp="1" noChangeArrowheads="1"/>
          </p:cNvSpPr>
          <p:nvPr>
            <p:ph idx="4294967295"/>
          </p:nvPr>
        </p:nvSpPr>
        <p:spPr>
          <a:xfrm>
            <a:off x="0" y="1123950"/>
            <a:ext cx="8415338" cy="4337050"/>
          </a:xfrm>
        </p:spPr>
        <p:txBody>
          <a:bodyPr>
            <a:normAutofit/>
          </a:bodyPr>
          <a:lstStyle/>
          <a:p>
            <a:endParaRPr lang="en-US" altLang="zh-CN" sz="3200" dirty="0" smtClean="0"/>
          </a:p>
          <a:p>
            <a:endParaRPr lang="en-US" altLang="zh-CN" sz="3200" dirty="0"/>
          </a:p>
          <a:p>
            <a:endParaRPr lang="zh-CN" altLang="en-US" sz="3100" dirty="0"/>
          </a:p>
          <a:p>
            <a:pPr eaLnBrk="1" hangingPunct="1"/>
            <a:endParaRPr lang="zh-CN" altLang="en-US" sz="2800" dirty="0" smtClean="0"/>
          </a:p>
        </p:txBody>
      </p:sp>
      <p:sp>
        <p:nvSpPr>
          <p:cNvPr id="5" name="Rectangle 57"/>
          <p:cNvSpPr txBox="1">
            <a:spLocks noChangeArrowheads="1"/>
          </p:cNvSpPr>
          <p:nvPr/>
        </p:nvSpPr>
        <p:spPr>
          <a:xfrm>
            <a:off x="419112" y="982634"/>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zh-CN" altLang="en-US" sz="2800" dirty="0" smtClean="0"/>
              <a:t>使用</a:t>
            </a:r>
            <a:r>
              <a:rPr lang="en-US" altLang="zh-CN" sz="2800" dirty="0" smtClean="0"/>
              <a:t>C++</a:t>
            </a:r>
            <a:r>
              <a:rPr lang="zh-CN" altLang="en-US" sz="2800" dirty="0" smtClean="0"/>
              <a:t>创建类库</a:t>
            </a:r>
            <a:r>
              <a:rPr lang="en-US" altLang="zh-CN" sz="2800" dirty="0" smtClean="0"/>
              <a:t>(DLL)</a:t>
            </a:r>
            <a:endParaRPr lang="en-US" altLang="zh-CN" sz="2800" dirty="0" smtClean="0"/>
          </a:p>
        </p:txBody>
      </p:sp>
      <p:sp>
        <p:nvSpPr>
          <p:cNvPr id="2" name="文本框 1"/>
          <p:cNvSpPr txBox="1"/>
          <p:nvPr/>
        </p:nvSpPr>
        <p:spPr>
          <a:xfrm>
            <a:off x="7704523" y="1123950"/>
            <a:ext cx="4317023" cy="307777"/>
          </a:xfrm>
          <a:prstGeom prst="rect">
            <a:avLst/>
          </a:prstGeom>
          <a:noFill/>
        </p:spPr>
        <p:txBody>
          <a:bodyPr wrap="square" rtlCol="0">
            <a:spAutoFit/>
          </a:bodyPr>
          <a:lstStyle/>
          <a:p>
            <a:r>
              <a:rPr lang="zh-CN" altLang="en-US" dirty="0" smtClean="0">
                <a:solidFill>
                  <a:srgbClr val="C00000"/>
                </a:solidFill>
              </a:rPr>
              <a:t>参考 </a:t>
            </a:r>
            <a:r>
              <a:rPr lang="en-US" altLang="zh-CN" dirty="0" smtClean="0">
                <a:solidFill>
                  <a:srgbClr val="C00000"/>
                </a:solidFill>
              </a:rPr>
              <a:t>https</a:t>
            </a:r>
            <a:r>
              <a:rPr lang="en-US" altLang="zh-CN" dirty="0">
                <a:solidFill>
                  <a:srgbClr val="C00000"/>
                </a:solidFill>
              </a:rPr>
              <a:t>://www.cnblogs.com/94cool/p/5772376.html</a:t>
            </a:r>
            <a:endParaRPr lang="zh-CN" altLang="en-US" dirty="0">
              <a:solidFill>
                <a:srgbClr val="C00000"/>
              </a:solidFill>
            </a:endParaRPr>
          </a:p>
        </p:txBody>
      </p:sp>
      <p:pic>
        <p:nvPicPr>
          <p:cNvPr id="8" name="图片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493642"/>
            <a:ext cx="6230219" cy="5706271"/>
          </a:xfrm>
          <a:prstGeom prst="rect">
            <a:avLst/>
          </a:prstGeom>
        </p:spPr>
      </p:pic>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999" y="1574615"/>
            <a:ext cx="9097645" cy="5544324"/>
          </a:xfrm>
          <a:prstGeom prst="rect">
            <a:avLst/>
          </a:prstGeom>
        </p:spPr>
      </p:pic>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6464" y="1565089"/>
            <a:ext cx="6525536" cy="55538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445273" y="632585"/>
            <a:ext cx="4889500" cy="693737"/>
          </a:xfrm>
        </p:spPr>
        <p:txBody>
          <a:bodyPr>
            <a:normAutofit/>
          </a:bodyPr>
          <a:lstStyle/>
          <a:p>
            <a:r>
              <a:rPr lang="zh-CN" altLang="en-US" dirty="0"/>
              <a:t>链接方式</a:t>
            </a:r>
            <a:endParaRPr lang="zh-CN" altLang="en-US" dirty="0" smtClean="0"/>
          </a:p>
        </p:txBody>
      </p:sp>
      <p:sp>
        <p:nvSpPr>
          <p:cNvPr id="2" name="内容占位符 1"/>
          <p:cNvSpPr>
            <a:spLocks noGrp="1"/>
          </p:cNvSpPr>
          <p:nvPr>
            <p:ph idx="4294967295"/>
          </p:nvPr>
        </p:nvSpPr>
        <p:spPr>
          <a:xfrm>
            <a:off x="1924215" y="1502106"/>
            <a:ext cx="8596313" cy="5095875"/>
          </a:xfrm>
        </p:spPr>
        <p:txBody>
          <a:bodyPr>
            <a:noAutofit/>
          </a:bodyPr>
          <a:lstStyle/>
          <a:p>
            <a:pPr>
              <a:lnSpc>
                <a:spcPct val="150000"/>
              </a:lnSpc>
            </a:pPr>
            <a:r>
              <a:rPr lang="zh-CN" altLang="en-US" sz="2400" b="1" dirty="0" smtClean="0">
                <a:sym typeface="+mn-ea"/>
              </a:rPr>
              <a:t>静态</a:t>
            </a:r>
            <a:r>
              <a:rPr lang="zh-CN" altLang="en-US" sz="2400" b="1" dirty="0">
                <a:sym typeface="+mn-ea"/>
              </a:rPr>
              <a:t>链接方式</a:t>
            </a:r>
            <a:r>
              <a:rPr lang="zh-CN" altLang="en-US" sz="2400" dirty="0">
                <a:sym typeface="+mn-ea"/>
              </a:rPr>
              <a:t>：在程序开发中，将各种目标模块（.OBJ）文件</a:t>
            </a:r>
            <a:r>
              <a:rPr lang="zh-CN" altLang="en-US" sz="2400" dirty="0" smtClean="0">
                <a:sym typeface="+mn-ea"/>
              </a:rPr>
              <a:t>、静态库</a:t>
            </a:r>
            <a:r>
              <a:rPr lang="zh-CN" altLang="en-US" sz="2400" dirty="0">
                <a:sym typeface="+mn-ea"/>
              </a:rPr>
              <a:t>（.LIB）文件，以及已编译的资源（.RES）文件链接在一起，以便创建Windows的.EXE</a:t>
            </a:r>
            <a:r>
              <a:rPr lang="zh-CN" altLang="en-US" sz="2400" dirty="0" smtClean="0">
                <a:sym typeface="+mn-ea"/>
              </a:rPr>
              <a:t>文件</a:t>
            </a:r>
            <a:endParaRPr lang="zh-CN" altLang="en-US" sz="2400" dirty="0">
              <a:sym typeface="+mn-ea"/>
            </a:endParaRPr>
          </a:p>
          <a:p>
            <a:pPr>
              <a:lnSpc>
                <a:spcPct val="150000"/>
              </a:lnSpc>
            </a:pPr>
            <a:endParaRPr lang="en-US" altLang="zh-CN" sz="2400" b="1" dirty="0" smtClean="0">
              <a:sym typeface="+mn-ea"/>
            </a:endParaRPr>
          </a:p>
          <a:p>
            <a:pPr>
              <a:lnSpc>
                <a:spcPct val="150000"/>
              </a:lnSpc>
            </a:pPr>
            <a:r>
              <a:rPr lang="zh-CN" altLang="en-US" sz="2400" b="1" dirty="0" smtClean="0">
                <a:sym typeface="+mn-ea"/>
              </a:rPr>
              <a:t>动态</a:t>
            </a:r>
            <a:r>
              <a:rPr lang="zh-CN" altLang="en-US" sz="2400" b="1" dirty="0">
                <a:sym typeface="+mn-ea"/>
              </a:rPr>
              <a:t>链接方式</a:t>
            </a:r>
            <a:r>
              <a:rPr lang="zh-CN" altLang="en-US" sz="2400" dirty="0">
                <a:sym typeface="+mn-ea"/>
              </a:rPr>
              <a:t>：在程序运行时，Windows把一个模块中的函数调用链接到库模块中的实际函数上的</a:t>
            </a:r>
            <a:r>
              <a:rPr lang="zh-CN" altLang="en-US" sz="2400" dirty="0" smtClean="0">
                <a:sym typeface="+mn-ea"/>
              </a:rPr>
              <a:t>过程</a:t>
            </a:r>
            <a:endParaRPr lang="zh-CN" altLang="en-US" sz="2400" dirty="0">
              <a:sym typeface="+mn-ea"/>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3"/>
          <p:cNvSpPr>
            <a:spLocks noGrp="1" noChangeArrowheads="1"/>
          </p:cNvSpPr>
          <p:nvPr>
            <p:ph idx="4294967295"/>
          </p:nvPr>
        </p:nvSpPr>
        <p:spPr>
          <a:xfrm>
            <a:off x="0" y="1123950"/>
            <a:ext cx="8415338" cy="4337050"/>
          </a:xfrm>
        </p:spPr>
        <p:txBody>
          <a:bodyPr>
            <a:normAutofit/>
          </a:bodyPr>
          <a:lstStyle/>
          <a:p>
            <a:endParaRPr lang="en-US" altLang="zh-CN" sz="3200" dirty="0" smtClean="0"/>
          </a:p>
          <a:p>
            <a:endParaRPr lang="en-US" altLang="zh-CN" sz="3200" dirty="0"/>
          </a:p>
          <a:p>
            <a:endParaRPr lang="zh-CN" altLang="en-US" sz="3100" dirty="0"/>
          </a:p>
          <a:p>
            <a:pPr eaLnBrk="1" hangingPunct="1"/>
            <a:endParaRPr lang="zh-CN" altLang="en-US" sz="2800" dirty="0" smtClean="0"/>
          </a:p>
        </p:txBody>
      </p:sp>
      <p:sp>
        <p:nvSpPr>
          <p:cNvPr id="11" name="Rectangle 57"/>
          <p:cNvSpPr txBox="1">
            <a:spLocks noChangeArrowheads="1"/>
          </p:cNvSpPr>
          <p:nvPr/>
        </p:nvSpPr>
        <p:spPr>
          <a:xfrm>
            <a:off x="0" y="290357"/>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zh-CN" altLang="en-US" sz="2800" dirty="0" smtClean="0"/>
              <a:t>添加头文件</a:t>
            </a:r>
            <a:r>
              <a:rPr lang="en-US" altLang="zh-CN" sz="2800" dirty="0" smtClean="0"/>
              <a:t>*.h</a:t>
            </a:r>
            <a:endParaRPr lang="en-US" altLang="zh-CN" sz="2800" dirty="0" smtClean="0"/>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1255" y="866284"/>
            <a:ext cx="6173061" cy="4143953"/>
          </a:xfrm>
          <a:prstGeom prst="rect">
            <a:avLst/>
          </a:prstGeom>
        </p:spPr>
      </p:pic>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4482" y="1845558"/>
            <a:ext cx="6428729" cy="3917822"/>
          </a:xfrm>
          <a:prstGeom prst="rect">
            <a:avLst/>
          </a:prstGeom>
        </p:spPr>
      </p:pic>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33092" y="2833758"/>
            <a:ext cx="7616342" cy="391973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3"/>
          <p:cNvSpPr>
            <a:spLocks noGrp="1" noChangeArrowheads="1"/>
          </p:cNvSpPr>
          <p:nvPr>
            <p:ph idx="4294967295"/>
          </p:nvPr>
        </p:nvSpPr>
        <p:spPr>
          <a:xfrm>
            <a:off x="0" y="1123950"/>
            <a:ext cx="8415338" cy="4337050"/>
          </a:xfrm>
        </p:spPr>
        <p:txBody>
          <a:bodyPr>
            <a:normAutofit/>
          </a:bodyPr>
          <a:lstStyle/>
          <a:p>
            <a:endParaRPr lang="en-US" altLang="zh-CN" sz="3200" dirty="0" smtClean="0"/>
          </a:p>
          <a:p>
            <a:endParaRPr lang="en-US" altLang="zh-CN" sz="3200" dirty="0"/>
          </a:p>
          <a:p>
            <a:endParaRPr lang="zh-CN" altLang="en-US" sz="3100" dirty="0"/>
          </a:p>
          <a:p>
            <a:pPr eaLnBrk="1" hangingPunct="1"/>
            <a:endParaRPr lang="zh-CN" altLang="en-US" sz="2800" dirty="0" smtClean="0"/>
          </a:p>
        </p:txBody>
      </p:sp>
      <p:sp>
        <p:nvSpPr>
          <p:cNvPr id="11" name="Rectangle 57"/>
          <p:cNvSpPr txBox="1">
            <a:spLocks noChangeArrowheads="1"/>
          </p:cNvSpPr>
          <p:nvPr/>
        </p:nvSpPr>
        <p:spPr>
          <a:xfrm>
            <a:off x="0" y="548975"/>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zh-CN" altLang="en-US" sz="2800" dirty="0" smtClean="0">
                <a:solidFill>
                  <a:srgbClr val="002060"/>
                </a:solidFill>
                <a:latin typeface="微软雅黑" panose="020B0503020204020204" pitchFamily="34" charset="-122"/>
                <a:ea typeface="微软雅黑" panose="020B0503020204020204" pitchFamily="34" charset="-122"/>
              </a:rPr>
              <a:t>修改源文件</a:t>
            </a:r>
            <a:r>
              <a:rPr lang="en-US" altLang="zh-CN" sz="2800" dirty="0" smtClean="0">
                <a:solidFill>
                  <a:srgbClr val="002060"/>
                </a:solidFill>
                <a:latin typeface="微软雅黑" panose="020B0503020204020204" pitchFamily="34" charset="-122"/>
                <a:ea typeface="微软雅黑" panose="020B0503020204020204" pitchFamily="34" charset="-122"/>
              </a:rPr>
              <a:t>*.</a:t>
            </a:r>
            <a:r>
              <a:rPr lang="en-US" altLang="zh-CN" sz="2800" dirty="0" err="1" smtClean="0">
                <a:solidFill>
                  <a:srgbClr val="002060"/>
                </a:solidFill>
                <a:latin typeface="微软雅黑" panose="020B0503020204020204" pitchFamily="34" charset="-122"/>
                <a:ea typeface="微软雅黑" panose="020B0503020204020204" pitchFamily="34" charset="-122"/>
              </a:rPr>
              <a:t>cpp</a:t>
            </a:r>
            <a:endParaRPr lang="en-US" altLang="zh-CN" sz="2800" dirty="0" smtClean="0">
              <a:solidFill>
                <a:srgbClr val="002060"/>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62831" y="1276273"/>
            <a:ext cx="9754961" cy="5010849"/>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3"/>
          <p:cNvSpPr>
            <a:spLocks noGrp="1" noChangeArrowheads="1"/>
          </p:cNvSpPr>
          <p:nvPr>
            <p:ph idx="4294967295"/>
          </p:nvPr>
        </p:nvSpPr>
        <p:spPr>
          <a:xfrm>
            <a:off x="0" y="1123950"/>
            <a:ext cx="8415338" cy="4337050"/>
          </a:xfrm>
        </p:spPr>
        <p:txBody>
          <a:bodyPr>
            <a:normAutofit/>
          </a:bodyPr>
          <a:lstStyle/>
          <a:p>
            <a:endParaRPr lang="en-US" altLang="zh-CN" sz="3200" dirty="0" smtClean="0"/>
          </a:p>
          <a:p>
            <a:endParaRPr lang="en-US" altLang="zh-CN" sz="3200" dirty="0"/>
          </a:p>
          <a:p>
            <a:endParaRPr lang="zh-CN" altLang="en-US" sz="3100" dirty="0"/>
          </a:p>
          <a:p>
            <a:pPr eaLnBrk="1" hangingPunct="1"/>
            <a:endParaRPr lang="zh-CN" altLang="en-US" sz="2800" dirty="0" smtClean="0"/>
          </a:p>
        </p:txBody>
      </p:sp>
      <p:sp>
        <p:nvSpPr>
          <p:cNvPr id="11" name="Rectangle 57"/>
          <p:cNvSpPr txBox="1">
            <a:spLocks noChangeArrowheads="1"/>
          </p:cNvSpPr>
          <p:nvPr/>
        </p:nvSpPr>
        <p:spPr>
          <a:xfrm>
            <a:off x="0" y="345553"/>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zh-CN" altLang="en-US" sz="2800" dirty="0" smtClean="0">
                <a:solidFill>
                  <a:srgbClr val="002060"/>
                </a:solidFill>
                <a:latin typeface="微软雅黑" panose="020B0503020204020204" pitchFamily="34" charset="-122"/>
                <a:ea typeface="微软雅黑" panose="020B0503020204020204" pitchFamily="34" charset="-122"/>
              </a:rPr>
              <a:t>添加导出定义</a:t>
            </a:r>
            <a:r>
              <a:rPr lang="en-US" altLang="zh-CN" sz="2800" dirty="0" smtClean="0">
                <a:solidFill>
                  <a:srgbClr val="002060"/>
                </a:solidFill>
                <a:latin typeface="微软雅黑" panose="020B0503020204020204" pitchFamily="34" charset="-122"/>
                <a:ea typeface="微软雅黑" panose="020B0503020204020204" pitchFamily="34" charset="-122"/>
              </a:rPr>
              <a:t>*.</a:t>
            </a:r>
            <a:r>
              <a:rPr lang="en-US" altLang="zh-CN" sz="2800" dirty="0" err="1" smtClean="0">
                <a:solidFill>
                  <a:srgbClr val="002060"/>
                </a:solidFill>
                <a:latin typeface="微软雅黑" panose="020B0503020204020204" pitchFamily="34" charset="-122"/>
                <a:ea typeface="微软雅黑" panose="020B0503020204020204" pitchFamily="34" charset="-122"/>
              </a:rPr>
              <a:t>def</a:t>
            </a:r>
            <a:endParaRPr lang="en-US" altLang="zh-CN" sz="2800" dirty="0" smtClean="0">
              <a:solidFill>
                <a:srgbClr val="002060"/>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7884" y="939644"/>
            <a:ext cx="9097645" cy="5544324"/>
          </a:xfrm>
          <a:prstGeom prst="rect">
            <a:avLst/>
          </a:prstGeom>
        </p:spPr>
      </p:pic>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7341" y="1847151"/>
            <a:ext cx="9754961" cy="501084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3"/>
          <p:cNvSpPr>
            <a:spLocks noGrp="1" noChangeArrowheads="1"/>
          </p:cNvSpPr>
          <p:nvPr>
            <p:ph idx="4294967295"/>
          </p:nvPr>
        </p:nvSpPr>
        <p:spPr>
          <a:xfrm>
            <a:off x="1431637" y="1036037"/>
            <a:ext cx="8907463" cy="1070528"/>
          </a:xfrm>
        </p:spPr>
        <p:txBody>
          <a:bodyPr>
            <a:noAutofit/>
          </a:bodyPr>
          <a:lstStyle/>
          <a:p>
            <a:r>
              <a:rPr lang="en-US" altLang="zh-CN" sz="2200" b="1" dirty="0"/>
              <a:t>Debug</a:t>
            </a:r>
            <a:r>
              <a:rPr lang="zh-CN" altLang="en-US" sz="2200" b="1" dirty="0"/>
              <a:t>模式下生成的</a:t>
            </a:r>
            <a:r>
              <a:rPr lang="en-US" altLang="zh-CN" sz="2200" b="1" dirty="0"/>
              <a:t>DLL</a:t>
            </a:r>
            <a:r>
              <a:rPr lang="zh-CN" altLang="en-US" sz="2200" b="1" dirty="0"/>
              <a:t>有时会出问题</a:t>
            </a:r>
            <a:endParaRPr lang="en-US" altLang="zh-CN" sz="2200" dirty="0"/>
          </a:p>
          <a:p>
            <a:r>
              <a:rPr lang="en-US" altLang="zh-CN" sz="2200" b="1" dirty="0" smtClean="0"/>
              <a:t>Release</a:t>
            </a:r>
            <a:r>
              <a:rPr lang="zh-CN" altLang="en-US" sz="2200" b="1" dirty="0"/>
              <a:t>模式下生成的</a:t>
            </a:r>
            <a:r>
              <a:rPr lang="en-US" altLang="zh-CN" sz="2200" b="1" dirty="0"/>
              <a:t>DLL</a:t>
            </a:r>
            <a:r>
              <a:rPr lang="zh-CN" altLang="en-US" sz="2200" b="1" dirty="0"/>
              <a:t>才是最终的</a:t>
            </a:r>
            <a:r>
              <a:rPr lang="zh-CN" altLang="en-US" sz="2200" b="1" dirty="0" smtClean="0"/>
              <a:t>，</a:t>
            </a:r>
            <a:r>
              <a:rPr lang="zh-CN" altLang="en-US" sz="2200" dirty="0" smtClean="0"/>
              <a:t>先</a:t>
            </a:r>
            <a:r>
              <a:rPr lang="zh-CN" altLang="en-US" sz="2200" dirty="0"/>
              <a:t>将解决方案切换到</a:t>
            </a:r>
            <a:r>
              <a:rPr lang="en-US" altLang="zh-CN" sz="2200" dirty="0"/>
              <a:t>Release</a:t>
            </a:r>
            <a:r>
              <a:rPr lang="zh-CN" altLang="en-US" sz="2200" dirty="0"/>
              <a:t>模式，再在</a:t>
            </a:r>
            <a:r>
              <a:rPr lang="en-US" altLang="zh-CN" sz="2200" dirty="0" err="1"/>
              <a:t>CreateDLL</a:t>
            </a:r>
            <a:r>
              <a:rPr lang="zh-CN" altLang="en-US" sz="2200" dirty="0"/>
              <a:t>项目名称上右击选择</a:t>
            </a:r>
            <a:r>
              <a:rPr lang="en-US" altLang="zh-CN" sz="2200" dirty="0"/>
              <a:t>【</a:t>
            </a:r>
            <a:r>
              <a:rPr lang="zh-CN" altLang="en-US" sz="2200" dirty="0"/>
              <a:t>生成</a:t>
            </a:r>
            <a:r>
              <a:rPr lang="en-US" altLang="zh-CN" sz="2200" dirty="0"/>
              <a:t>】</a:t>
            </a:r>
            <a:r>
              <a:rPr lang="zh-CN" altLang="en-US" sz="2200" dirty="0"/>
              <a:t>或</a:t>
            </a:r>
            <a:r>
              <a:rPr lang="en-US" altLang="zh-CN" sz="2200" dirty="0"/>
              <a:t>【</a:t>
            </a:r>
            <a:r>
              <a:rPr lang="zh-CN" altLang="en-US" sz="2200" dirty="0"/>
              <a:t>重新生成</a:t>
            </a:r>
            <a:r>
              <a:rPr lang="en-US" altLang="zh-CN" sz="2200" dirty="0"/>
              <a:t>】</a:t>
            </a:r>
            <a:endParaRPr lang="en-US" altLang="zh-CN" sz="2200" dirty="0" smtClean="0"/>
          </a:p>
          <a:p>
            <a:endParaRPr lang="en-US" altLang="zh-CN" sz="2200" dirty="0"/>
          </a:p>
          <a:p>
            <a:endParaRPr lang="zh-CN" altLang="en-US" sz="2200" dirty="0"/>
          </a:p>
          <a:p>
            <a:pPr eaLnBrk="1" hangingPunct="1"/>
            <a:endParaRPr lang="zh-CN" altLang="en-US" sz="2200" dirty="0" smtClean="0"/>
          </a:p>
        </p:txBody>
      </p:sp>
      <p:sp>
        <p:nvSpPr>
          <p:cNvPr id="11" name="Rectangle 57"/>
          <p:cNvSpPr txBox="1">
            <a:spLocks noChangeArrowheads="1"/>
          </p:cNvSpPr>
          <p:nvPr/>
        </p:nvSpPr>
        <p:spPr>
          <a:xfrm>
            <a:off x="0" y="451402"/>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zh-CN" altLang="en-US" sz="2800" dirty="0" smtClean="0">
                <a:solidFill>
                  <a:srgbClr val="002060"/>
                </a:solidFill>
                <a:latin typeface="微软雅黑" panose="020B0503020204020204" pitchFamily="34" charset="-122"/>
                <a:ea typeface="微软雅黑" panose="020B0503020204020204" pitchFamily="34" charset="-122"/>
              </a:rPr>
              <a:t>编译生成</a:t>
            </a:r>
            <a:r>
              <a:rPr lang="en-US" altLang="zh-CN" sz="2800" dirty="0" err="1" smtClean="0">
                <a:solidFill>
                  <a:srgbClr val="002060"/>
                </a:solidFill>
                <a:latin typeface="微软雅黑" panose="020B0503020204020204" pitchFamily="34" charset="-122"/>
                <a:ea typeface="微软雅黑" panose="020B0503020204020204" pitchFamily="34" charset="-122"/>
              </a:rPr>
              <a:t>dll</a:t>
            </a:r>
            <a:r>
              <a:rPr lang="zh-CN" altLang="en-US" sz="2800" dirty="0" smtClean="0">
                <a:solidFill>
                  <a:srgbClr val="002060"/>
                </a:solidFill>
                <a:latin typeface="微软雅黑" panose="020B0503020204020204" pitchFamily="34" charset="-122"/>
                <a:ea typeface="微软雅黑" panose="020B0503020204020204" pitchFamily="34" charset="-122"/>
              </a:rPr>
              <a:t>文件</a:t>
            </a:r>
            <a:endParaRPr lang="en-US" altLang="zh-CN" sz="2800" dirty="0" smtClean="0">
              <a:solidFill>
                <a:srgbClr val="002060"/>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520156" y="2134273"/>
            <a:ext cx="8826818" cy="4723727"/>
          </a:xfrm>
          <a:prstGeom prst="rect">
            <a:avLst/>
          </a:prstGeom>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3"/>
          <p:cNvSpPr>
            <a:spLocks noGrp="1" noChangeArrowheads="1"/>
          </p:cNvSpPr>
          <p:nvPr>
            <p:ph idx="4294967295"/>
          </p:nvPr>
        </p:nvSpPr>
        <p:spPr>
          <a:xfrm>
            <a:off x="0" y="1123950"/>
            <a:ext cx="8415338" cy="4337050"/>
          </a:xfrm>
        </p:spPr>
        <p:txBody>
          <a:bodyPr>
            <a:normAutofit/>
          </a:bodyPr>
          <a:lstStyle/>
          <a:p>
            <a:endParaRPr lang="en-US" altLang="zh-CN" sz="3200" dirty="0" smtClean="0"/>
          </a:p>
          <a:p>
            <a:endParaRPr lang="en-US" altLang="zh-CN" sz="3200" dirty="0"/>
          </a:p>
          <a:p>
            <a:endParaRPr lang="zh-CN" altLang="en-US" sz="3100" dirty="0"/>
          </a:p>
          <a:p>
            <a:pPr eaLnBrk="1" hangingPunct="1"/>
            <a:endParaRPr lang="zh-CN" altLang="en-US" sz="2800" dirty="0" smtClean="0"/>
          </a:p>
        </p:txBody>
      </p:sp>
      <p:sp>
        <p:nvSpPr>
          <p:cNvPr id="11" name="Rectangle 57"/>
          <p:cNvSpPr txBox="1">
            <a:spLocks noChangeArrowheads="1"/>
          </p:cNvSpPr>
          <p:nvPr/>
        </p:nvSpPr>
        <p:spPr>
          <a:xfrm>
            <a:off x="0" y="417452"/>
            <a:ext cx="6792686" cy="649287"/>
          </a:xfrm>
          <a:prstGeom prst="rect">
            <a:avLst/>
          </a:prstGeom>
        </p:spPr>
        <p:txBody>
          <a:bodyPr vert="horz" lIns="91440" tIns="45720" rIns="91440" bIns="45720" rtlCol="0">
            <a:normAutofit fontScale="5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zh-CN" altLang="en-US" sz="2800" dirty="0" smtClean="0">
                <a:solidFill>
                  <a:srgbClr val="002060"/>
                </a:solidFill>
                <a:latin typeface="微软雅黑" panose="020B0503020204020204" pitchFamily="34" charset="-122"/>
                <a:ea typeface="微软雅黑" panose="020B0503020204020204" pitchFamily="34" charset="-122"/>
              </a:rPr>
              <a:t>使用</a:t>
            </a:r>
            <a:r>
              <a:rPr lang="en-US" altLang="zh-CN" sz="2800" dirty="0" err="1" smtClean="0">
                <a:solidFill>
                  <a:srgbClr val="002060"/>
                </a:solidFill>
                <a:latin typeface="微软雅黑" panose="020B0503020204020204" pitchFamily="34" charset="-122"/>
                <a:ea typeface="微软雅黑" panose="020B0503020204020204" pitchFamily="34" charset="-122"/>
              </a:rPr>
              <a:t>dll</a:t>
            </a:r>
            <a:r>
              <a:rPr lang="zh-CN" altLang="en-US" sz="2800" dirty="0" smtClean="0">
                <a:solidFill>
                  <a:srgbClr val="002060"/>
                </a:solidFill>
                <a:latin typeface="微软雅黑" panose="020B0503020204020204" pitchFamily="34" charset="-122"/>
                <a:ea typeface="微软雅黑" panose="020B0503020204020204" pitchFamily="34" charset="-122"/>
              </a:rPr>
              <a:t>函数查看器查看导出函数和参数是否正确</a:t>
            </a:r>
            <a:endParaRPr lang="en-US" altLang="zh-CN" sz="2800" dirty="0" smtClean="0">
              <a:solidFill>
                <a:srgbClr val="002060"/>
              </a:solidFill>
              <a:latin typeface="微软雅黑" panose="020B0503020204020204" pitchFamily="34" charset="-122"/>
              <a:ea typeface="微软雅黑" panose="020B0503020204020204" pitchFamily="34" charset="-122"/>
            </a:endParaRPr>
          </a:p>
          <a:p>
            <a:r>
              <a:rPr lang="zh-CN" altLang="en-US" sz="2800" dirty="0" smtClean="0">
                <a:solidFill>
                  <a:srgbClr val="002060"/>
                </a:solidFill>
                <a:latin typeface="微软雅黑" panose="020B0503020204020204" pitchFamily="34" charset="-122"/>
                <a:ea typeface="微软雅黑" panose="020B0503020204020204" pitchFamily="34" charset="-122"/>
              </a:rPr>
              <a:t>也可使用</a:t>
            </a:r>
            <a:r>
              <a:rPr lang="en-US" altLang="zh-CN" sz="2800" dirty="0" err="1">
                <a:solidFill>
                  <a:srgbClr val="002060"/>
                </a:solidFill>
                <a:latin typeface="微软雅黑" panose="020B0503020204020204" pitchFamily="34" charset="-122"/>
                <a:ea typeface="微软雅黑" panose="020B0503020204020204" pitchFamily="34" charset="-122"/>
              </a:rPr>
              <a:t>dumpbin</a:t>
            </a:r>
            <a:r>
              <a:rPr lang="en-US" altLang="zh-CN" sz="2800" dirty="0">
                <a:solidFill>
                  <a:srgbClr val="002060"/>
                </a:solidFill>
                <a:latin typeface="微软雅黑" panose="020B0503020204020204" pitchFamily="34" charset="-122"/>
                <a:ea typeface="微软雅黑" panose="020B0503020204020204" pitchFamily="34" charset="-122"/>
              </a:rPr>
              <a:t> -exports xx.dll</a:t>
            </a:r>
            <a:endParaRPr lang="en-US" altLang="zh-CN" sz="2800" dirty="0" smtClean="0">
              <a:solidFill>
                <a:srgbClr val="002060"/>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840208" y="742096"/>
            <a:ext cx="7287642" cy="6115904"/>
          </a:xfrm>
          <a:prstGeom prst="rect">
            <a:avLst/>
          </a:prstGeo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3"/>
          <p:cNvSpPr>
            <a:spLocks noGrp="1" noChangeArrowheads="1"/>
          </p:cNvSpPr>
          <p:nvPr>
            <p:ph idx="4294967295"/>
          </p:nvPr>
        </p:nvSpPr>
        <p:spPr>
          <a:xfrm>
            <a:off x="0" y="1123950"/>
            <a:ext cx="8415338" cy="4337050"/>
          </a:xfrm>
        </p:spPr>
        <p:txBody>
          <a:bodyPr>
            <a:normAutofit/>
          </a:bodyPr>
          <a:lstStyle/>
          <a:p>
            <a:endParaRPr lang="en-US" altLang="zh-CN" sz="3200" dirty="0" smtClean="0"/>
          </a:p>
          <a:p>
            <a:endParaRPr lang="en-US" altLang="zh-CN" sz="3200" dirty="0"/>
          </a:p>
          <a:p>
            <a:endParaRPr lang="zh-CN" altLang="en-US" sz="3100" dirty="0"/>
          </a:p>
          <a:p>
            <a:pPr eaLnBrk="1" hangingPunct="1"/>
            <a:endParaRPr lang="zh-CN" altLang="en-US" sz="2800" dirty="0" smtClean="0"/>
          </a:p>
        </p:txBody>
      </p:sp>
      <p:sp>
        <p:nvSpPr>
          <p:cNvPr id="11" name="Rectangle 57"/>
          <p:cNvSpPr txBox="1">
            <a:spLocks noChangeArrowheads="1"/>
          </p:cNvSpPr>
          <p:nvPr/>
        </p:nvSpPr>
        <p:spPr>
          <a:xfrm>
            <a:off x="0" y="474483"/>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en-US" altLang="zh-CN" sz="2800" b="1" dirty="0">
                <a:solidFill>
                  <a:srgbClr val="002060"/>
                </a:solidFill>
              </a:rPr>
              <a:t>C#</a:t>
            </a:r>
            <a:r>
              <a:rPr lang="zh-CN" altLang="en-US" sz="2800" b="1" dirty="0">
                <a:solidFill>
                  <a:srgbClr val="002060"/>
                </a:solidFill>
              </a:rPr>
              <a:t>项目调用</a:t>
            </a:r>
            <a:r>
              <a:rPr lang="en-US" altLang="zh-CN" sz="2800" b="1" dirty="0">
                <a:solidFill>
                  <a:srgbClr val="002060"/>
                </a:solidFill>
              </a:rPr>
              <a:t>C++</a:t>
            </a:r>
            <a:r>
              <a:rPr lang="zh-CN" altLang="en-US" sz="2800" b="1" dirty="0">
                <a:solidFill>
                  <a:srgbClr val="002060"/>
                </a:solidFill>
              </a:rPr>
              <a:t>创建</a:t>
            </a:r>
            <a:r>
              <a:rPr lang="en-US" altLang="zh-CN" sz="2800" b="1" dirty="0">
                <a:solidFill>
                  <a:srgbClr val="002060"/>
                </a:solidFill>
              </a:rPr>
              <a:t>DLL</a:t>
            </a:r>
            <a:endParaRPr lang="en-US" altLang="zh-CN" sz="2800" dirty="0" smtClean="0">
              <a:solidFill>
                <a:srgbClr val="002060"/>
              </a:solidFill>
            </a:endParaRPr>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62831" y="1124310"/>
            <a:ext cx="9754961" cy="5201376"/>
          </a:xfrm>
          <a:prstGeom prst="rect">
            <a:avLst/>
          </a:prstGeom>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57"/>
          <p:cNvSpPr txBox="1">
            <a:spLocks noChangeArrowheads="1"/>
          </p:cNvSpPr>
          <p:nvPr/>
        </p:nvSpPr>
        <p:spPr>
          <a:xfrm>
            <a:off x="794328" y="1028117"/>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en-US" altLang="zh-CN" sz="2800" b="1" dirty="0">
                <a:solidFill>
                  <a:srgbClr val="002060"/>
                </a:solidFill>
                <a:latin typeface="微软雅黑" panose="020B0503020204020204" pitchFamily="34" charset="-122"/>
                <a:ea typeface="微软雅黑" panose="020B0503020204020204" pitchFamily="34" charset="-122"/>
              </a:rPr>
              <a:t>C#</a:t>
            </a:r>
            <a:r>
              <a:rPr lang="zh-CN" altLang="en-US" sz="2800" b="1" dirty="0" smtClean="0">
                <a:solidFill>
                  <a:srgbClr val="002060"/>
                </a:solidFill>
                <a:latin typeface="微软雅黑" panose="020B0503020204020204" pitchFamily="34" charset="-122"/>
                <a:ea typeface="微软雅黑" panose="020B0503020204020204" pitchFamily="34" charset="-122"/>
              </a:rPr>
              <a:t>项目中定义</a:t>
            </a:r>
            <a:r>
              <a:rPr lang="en-US" altLang="zh-CN" sz="2800" b="1" dirty="0" err="1" smtClean="0">
                <a:solidFill>
                  <a:srgbClr val="002060"/>
                </a:solidFill>
                <a:latin typeface="微软雅黑" panose="020B0503020204020204" pitchFamily="34" charset="-122"/>
                <a:ea typeface="微软雅黑" panose="020B0503020204020204" pitchFamily="34" charset="-122"/>
              </a:rPr>
              <a:t>DllImport</a:t>
            </a:r>
            <a:endParaRPr lang="en-US" altLang="zh-CN" sz="2800" dirty="0" smtClean="0">
              <a:solidFill>
                <a:srgbClr val="002060"/>
              </a:solidFill>
              <a:latin typeface="微软雅黑" panose="020B0503020204020204" pitchFamily="34" charset="-122"/>
              <a:ea typeface="微软雅黑" panose="020B0503020204020204" pitchFamily="34" charset="-122"/>
            </a:endParaRPr>
          </a:p>
        </p:txBody>
      </p:sp>
      <p:sp>
        <p:nvSpPr>
          <p:cNvPr id="3" name="矩形 2"/>
          <p:cNvSpPr/>
          <p:nvPr/>
        </p:nvSpPr>
        <p:spPr>
          <a:xfrm>
            <a:off x="1570182" y="2469010"/>
            <a:ext cx="8820727" cy="2677656"/>
          </a:xfrm>
          <a:prstGeom prst="rect">
            <a:avLst/>
          </a:prstGeom>
        </p:spPr>
        <p:txBody>
          <a:bodyPr wrap="square">
            <a:spAutoFit/>
          </a:bodyPr>
          <a:lstStyle/>
          <a:p>
            <a:r>
              <a:rPr lang="en-US" altLang="zh-CN" dirty="0">
                <a:solidFill>
                  <a:srgbClr val="0000FF"/>
                </a:solidFill>
                <a:latin typeface="Consolas" panose="020B0609020204030204" pitchFamily="49" charset="0"/>
                <a:ea typeface="新宋体" panose="02010609030101010101" pitchFamily="49" charset="-122"/>
              </a:rPr>
              <a:t>class</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DllTest</a:t>
            </a:r>
            <a:endParaRPr lang="en-US" altLang="zh-CN" dirty="0">
              <a:solidFill>
                <a:srgbClr val="000000"/>
              </a:solidFill>
              <a:latin typeface="Consolas" panose="020B0609020204030204" pitchFamily="49" charset="0"/>
              <a:ea typeface="新宋体" panose="02010609030101010101" pitchFamily="49" charset="-122"/>
            </a:endParaRPr>
          </a:p>
          <a:p>
            <a:r>
              <a:rPr lang="zh-CN" altLang="en-US" dirty="0">
                <a:solidFill>
                  <a:srgbClr val="000000"/>
                </a:solidFill>
                <a:latin typeface="Consolas" panose="020B0609020204030204" pitchFamily="49" charset="0"/>
                <a:ea typeface="新宋体" panose="02010609030101010101" pitchFamily="49" charset="-122"/>
              </a:rPr>
              <a:t>    </a:t>
            </a:r>
            <a:r>
              <a:rPr lang="en-US" altLang="zh-CN" dirty="0">
                <a:solidFill>
                  <a:srgbClr val="000000"/>
                </a:solidFill>
                <a:latin typeface="Consolas" panose="020B0609020204030204" pitchFamily="49" charset="0"/>
                <a:ea typeface="新宋体" panose="02010609030101010101" pitchFamily="49" charset="-122"/>
              </a:rPr>
              <a:t>{</a:t>
            </a:r>
            <a:endParaRPr lang="en-US" altLang="zh-CN" dirty="0">
              <a:solidFill>
                <a:srgbClr val="000000"/>
              </a:solidFill>
              <a:latin typeface="Consolas" panose="020B0609020204030204" pitchFamily="49" charset="0"/>
              <a:ea typeface="新宋体" panose="02010609030101010101" pitchFamily="49" charset="-122"/>
            </a:endParaRP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DllImport</a:t>
            </a:r>
            <a:r>
              <a:rPr lang="en-US" altLang="zh-CN" dirty="0">
                <a:solidFill>
                  <a:srgbClr val="000000"/>
                </a:solidFill>
                <a:latin typeface="Consolas" panose="020B0609020204030204" pitchFamily="49" charset="0"/>
                <a:ea typeface="新宋体" panose="02010609030101010101" pitchFamily="49" charset="-122"/>
              </a:rPr>
              <a:t>(</a:t>
            </a:r>
            <a:r>
              <a:rPr lang="en-US" altLang="zh-CN" dirty="0">
                <a:solidFill>
                  <a:srgbClr val="800000"/>
                </a:solidFill>
                <a:latin typeface="Consolas" panose="020B0609020204030204" pitchFamily="49" charset="0"/>
                <a:ea typeface="新宋体" panose="02010609030101010101" pitchFamily="49" charset="-122"/>
              </a:rPr>
              <a:t>@"../../../Release/dll_cpp.dll"</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EntryPoint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err="1">
                <a:solidFill>
                  <a:srgbClr val="A31515"/>
                </a:solidFill>
                <a:latin typeface="Consolas" panose="020B0609020204030204" pitchFamily="49" charset="0"/>
                <a:ea typeface="新宋体" panose="02010609030101010101" pitchFamily="49" charset="-122"/>
              </a:rPr>
              <a:t>testAdd</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SetLastError</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true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CharSet</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err="1">
                <a:solidFill>
                  <a:srgbClr val="2B91AF"/>
                </a:solidFill>
                <a:latin typeface="Consolas" panose="020B0609020204030204" pitchFamily="49" charset="0"/>
                <a:ea typeface="新宋体" panose="02010609030101010101" pitchFamily="49" charset="-122"/>
              </a:rPr>
              <a:t>CharSet</a:t>
            </a:r>
            <a:r>
              <a:rPr lang="en-US" altLang="zh-CN" dirty="0" err="1">
                <a:solidFill>
                  <a:srgbClr val="000000"/>
                </a:solidFill>
                <a:latin typeface="Consolas" panose="020B0609020204030204" pitchFamily="49" charset="0"/>
                <a:ea typeface="新宋体" panose="02010609030101010101" pitchFamily="49" charset="-122"/>
              </a:rPr>
              <a:t>.Ansi</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ExactSpelling</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false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CallingConvention</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err="1">
                <a:solidFill>
                  <a:srgbClr val="2B91AF"/>
                </a:solidFill>
                <a:latin typeface="Consolas" panose="020B0609020204030204" pitchFamily="49" charset="0"/>
                <a:ea typeface="新宋体" panose="02010609030101010101" pitchFamily="49" charset="-122"/>
              </a:rPr>
              <a:t>CallingConvention</a:t>
            </a:r>
            <a:r>
              <a:rPr lang="en-US" altLang="zh-CN" dirty="0" err="1">
                <a:solidFill>
                  <a:srgbClr val="000000"/>
                </a:solidFill>
                <a:latin typeface="Consolas" panose="020B0609020204030204" pitchFamily="49" charset="0"/>
                <a:ea typeface="新宋体" panose="02010609030101010101" pitchFamily="49" charset="-122"/>
              </a:rPr>
              <a:t>.StdCall</a:t>
            </a:r>
            <a:r>
              <a:rPr lang="en-US" altLang="zh-CN" dirty="0">
                <a:solidFill>
                  <a:srgbClr val="000000"/>
                </a:solidFill>
                <a:latin typeface="Consolas" panose="020B0609020204030204" pitchFamily="49" charset="0"/>
                <a:ea typeface="新宋体" panose="02010609030101010101" pitchFamily="49" charset="-122"/>
              </a:rPr>
              <a:t>)]</a:t>
            </a:r>
            <a:endParaRPr lang="en-US" altLang="zh-CN" dirty="0">
              <a:solidFill>
                <a:srgbClr val="000000"/>
              </a:solidFill>
              <a:latin typeface="Consolas" panose="020B0609020204030204" pitchFamily="49" charset="0"/>
              <a:ea typeface="新宋体" panose="02010609030101010101" pitchFamily="49" charset="-122"/>
            </a:endParaRP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public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static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extern</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testAdd</a:t>
            </a:r>
            <a:r>
              <a:rPr lang="en-US" altLang="zh-CN" dirty="0">
                <a:solidFill>
                  <a:srgbClr val="000000"/>
                </a:solidFill>
                <a:latin typeface="Consolas" panose="020B0609020204030204" pitchFamily="49" charset="0"/>
                <a:ea typeface="新宋体" panose="02010609030101010101" pitchFamily="49" charset="-122"/>
              </a:rPr>
              <a:t>(</a:t>
            </a:r>
            <a:r>
              <a:rPr lang="en-US" altLang="zh-CN" dirty="0" err="1">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 </a:t>
            </a:r>
            <a:r>
              <a:rPr lang="en-US" altLang="zh-CN" dirty="0" err="1">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b);</a:t>
            </a:r>
            <a:endParaRPr lang="en-US" altLang="zh-CN" dirty="0">
              <a:solidFill>
                <a:srgbClr val="000000"/>
              </a:solidFill>
              <a:latin typeface="Consolas" panose="020B0609020204030204" pitchFamily="49" charset="0"/>
              <a:ea typeface="新宋体" panose="02010609030101010101" pitchFamily="49" charset="-122"/>
            </a:endParaRPr>
          </a:p>
          <a:p>
            <a:endParaRPr lang="zh-CN" altLang="en-US" dirty="0">
              <a:solidFill>
                <a:srgbClr val="000000"/>
              </a:solidFill>
              <a:latin typeface="Consolas" panose="020B0609020204030204" pitchFamily="49" charset="0"/>
              <a:ea typeface="新宋体" panose="02010609030101010101" pitchFamily="49" charset="-122"/>
            </a:endParaRP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DllImport</a:t>
            </a:r>
            <a:r>
              <a:rPr lang="en-US" altLang="zh-CN" dirty="0">
                <a:solidFill>
                  <a:srgbClr val="000000"/>
                </a:solidFill>
                <a:latin typeface="Consolas" panose="020B0609020204030204" pitchFamily="49" charset="0"/>
                <a:ea typeface="新宋体" panose="02010609030101010101" pitchFamily="49" charset="-122"/>
              </a:rPr>
              <a:t>(</a:t>
            </a:r>
            <a:r>
              <a:rPr lang="en-US" altLang="zh-CN" dirty="0">
                <a:solidFill>
                  <a:srgbClr val="800000"/>
                </a:solidFill>
                <a:latin typeface="Consolas" panose="020B0609020204030204" pitchFamily="49" charset="0"/>
                <a:ea typeface="新宋体" panose="02010609030101010101" pitchFamily="49" charset="-122"/>
              </a:rPr>
              <a:t>@"../../../Release/dll_cpp.dll"</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EntryPoint</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err="1">
                <a:solidFill>
                  <a:srgbClr val="A31515"/>
                </a:solidFill>
                <a:latin typeface="Consolas" panose="020B0609020204030204" pitchFamily="49" charset="0"/>
                <a:ea typeface="新宋体" panose="02010609030101010101" pitchFamily="49" charset="-122"/>
              </a:rPr>
              <a:t>testMulti</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SetLastError</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true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CharSet</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err="1">
                <a:solidFill>
                  <a:srgbClr val="2B91AF"/>
                </a:solidFill>
                <a:latin typeface="Consolas" panose="020B0609020204030204" pitchFamily="49" charset="0"/>
                <a:ea typeface="新宋体" panose="02010609030101010101" pitchFamily="49" charset="-122"/>
              </a:rPr>
              <a:t>CharSet</a:t>
            </a:r>
            <a:r>
              <a:rPr lang="en-US" altLang="zh-CN" dirty="0" err="1">
                <a:solidFill>
                  <a:srgbClr val="000000"/>
                </a:solidFill>
                <a:latin typeface="Consolas" panose="020B0609020204030204" pitchFamily="49" charset="0"/>
                <a:ea typeface="新宋体" panose="02010609030101010101" pitchFamily="49" charset="-122"/>
              </a:rPr>
              <a:t>.Ansi</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ExactSpelling</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false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CallingConvention</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err="1">
                <a:solidFill>
                  <a:srgbClr val="2B91AF"/>
                </a:solidFill>
                <a:latin typeface="Consolas" panose="020B0609020204030204" pitchFamily="49" charset="0"/>
                <a:ea typeface="新宋体" panose="02010609030101010101" pitchFamily="49" charset="-122"/>
              </a:rPr>
              <a:t>CallingConvention</a:t>
            </a:r>
            <a:r>
              <a:rPr lang="en-US" altLang="zh-CN" dirty="0" err="1">
                <a:solidFill>
                  <a:srgbClr val="000000"/>
                </a:solidFill>
                <a:latin typeface="Consolas" panose="020B0609020204030204" pitchFamily="49" charset="0"/>
                <a:ea typeface="新宋体" panose="02010609030101010101" pitchFamily="49" charset="-122"/>
              </a:rPr>
              <a:t>.StdCall</a:t>
            </a:r>
            <a:r>
              <a:rPr lang="en-US" altLang="zh-CN" dirty="0">
                <a:solidFill>
                  <a:srgbClr val="000000"/>
                </a:solidFill>
                <a:latin typeface="Consolas" panose="020B0609020204030204" pitchFamily="49" charset="0"/>
                <a:ea typeface="新宋体" panose="02010609030101010101" pitchFamily="49" charset="-122"/>
              </a:rPr>
              <a:t>)]</a:t>
            </a:r>
            <a:endParaRPr lang="en-US" altLang="zh-CN" dirty="0">
              <a:solidFill>
                <a:srgbClr val="000000"/>
              </a:solidFill>
              <a:latin typeface="Consolas" panose="020B0609020204030204" pitchFamily="49" charset="0"/>
              <a:ea typeface="新宋体" panose="02010609030101010101" pitchFamily="49" charset="-122"/>
            </a:endParaRP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public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static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extern</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testMulti</a:t>
            </a:r>
            <a:r>
              <a:rPr lang="en-US" altLang="zh-CN" dirty="0">
                <a:solidFill>
                  <a:srgbClr val="000000"/>
                </a:solidFill>
                <a:latin typeface="Consolas" panose="020B0609020204030204" pitchFamily="49" charset="0"/>
                <a:ea typeface="新宋体" panose="02010609030101010101" pitchFamily="49" charset="-122"/>
              </a:rPr>
              <a:t>(</a:t>
            </a:r>
            <a:r>
              <a:rPr lang="en-US" altLang="zh-CN" dirty="0" err="1">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 </a:t>
            </a:r>
            <a:r>
              <a:rPr lang="en-US" altLang="zh-CN" dirty="0" err="1">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b);</a:t>
            </a:r>
            <a:endParaRPr lang="en-US" altLang="zh-CN" dirty="0">
              <a:solidFill>
                <a:srgbClr val="000000"/>
              </a:solidFill>
              <a:latin typeface="Consolas" panose="020B0609020204030204" pitchFamily="49" charset="0"/>
              <a:ea typeface="新宋体" panose="02010609030101010101" pitchFamily="49" charset="-122"/>
            </a:endParaRPr>
          </a:p>
          <a:p>
            <a:r>
              <a:rPr lang="zh-CN" altLang="en-US" dirty="0">
                <a:solidFill>
                  <a:srgbClr val="000000"/>
                </a:solidFill>
                <a:latin typeface="Consolas" panose="020B0609020204030204" pitchFamily="49" charset="0"/>
                <a:ea typeface="新宋体" panose="02010609030101010101" pitchFamily="49" charset="-122"/>
              </a:rPr>
              <a:t>    </a:t>
            </a:r>
            <a:r>
              <a:rPr lang="en-US" altLang="zh-CN" dirty="0">
                <a:solidFill>
                  <a:srgbClr val="000000"/>
                </a:solidFill>
                <a:latin typeface="Consolas" panose="020B0609020204030204" pitchFamily="49" charset="0"/>
                <a:ea typeface="新宋体" panose="02010609030101010101" pitchFamily="49" charset="-122"/>
              </a:rPr>
              <a:t>}</a:t>
            </a:r>
            <a:endParaRPr lang="zh-CN" altLang="en-US" dirty="0">
              <a:latin typeface="Consolas" panose="020B0609020204030204" pitchFamily="49"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3"/>
          <p:cNvSpPr>
            <a:spLocks noGrp="1" noChangeArrowheads="1"/>
          </p:cNvSpPr>
          <p:nvPr>
            <p:ph idx="4294967295"/>
          </p:nvPr>
        </p:nvSpPr>
        <p:spPr>
          <a:xfrm>
            <a:off x="0" y="1123950"/>
            <a:ext cx="8415338" cy="4337050"/>
          </a:xfrm>
        </p:spPr>
        <p:txBody>
          <a:bodyPr>
            <a:normAutofit/>
          </a:bodyPr>
          <a:lstStyle/>
          <a:p>
            <a:endParaRPr lang="en-US" altLang="zh-CN" sz="3200" dirty="0" smtClean="0"/>
          </a:p>
          <a:p>
            <a:endParaRPr lang="en-US" altLang="zh-CN" sz="3200" dirty="0"/>
          </a:p>
          <a:p>
            <a:endParaRPr lang="zh-CN" altLang="en-US" sz="3100" dirty="0"/>
          </a:p>
          <a:p>
            <a:pPr eaLnBrk="1" hangingPunct="1"/>
            <a:endParaRPr lang="zh-CN" altLang="en-US" sz="2800" dirty="0" smtClean="0"/>
          </a:p>
        </p:txBody>
      </p:sp>
      <p:sp>
        <p:nvSpPr>
          <p:cNvPr id="11" name="Rectangle 57"/>
          <p:cNvSpPr txBox="1">
            <a:spLocks noChangeArrowheads="1"/>
          </p:cNvSpPr>
          <p:nvPr/>
        </p:nvSpPr>
        <p:spPr>
          <a:xfrm>
            <a:off x="0" y="444239"/>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en-US" altLang="zh-CN" sz="2800" b="1" dirty="0">
                <a:solidFill>
                  <a:srgbClr val="002060"/>
                </a:solidFill>
                <a:latin typeface="微软雅黑" panose="020B0503020204020204" pitchFamily="34" charset="-122"/>
                <a:ea typeface="微软雅黑" panose="020B0503020204020204" pitchFamily="34" charset="-122"/>
              </a:rPr>
              <a:t>C#</a:t>
            </a:r>
            <a:r>
              <a:rPr lang="zh-CN" altLang="en-US" sz="2800" b="1" dirty="0" smtClean="0">
                <a:solidFill>
                  <a:srgbClr val="002060"/>
                </a:solidFill>
                <a:latin typeface="微软雅黑" panose="020B0503020204020204" pitchFamily="34" charset="-122"/>
                <a:ea typeface="微软雅黑" panose="020B0503020204020204" pitchFamily="34" charset="-122"/>
              </a:rPr>
              <a:t>项目中调试</a:t>
            </a:r>
            <a:r>
              <a:rPr lang="en-US" altLang="zh-CN" sz="2800" b="1" dirty="0" err="1" smtClean="0">
                <a:solidFill>
                  <a:srgbClr val="002060"/>
                </a:solidFill>
                <a:latin typeface="微软雅黑" panose="020B0503020204020204" pitchFamily="34" charset="-122"/>
                <a:ea typeface="微软雅黑" panose="020B0503020204020204" pitchFamily="34" charset="-122"/>
              </a:rPr>
              <a:t>c++</a:t>
            </a:r>
            <a:r>
              <a:rPr lang="zh-CN" altLang="en-US" sz="2800" b="1" dirty="0" smtClean="0">
                <a:solidFill>
                  <a:srgbClr val="002060"/>
                </a:solidFill>
                <a:latin typeface="微软雅黑" panose="020B0503020204020204" pitchFamily="34" charset="-122"/>
                <a:ea typeface="微软雅黑" panose="020B0503020204020204" pitchFamily="34" charset="-122"/>
              </a:rPr>
              <a:t>项目</a:t>
            </a:r>
            <a:endParaRPr lang="en-US" altLang="zh-CN" sz="2800" dirty="0" smtClean="0">
              <a:solidFill>
                <a:srgbClr val="00206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583803" y="1184797"/>
            <a:ext cx="7092006" cy="523220"/>
          </a:xfrm>
          <a:prstGeom prst="rect">
            <a:avLst/>
          </a:prstGeom>
          <a:noFill/>
        </p:spPr>
        <p:txBody>
          <a:bodyPr wrap="none" rtlCol="0">
            <a:spAutoFit/>
          </a:bodyPr>
          <a:lstStyle/>
          <a:p>
            <a:r>
              <a:rPr lang="en-US" altLang="zh-CN" dirty="0" smtClean="0">
                <a:solidFill>
                  <a:srgbClr val="002060"/>
                </a:solidFill>
                <a:latin typeface="微软雅黑" panose="020B0503020204020204" pitchFamily="34" charset="-122"/>
                <a:ea typeface="微软雅黑" panose="020B0503020204020204" pitchFamily="34" charset="-122"/>
              </a:rPr>
              <a:t>1.</a:t>
            </a:r>
            <a:r>
              <a:rPr lang="zh-CN" altLang="en-US" dirty="0" smtClean="0">
                <a:solidFill>
                  <a:srgbClr val="002060"/>
                </a:solidFill>
                <a:latin typeface="微软雅黑" panose="020B0503020204020204" pitchFamily="34" charset="-122"/>
                <a:ea typeface="微软雅黑" panose="020B0503020204020204" pitchFamily="34" charset="-122"/>
              </a:rPr>
              <a:t>需</a:t>
            </a:r>
            <a:r>
              <a:rPr lang="zh-CN" altLang="en-US" dirty="0">
                <a:solidFill>
                  <a:srgbClr val="002060"/>
                </a:solidFill>
                <a:latin typeface="微软雅黑" panose="020B0503020204020204" pitchFamily="34" charset="-122"/>
                <a:ea typeface="微软雅黑" panose="020B0503020204020204" pitchFamily="34" charset="-122"/>
              </a:rPr>
              <a:t>在</a:t>
            </a:r>
            <a:r>
              <a:rPr lang="en-US" altLang="zh-CN" dirty="0">
                <a:solidFill>
                  <a:srgbClr val="002060"/>
                </a:solidFill>
                <a:latin typeface="微软雅黑" panose="020B0503020204020204" pitchFamily="34" charset="-122"/>
                <a:ea typeface="微软雅黑" panose="020B0503020204020204" pitchFamily="34" charset="-122"/>
              </a:rPr>
              <a:t>C#</a:t>
            </a:r>
            <a:r>
              <a:rPr lang="zh-CN" altLang="en-US" dirty="0">
                <a:solidFill>
                  <a:srgbClr val="002060"/>
                </a:solidFill>
                <a:latin typeface="微软雅黑" panose="020B0503020204020204" pitchFamily="34" charset="-122"/>
                <a:ea typeface="微软雅黑" panose="020B0503020204020204" pitchFamily="34" charset="-122"/>
              </a:rPr>
              <a:t>工程右键</a:t>
            </a:r>
            <a:r>
              <a:rPr lang="en-US" altLang="zh-CN" dirty="0">
                <a:solidFill>
                  <a:srgbClr val="002060"/>
                </a:solidFill>
                <a:latin typeface="微软雅黑" panose="020B0503020204020204" pitchFamily="34" charset="-122"/>
                <a:ea typeface="微软雅黑" panose="020B0503020204020204" pitchFamily="34" charset="-122"/>
              </a:rPr>
              <a:t>【</a:t>
            </a:r>
            <a:r>
              <a:rPr lang="zh-CN" altLang="en-US" dirty="0">
                <a:solidFill>
                  <a:srgbClr val="002060"/>
                </a:solidFill>
                <a:latin typeface="微软雅黑" panose="020B0503020204020204" pitchFamily="34" charset="-122"/>
                <a:ea typeface="微软雅黑" panose="020B0503020204020204" pitchFamily="34" charset="-122"/>
              </a:rPr>
              <a:t>属性</a:t>
            </a:r>
            <a:r>
              <a:rPr lang="en-US" altLang="zh-CN" dirty="0">
                <a:solidFill>
                  <a:srgbClr val="002060"/>
                </a:solidFill>
                <a:latin typeface="微软雅黑" panose="020B0503020204020204" pitchFamily="34" charset="-122"/>
                <a:ea typeface="微软雅黑" panose="020B0503020204020204" pitchFamily="34" charset="-122"/>
              </a:rPr>
              <a:t>】-&gt;【</a:t>
            </a:r>
            <a:r>
              <a:rPr lang="zh-CN" altLang="en-US" dirty="0">
                <a:solidFill>
                  <a:srgbClr val="002060"/>
                </a:solidFill>
                <a:latin typeface="微软雅黑" panose="020B0503020204020204" pitchFamily="34" charset="-122"/>
                <a:ea typeface="微软雅黑" panose="020B0503020204020204" pitchFamily="34" charset="-122"/>
              </a:rPr>
              <a:t>调试</a:t>
            </a:r>
            <a:r>
              <a:rPr lang="en-US" altLang="zh-CN" dirty="0">
                <a:solidFill>
                  <a:srgbClr val="002060"/>
                </a:solidFill>
                <a:latin typeface="微软雅黑" panose="020B0503020204020204" pitchFamily="34" charset="-122"/>
                <a:ea typeface="微软雅黑" panose="020B0503020204020204" pitchFamily="34" charset="-122"/>
              </a:rPr>
              <a:t>】-&gt;【</a:t>
            </a:r>
            <a:r>
              <a:rPr lang="zh-CN" altLang="en-US" dirty="0">
                <a:solidFill>
                  <a:srgbClr val="002060"/>
                </a:solidFill>
                <a:latin typeface="微软雅黑" panose="020B0503020204020204" pitchFamily="34" charset="-122"/>
                <a:ea typeface="微软雅黑" panose="020B0503020204020204" pitchFamily="34" charset="-122"/>
              </a:rPr>
              <a:t>启动调试器</a:t>
            </a:r>
            <a:r>
              <a:rPr lang="en-US" altLang="zh-CN" dirty="0">
                <a:solidFill>
                  <a:srgbClr val="002060"/>
                </a:solidFill>
                <a:latin typeface="微软雅黑" panose="020B0503020204020204" pitchFamily="34" charset="-122"/>
                <a:ea typeface="微软雅黑" panose="020B0503020204020204" pitchFamily="34" charset="-122"/>
              </a:rPr>
              <a:t>】</a:t>
            </a:r>
            <a:r>
              <a:rPr lang="zh-CN" altLang="en-US" dirty="0">
                <a:solidFill>
                  <a:srgbClr val="002060"/>
                </a:solidFill>
                <a:latin typeface="微软雅黑" panose="020B0503020204020204" pitchFamily="34" charset="-122"/>
                <a:ea typeface="微软雅黑" panose="020B0503020204020204" pitchFamily="34" charset="-122"/>
              </a:rPr>
              <a:t>中选中</a:t>
            </a:r>
            <a:r>
              <a:rPr lang="en-US" altLang="zh-CN" dirty="0">
                <a:solidFill>
                  <a:srgbClr val="002060"/>
                </a:solidFill>
                <a:latin typeface="微软雅黑" panose="020B0503020204020204" pitchFamily="34" charset="-122"/>
                <a:ea typeface="微软雅黑" panose="020B0503020204020204" pitchFamily="34" charset="-122"/>
              </a:rPr>
              <a:t>【</a:t>
            </a:r>
            <a:r>
              <a:rPr lang="zh-CN" altLang="en-US" dirty="0">
                <a:solidFill>
                  <a:srgbClr val="002060"/>
                </a:solidFill>
                <a:latin typeface="微软雅黑" panose="020B0503020204020204" pitchFamily="34" charset="-122"/>
                <a:ea typeface="微软雅黑" panose="020B0503020204020204" pitchFamily="34" charset="-122"/>
              </a:rPr>
              <a:t>启动本机代码调试</a:t>
            </a:r>
            <a:r>
              <a:rPr lang="en-US" altLang="zh-CN" dirty="0" smtClean="0">
                <a:solidFill>
                  <a:srgbClr val="002060"/>
                </a:solidFill>
                <a:latin typeface="微软雅黑" panose="020B0503020204020204" pitchFamily="34" charset="-122"/>
                <a:ea typeface="微软雅黑" panose="020B0503020204020204" pitchFamily="34" charset="-122"/>
              </a:rPr>
              <a:t>】</a:t>
            </a:r>
            <a:endParaRPr lang="en-US" altLang="zh-CN" dirty="0" smtClean="0">
              <a:solidFill>
                <a:srgbClr val="002060"/>
              </a:solidFill>
              <a:latin typeface="微软雅黑" panose="020B0503020204020204" pitchFamily="34" charset="-122"/>
              <a:ea typeface="微软雅黑" panose="020B0503020204020204" pitchFamily="34" charset="-122"/>
            </a:endParaRPr>
          </a:p>
          <a:p>
            <a:r>
              <a:rPr lang="en-US" altLang="zh-CN" dirty="0" smtClean="0">
                <a:solidFill>
                  <a:srgbClr val="002060"/>
                </a:solidFill>
                <a:latin typeface="微软雅黑" panose="020B0503020204020204" pitchFamily="34" charset="-122"/>
                <a:ea typeface="微软雅黑" panose="020B0503020204020204" pitchFamily="34" charset="-122"/>
              </a:rPr>
              <a:t>2.</a:t>
            </a:r>
            <a:r>
              <a:rPr lang="zh-CN" altLang="en-US" dirty="0">
                <a:solidFill>
                  <a:srgbClr val="002060"/>
                </a:solidFill>
                <a:latin typeface="微软雅黑" panose="020B0503020204020204" pitchFamily="34" charset="-122"/>
                <a:ea typeface="微软雅黑" panose="020B0503020204020204" pitchFamily="34" charset="-122"/>
              </a:rPr>
              <a:t>在</a:t>
            </a:r>
            <a:r>
              <a:rPr lang="en-US" altLang="zh-CN" dirty="0">
                <a:solidFill>
                  <a:srgbClr val="002060"/>
                </a:solidFill>
                <a:latin typeface="微软雅黑" panose="020B0503020204020204" pitchFamily="34" charset="-122"/>
                <a:ea typeface="微软雅黑" panose="020B0503020204020204" pitchFamily="34" charset="-122"/>
              </a:rPr>
              <a:t>C++</a:t>
            </a:r>
            <a:r>
              <a:rPr lang="zh-CN" altLang="en-US" dirty="0">
                <a:solidFill>
                  <a:srgbClr val="002060"/>
                </a:solidFill>
                <a:latin typeface="微软雅黑" panose="020B0503020204020204" pitchFamily="34" charset="-122"/>
                <a:ea typeface="微软雅黑" panose="020B0503020204020204" pitchFamily="34" charset="-122"/>
              </a:rPr>
              <a:t>项目的源码中设置断点，在</a:t>
            </a:r>
            <a:r>
              <a:rPr lang="en-US" altLang="zh-CN" dirty="0">
                <a:solidFill>
                  <a:srgbClr val="002060"/>
                </a:solidFill>
                <a:latin typeface="微软雅黑" panose="020B0503020204020204" pitchFamily="34" charset="-122"/>
                <a:ea typeface="微软雅黑" panose="020B0503020204020204" pitchFamily="34" charset="-122"/>
              </a:rPr>
              <a:t>Debug</a:t>
            </a:r>
            <a:r>
              <a:rPr lang="zh-CN" altLang="en-US" dirty="0">
                <a:solidFill>
                  <a:srgbClr val="002060"/>
                </a:solidFill>
                <a:latin typeface="微软雅黑" panose="020B0503020204020204" pitchFamily="34" charset="-122"/>
                <a:ea typeface="微软雅黑" panose="020B0503020204020204" pitchFamily="34" charset="-122"/>
              </a:rPr>
              <a:t>模式下运行</a:t>
            </a:r>
            <a:r>
              <a:rPr lang="en-US" altLang="zh-CN" dirty="0">
                <a:solidFill>
                  <a:srgbClr val="002060"/>
                </a:solidFill>
                <a:latin typeface="微软雅黑" panose="020B0503020204020204" pitchFamily="34" charset="-122"/>
                <a:ea typeface="微软雅黑" panose="020B0503020204020204" pitchFamily="34" charset="-122"/>
              </a:rPr>
              <a:t>C#</a:t>
            </a:r>
            <a:r>
              <a:rPr lang="zh-CN" altLang="en-US" dirty="0">
                <a:solidFill>
                  <a:srgbClr val="002060"/>
                </a:solidFill>
                <a:latin typeface="微软雅黑" panose="020B0503020204020204" pitchFamily="34" charset="-122"/>
                <a:ea typeface="微软雅黑" panose="020B0503020204020204" pitchFamily="34" charset="-122"/>
              </a:rPr>
              <a:t>程序会自动跳到断点处</a:t>
            </a:r>
            <a:endParaRPr lang="zh-CN" altLang="en-US" dirty="0">
              <a:solidFill>
                <a:srgbClr val="002060"/>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2154670"/>
            <a:ext cx="7930911" cy="4089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2227" y="2154670"/>
            <a:ext cx="8317367" cy="444296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753331"/>
            <a:ext cx="11137900" cy="720725"/>
          </a:xfrm>
        </p:spPr>
        <p:txBody>
          <a:bodyPr/>
          <a:lstStyle/>
          <a:p>
            <a:r>
              <a:rPr lang="zh-CN" altLang="en-US" dirty="0" smtClean="0"/>
              <a:t>上机练习作业</a:t>
            </a:r>
            <a:endParaRPr lang="zh-CN" altLang="en-US" dirty="0"/>
          </a:p>
        </p:txBody>
      </p:sp>
      <p:sp>
        <p:nvSpPr>
          <p:cNvPr id="3" name="内容占位符 2"/>
          <p:cNvSpPr>
            <a:spLocks noGrp="1"/>
          </p:cNvSpPr>
          <p:nvPr>
            <p:ph idx="4294967295"/>
          </p:nvPr>
        </p:nvSpPr>
        <p:spPr>
          <a:xfrm>
            <a:off x="1160889" y="1924215"/>
            <a:ext cx="10652419" cy="4384509"/>
          </a:xfrm>
        </p:spPr>
        <p:txBody>
          <a:bodyPr/>
          <a:lstStyle/>
          <a:p>
            <a:pPr>
              <a:buFont typeface="Wingdings" panose="05000000000000000000" pitchFamily="2" charset="2"/>
              <a:buChar char="p"/>
            </a:pPr>
            <a:r>
              <a:rPr lang="zh-CN" altLang="en-US" dirty="0" smtClean="0"/>
              <a:t>  使用</a:t>
            </a:r>
            <a:r>
              <a:rPr lang="en-US" altLang="zh-CN" dirty="0" smtClean="0"/>
              <a:t>windows</a:t>
            </a:r>
            <a:r>
              <a:rPr lang="zh-CN" altLang="en-US" dirty="0" smtClean="0"/>
              <a:t>操作系统提供的</a:t>
            </a:r>
            <a:r>
              <a:rPr lang="en-US" altLang="zh-CN" dirty="0" smtClean="0"/>
              <a:t>DLL</a:t>
            </a:r>
            <a:r>
              <a:rPr lang="zh-CN" altLang="en-US" dirty="0" smtClean="0"/>
              <a:t>，实现对注册表的操作</a:t>
            </a:r>
            <a:endParaRPr lang="en-US" altLang="zh-CN" dirty="0" smtClean="0"/>
          </a:p>
          <a:p>
            <a:pPr>
              <a:buFont typeface="Wingdings" panose="05000000000000000000" pitchFamily="2" charset="2"/>
              <a:buChar char="p"/>
            </a:pPr>
            <a:endParaRPr lang="en-US" altLang="zh-CN" dirty="0"/>
          </a:p>
          <a:p>
            <a:pPr>
              <a:buFont typeface="Wingdings" panose="05000000000000000000" pitchFamily="2" charset="2"/>
              <a:buChar char="p"/>
            </a:pPr>
            <a:r>
              <a:rPr lang="zh-CN" altLang="en-US" dirty="0" smtClean="0"/>
              <a:t>  使用</a:t>
            </a:r>
            <a:r>
              <a:rPr lang="en-US" altLang="zh-CN" dirty="0" smtClean="0"/>
              <a:t>C++</a:t>
            </a:r>
            <a:r>
              <a:rPr lang="zh-CN" altLang="en-US" dirty="0" smtClean="0"/>
              <a:t>创建</a:t>
            </a:r>
            <a:r>
              <a:rPr lang="en-US" altLang="zh-CN" dirty="0" smtClean="0"/>
              <a:t>DLL</a:t>
            </a:r>
            <a:r>
              <a:rPr lang="zh-CN" altLang="en-US" dirty="0" smtClean="0"/>
              <a:t>实现简单的功能，并在</a:t>
            </a:r>
            <a:r>
              <a:rPr lang="en-US" altLang="zh-CN" dirty="0" smtClean="0"/>
              <a:t>C#</a:t>
            </a:r>
            <a:r>
              <a:rPr lang="zh-CN" altLang="en-US" dirty="0" smtClean="0"/>
              <a:t>环境下调用该</a:t>
            </a:r>
            <a:r>
              <a:rPr lang="en-US" altLang="zh-CN" dirty="0" smtClean="0"/>
              <a:t>DLL</a:t>
            </a:r>
            <a:endParaRPr lang="en-US" altLang="zh-CN" dirty="0" smtClean="0"/>
          </a:p>
          <a:p>
            <a:pPr>
              <a:buFont typeface="Wingdings" panose="05000000000000000000" pitchFamily="2" charset="2"/>
              <a:buChar char="p"/>
            </a:pPr>
            <a:endParaRPr lang="en-US" altLang="zh-CN" dirty="0"/>
          </a:p>
          <a:p>
            <a:pPr>
              <a:buFont typeface="Wingdings" panose="05000000000000000000" pitchFamily="2" charset="2"/>
              <a:buChar char="p"/>
            </a:pPr>
            <a:r>
              <a:rPr lang="zh-CN" altLang="en-US" dirty="0" smtClean="0"/>
              <a:t>  使用</a:t>
            </a:r>
            <a:r>
              <a:rPr lang="en-US" altLang="zh-CN" dirty="0" smtClean="0"/>
              <a:t>C#</a:t>
            </a:r>
            <a:r>
              <a:rPr lang="zh-CN" altLang="en-US" dirty="0" smtClean="0"/>
              <a:t>创建</a:t>
            </a:r>
            <a:r>
              <a:rPr lang="en-US" altLang="zh-CN" dirty="0" smtClean="0"/>
              <a:t>DLL</a:t>
            </a:r>
            <a:r>
              <a:rPr lang="zh-CN" altLang="en-US" dirty="0" smtClean="0"/>
              <a:t>实现简单的功能，并在</a:t>
            </a:r>
            <a:r>
              <a:rPr lang="en-US" altLang="zh-CN" dirty="0" smtClean="0"/>
              <a:t>C#</a:t>
            </a:r>
            <a:r>
              <a:rPr lang="zh-CN" altLang="en-US" dirty="0" smtClean="0"/>
              <a:t>环境下调用该</a:t>
            </a:r>
            <a:r>
              <a:rPr lang="en-US" altLang="zh-CN" dirty="0" smtClean="0"/>
              <a:t>DLL</a:t>
            </a: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4294967295"/>
          </p:nvPr>
        </p:nvSpPr>
        <p:spPr>
          <a:xfrm>
            <a:off x="1590261" y="1311275"/>
            <a:ext cx="8930267" cy="4652203"/>
          </a:xfrm>
        </p:spPr>
        <p:txBody>
          <a:bodyPr>
            <a:noAutofit/>
          </a:bodyPr>
          <a:lstStyle/>
          <a:p>
            <a:pPr>
              <a:lnSpc>
                <a:spcPct val="150000"/>
              </a:lnSpc>
              <a:buFont typeface="Wingdings" panose="05000000000000000000" pitchFamily="2" charset="2"/>
              <a:buChar char="p"/>
            </a:pPr>
            <a:r>
              <a:rPr lang="zh-CN" altLang="en-US" sz="2400" dirty="0" smtClean="0"/>
              <a:t>   静态</a:t>
            </a:r>
            <a:r>
              <a:rPr lang="zh-CN" altLang="en-US" sz="2400" dirty="0"/>
              <a:t>链接库（简称LIB）与动态链接库（简称DLL）都是共享代码的</a:t>
            </a:r>
            <a:r>
              <a:rPr lang="zh-CN" altLang="en-US" sz="2400" dirty="0" smtClean="0"/>
              <a:t>方式</a:t>
            </a:r>
            <a:endParaRPr lang="en-US" altLang="zh-CN" sz="2400" dirty="0" smtClean="0"/>
          </a:p>
          <a:p>
            <a:pPr>
              <a:lnSpc>
                <a:spcPct val="150000"/>
              </a:lnSpc>
              <a:buFont typeface="Wingdings" panose="05000000000000000000" pitchFamily="2" charset="2"/>
              <a:buChar char="p"/>
            </a:pPr>
            <a:r>
              <a:rPr lang="zh-CN" altLang="en-US" sz="2400" dirty="0" smtClean="0"/>
              <a:t>   如果</a:t>
            </a:r>
            <a:r>
              <a:rPr lang="zh-CN" altLang="en-US" sz="2400" dirty="0"/>
              <a:t>使用静态链接库（也称静态库</a:t>
            </a:r>
            <a:r>
              <a:rPr lang="zh-CN" altLang="en-US" sz="2400" dirty="0" smtClean="0"/>
              <a:t>），.</a:t>
            </a:r>
            <a:r>
              <a:rPr lang="zh-CN" altLang="en-US" sz="2400" dirty="0"/>
              <a:t>LIB文件中的指令都会被直接包含到最终生成的.EXE文件</a:t>
            </a:r>
            <a:r>
              <a:rPr lang="zh-CN" altLang="en-US" sz="2400" dirty="0" smtClean="0"/>
              <a:t>中</a:t>
            </a:r>
            <a:endParaRPr lang="en-US" altLang="zh-CN" sz="2400" dirty="0" smtClean="0"/>
          </a:p>
          <a:p>
            <a:pPr>
              <a:lnSpc>
                <a:spcPct val="150000"/>
              </a:lnSpc>
              <a:buFont typeface="Wingdings" panose="05000000000000000000" pitchFamily="2" charset="2"/>
              <a:buChar char="p"/>
            </a:pPr>
            <a:r>
              <a:rPr lang="zh-CN" altLang="en-US" sz="2400" dirty="0" smtClean="0"/>
              <a:t>   若是</a:t>
            </a:r>
            <a:r>
              <a:rPr lang="zh-CN" altLang="en-US" sz="2400" dirty="0"/>
              <a:t>使用.DLL文件，该.DLL文件中的代码不必被包含在最终的.EXE文件中，.EXE文件执行时可以“动态”地载入和</a:t>
            </a:r>
            <a:r>
              <a:rPr lang="zh-CN" altLang="en-US" sz="2400" dirty="0" smtClean="0"/>
              <a:t>卸载与</a:t>
            </a:r>
            <a:r>
              <a:rPr lang="zh-CN" altLang="en-US" sz="2400" dirty="0"/>
              <a:t>.EXE文件独立的.DLL</a:t>
            </a:r>
            <a:r>
              <a:rPr lang="zh-CN" altLang="en-US" sz="2400" dirty="0" smtClean="0"/>
              <a:t>文件</a:t>
            </a:r>
            <a:endParaRPr lang="zh-CN" altLang="en-US" sz="2400" dirty="0"/>
          </a:p>
          <a:p>
            <a:pPr>
              <a:buFont typeface="Wingdings" panose="05000000000000000000" pitchFamily="2" charset="2"/>
              <a:buChar char="p"/>
            </a:pPr>
            <a:endParaRPr lang="zh-CN" altLang="zh-CN"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3601941" y="1006297"/>
            <a:ext cx="4889500" cy="693737"/>
          </a:xfrm>
        </p:spPr>
        <p:txBody>
          <a:bodyPr>
            <a:normAutofit/>
          </a:bodyPr>
          <a:lstStyle/>
          <a:p>
            <a:r>
              <a:rPr lang="zh-CN" altLang="en-US" dirty="0"/>
              <a:t>动态链接方式</a:t>
            </a:r>
            <a:endParaRPr lang="zh-CN" altLang="en-US" dirty="0" smtClean="0"/>
          </a:p>
        </p:txBody>
      </p:sp>
      <p:sp>
        <p:nvSpPr>
          <p:cNvPr id="2" name="内容占位符 1"/>
          <p:cNvSpPr>
            <a:spLocks noGrp="1"/>
          </p:cNvSpPr>
          <p:nvPr>
            <p:ph idx="4294967295"/>
          </p:nvPr>
        </p:nvSpPr>
        <p:spPr>
          <a:xfrm>
            <a:off x="2262698" y="2349914"/>
            <a:ext cx="8527222" cy="2858190"/>
          </a:xfrm>
        </p:spPr>
        <p:txBody>
          <a:bodyPr>
            <a:noAutofit/>
          </a:bodyPr>
          <a:lstStyle/>
          <a:p>
            <a:pPr marL="0">
              <a:lnSpc>
                <a:spcPct val="150000"/>
              </a:lnSpc>
              <a:buNone/>
            </a:pPr>
            <a:r>
              <a:rPr lang="zh-CN" altLang="en-US" sz="2400" dirty="0"/>
              <a:t>链接一个DLL有两种方式：</a:t>
            </a:r>
            <a:endParaRPr lang="zh-CN" altLang="en-US" sz="2400" dirty="0"/>
          </a:p>
          <a:p>
            <a:pPr marL="0">
              <a:lnSpc>
                <a:spcPct val="150000"/>
              </a:lnSpc>
              <a:buNone/>
            </a:pPr>
            <a:r>
              <a:rPr lang="zh-CN" altLang="en-US" sz="2400" dirty="0"/>
              <a:t> </a:t>
            </a:r>
            <a:r>
              <a:rPr lang="en-US" altLang="zh-CN" sz="2400" dirty="0" smtClean="0"/>
              <a:t>1</a:t>
            </a:r>
            <a:r>
              <a:rPr lang="zh-CN" altLang="en-US" sz="2400" dirty="0"/>
              <a:t>、载入时动态链接（Load-Time Dynamic Linking）</a:t>
            </a:r>
            <a:endParaRPr lang="zh-CN" altLang="en-US" sz="2400" dirty="0"/>
          </a:p>
          <a:p>
            <a:pPr marL="0">
              <a:lnSpc>
                <a:spcPct val="150000"/>
              </a:lnSpc>
              <a:buNone/>
            </a:pPr>
            <a:r>
              <a:rPr lang="zh-CN" altLang="en-US" sz="2400" dirty="0"/>
              <a:t> </a:t>
            </a:r>
            <a:r>
              <a:rPr lang="en-US" altLang="zh-CN" sz="2400" dirty="0" smtClean="0"/>
              <a:t>2</a:t>
            </a:r>
            <a:r>
              <a:rPr lang="zh-CN" altLang="en-US" sz="2400" dirty="0"/>
              <a:t>、运行时动态链接（Run-Time Dynamic Linking）</a:t>
            </a:r>
            <a:endParaRPr lang="zh-CN" altLang="en-US"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3673502" y="855222"/>
            <a:ext cx="5568950" cy="693737"/>
          </a:xfrm>
        </p:spPr>
        <p:txBody>
          <a:bodyPr>
            <a:normAutofit/>
          </a:bodyPr>
          <a:lstStyle/>
          <a:p>
            <a:r>
              <a:rPr lang="zh-CN" altLang="en-US" dirty="0"/>
              <a:t>载入时动态链接</a:t>
            </a:r>
            <a:endParaRPr lang="zh-CN" altLang="en-US" dirty="0" smtClean="0"/>
          </a:p>
        </p:txBody>
      </p:sp>
      <p:sp>
        <p:nvSpPr>
          <p:cNvPr id="2" name="内容占位符 1"/>
          <p:cNvSpPr>
            <a:spLocks noGrp="1"/>
          </p:cNvSpPr>
          <p:nvPr>
            <p:ph idx="4294967295"/>
          </p:nvPr>
        </p:nvSpPr>
        <p:spPr>
          <a:xfrm>
            <a:off x="1876508" y="1854779"/>
            <a:ext cx="8596313" cy="3879850"/>
          </a:xfrm>
        </p:spPr>
        <p:txBody>
          <a:bodyPr>
            <a:noAutofit/>
          </a:bodyPr>
          <a:lstStyle/>
          <a:p>
            <a:pPr marL="0">
              <a:lnSpc>
                <a:spcPct val="150000"/>
              </a:lnSpc>
              <a:buNone/>
            </a:pPr>
            <a:r>
              <a:rPr lang="zh-CN" altLang="en-US" sz="2400" dirty="0"/>
              <a:t>使用载入时动态链接，调用模块可以像调用本模块中的函数一样直接使用导出函数名调用DLL中的函数。这需要在链接时将函数所在DLL的</a:t>
            </a:r>
            <a:r>
              <a:rPr lang="zh-CN" altLang="en-US" sz="2400" dirty="0">
                <a:solidFill>
                  <a:srgbClr val="C00000"/>
                </a:solidFill>
              </a:rPr>
              <a:t>导入库</a:t>
            </a:r>
            <a:r>
              <a:rPr lang="en-US" altLang="zh-CN" sz="2400" dirty="0">
                <a:solidFill>
                  <a:srgbClr val="C00000"/>
                </a:solidFill>
              </a:rPr>
              <a:t>(Import Library)</a:t>
            </a:r>
            <a:r>
              <a:rPr lang="zh-CN" altLang="en-US" sz="2400" dirty="0"/>
              <a:t>链接到可执行文件中，导入库向系统提供了载入DLL时所需的信息及用于定位DLL函数的地址符号。（相当于注册，当作API函数来使用，其实API函数就存放在系统DLL当中</a:t>
            </a:r>
            <a:r>
              <a:rPr lang="zh-CN" altLang="en-US" sz="2400" dirty="0" smtClean="0">
                <a:sym typeface="+mn-ea"/>
              </a:rPr>
              <a:t>）</a:t>
            </a:r>
            <a:endParaRPr lang="zh-CN" altLang="en-US" sz="2400" dirty="0"/>
          </a:p>
        </p:txBody>
      </p:sp>
      <p:sp>
        <p:nvSpPr>
          <p:cNvPr id="3" name="文本框 2"/>
          <p:cNvSpPr txBox="1"/>
          <p:nvPr/>
        </p:nvSpPr>
        <p:spPr>
          <a:xfrm>
            <a:off x="5107305" y="5734685"/>
            <a:ext cx="6221095" cy="645160"/>
          </a:xfrm>
          <a:prstGeom prst="rect">
            <a:avLst/>
          </a:prstGeom>
          <a:noFill/>
        </p:spPr>
        <p:txBody>
          <a:bodyPr wrap="square" rtlCol="0">
            <a:spAutoFit/>
          </a:bodyPr>
          <a:p>
            <a:pPr algn="l"/>
            <a:r>
              <a:rPr lang="zh-CN" altLang="en-US" sz="1800">
                <a:solidFill>
                  <a:srgbClr val="FF0000"/>
                </a:solidFill>
                <a:latin typeface="微软雅黑" panose="020B0503020204020204" pitchFamily="34" charset="-122"/>
                <a:ea typeface="微软雅黑" panose="020B0503020204020204" pitchFamily="34" charset="-122"/>
              </a:rPr>
              <a:t>作业：生成导入库</a:t>
            </a:r>
            <a:r>
              <a:rPr lang="en-US" altLang="zh-CN" sz="1800">
                <a:solidFill>
                  <a:srgbClr val="FF0000"/>
                </a:solidFill>
                <a:latin typeface="微软雅黑" panose="020B0503020204020204" pitchFamily="34" charset="-122"/>
                <a:ea typeface="微软雅黑" panose="020B0503020204020204" pitchFamily="34" charset="-122"/>
              </a:rPr>
              <a:t>(import library)</a:t>
            </a:r>
            <a:r>
              <a:rPr lang="zh-CN" altLang="en-US" sz="1800">
                <a:solidFill>
                  <a:srgbClr val="FF0000"/>
                </a:solidFill>
                <a:latin typeface="微软雅黑" panose="020B0503020204020204" pitchFamily="34" charset="-122"/>
                <a:ea typeface="微软雅黑" panose="020B0503020204020204" pitchFamily="34" charset="-122"/>
              </a:rPr>
              <a:t>路径及名称在哪里设置？</a:t>
            </a:r>
            <a:endParaRPr lang="zh-CN" altLang="en-US" sz="1800">
              <a:solidFill>
                <a:srgbClr val="FF0000"/>
              </a:solidFill>
              <a:latin typeface="微软雅黑" panose="020B0503020204020204" pitchFamily="34" charset="-122"/>
              <a:ea typeface="微软雅黑" panose="020B0503020204020204" pitchFamily="34" charset="-122"/>
            </a:endParaRPr>
          </a:p>
          <a:p>
            <a:pPr algn="l"/>
            <a:r>
              <a:rPr lang="zh-CN" altLang="en-US" sz="1800">
                <a:solidFill>
                  <a:srgbClr val="FF0000"/>
                </a:solidFill>
                <a:latin typeface="微软雅黑" panose="020B0503020204020204" pitchFamily="34" charset="-122"/>
                <a:ea typeface="微软雅黑" panose="020B0503020204020204" pitchFamily="34" charset="-122"/>
              </a:rPr>
              <a:t>优化这个教学幻灯片，上传到</a:t>
            </a:r>
            <a:r>
              <a:rPr lang="en-US" altLang="zh-CN" sz="1800">
                <a:solidFill>
                  <a:srgbClr val="FF0000"/>
                </a:solidFill>
                <a:latin typeface="微软雅黑" panose="020B0503020204020204" pitchFamily="34" charset="-122"/>
                <a:ea typeface="微软雅黑" panose="020B0503020204020204" pitchFamily="34" charset="-122"/>
              </a:rPr>
              <a:t>github</a:t>
            </a:r>
            <a:r>
              <a:rPr lang="zh-CN" altLang="en-US" sz="1800">
                <a:solidFill>
                  <a:srgbClr val="FF0000"/>
                </a:solidFill>
                <a:latin typeface="微软雅黑" panose="020B0503020204020204" pitchFamily="34" charset="-122"/>
                <a:ea typeface="微软雅黑" panose="020B0503020204020204" pitchFamily="34" charset="-122"/>
              </a:rPr>
              <a:t>，邮件通知我</a:t>
            </a:r>
            <a:endParaRPr lang="zh-CN" altLang="en-US" sz="180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832485" y="1212850"/>
            <a:ext cx="1881505" cy="5015865"/>
          </a:xfrm>
          <a:prstGeom prst="rect">
            <a:avLst/>
          </a:prstGeom>
          <a:noFill/>
        </p:spPr>
        <p:txBody>
          <a:bodyPr wrap="square" rtlCol="0">
            <a:spAutoFit/>
          </a:bodyPr>
          <a:p>
            <a:pPr algn="ctr"/>
            <a:r>
              <a:rPr lang="zh-CN" altLang="en-US" sz="2000">
                <a:solidFill>
                  <a:srgbClr val="002060"/>
                </a:solidFill>
                <a:latin typeface="微软雅黑" panose="020B0503020204020204" pitchFamily="34" charset="-122"/>
                <a:ea typeface="微软雅黑" panose="020B0503020204020204" pitchFamily="34" charset="-122"/>
              </a:rPr>
              <a:t>在使用载入时动态链接的时候，可以通过链接导入库使函数的编译更加的简单。以</a:t>
            </a:r>
            <a:r>
              <a:rPr lang="en-US" altLang="zh-CN" sz="2000">
                <a:solidFill>
                  <a:srgbClr val="002060"/>
                </a:solidFill>
                <a:latin typeface="微软雅黑" panose="020B0503020204020204" pitchFamily="34" charset="-122"/>
                <a:ea typeface="微软雅黑" panose="020B0503020204020204" pitchFamily="34" charset="-122"/>
              </a:rPr>
              <a:t>VS2017</a:t>
            </a:r>
            <a:r>
              <a:rPr lang="zh-CN" altLang="en-US" sz="2000">
                <a:solidFill>
                  <a:srgbClr val="002060"/>
                </a:solidFill>
                <a:latin typeface="微软雅黑" panose="020B0503020204020204" pitchFamily="34" charset="-122"/>
                <a:ea typeface="微软雅黑" panose="020B0503020204020204" pitchFamily="34" charset="-122"/>
              </a:rPr>
              <a:t>为例，右击项目，选择属性一栏，在项目的属性页中，依次打开链接器</a:t>
            </a:r>
            <a:r>
              <a:rPr lang="en-US" altLang="zh-CN" sz="2000">
                <a:solidFill>
                  <a:srgbClr val="002060"/>
                </a:solidFill>
                <a:latin typeface="微软雅黑" panose="020B0503020204020204" pitchFamily="34" charset="-122"/>
                <a:ea typeface="微软雅黑" panose="020B0503020204020204" pitchFamily="34" charset="-122"/>
              </a:rPr>
              <a:t>&gt;</a:t>
            </a:r>
            <a:r>
              <a:rPr lang="zh-CN" altLang="en-US" sz="2000">
                <a:solidFill>
                  <a:srgbClr val="002060"/>
                </a:solidFill>
                <a:latin typeface="微软雅黑" panose="020B0503020204020204" pitchFamily="34" charset="-122"/>
                <a:ea typeface="微软雅黑" panose="020B0503020204020204" pitchFamily="34" charset="-122"/>
              </a:rPr>
              <a:t>高级，选择导入库，可以设置生成导入库的名称和路径</a:t>
            </a:r>
            <a:endParaRPr lang="en-US" altLang="zh-CN" sz="2000">
              <a:solidFill>
                <a:srgbClr val="002060"/>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3176905" y="1345565"/>
            <a:ext cx="8704580" cy="47498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887026"/>
            <a:ext cx="5568950" cy="693737"/>
          </a:xfrm>
        </p:spPr>
        <p:txBody>
          <a:bodyPr>
            <a:normAutofit/>
          </a:bodyPr>
          <a:lstStyle/>
          <a:p>
            <a:r>
              <a:rPr lang="zh-CN" altLang="en-US" dirty="0"/>
              <a:t>运行时动态链接</a:t>
            </a:r>
            <a:endParaRPr lang="zh-CN" altLang="en-US" dirty="0" smtClean="0"/>
          </a:p>
        </p:txBody>
      </p:sp>
      <p:sp>
        <p:nvSpPr>
          <p:cNvPr id="2" name="内容占位符 1"/>
          <p:cNvSpPr>
            <a:spLocks noGrp="1"/>
          </p:cNvSpPr>
          <p:nvPr>
            <p:ph idx="4294967295"/>
          </p:nvPr>
        </p:nvSpPr>
        <p:spPr>
          <a:xfrm>
            <a:off x="1192695" y="2323907"/>
            <a:ext cx="8902650" cy="3155950"/>
          </a:xfrm>
        </p:spPr>
        <p:txBody>
          <a:bodyPr>
            <a:noAutofit/>
          </a:bodyPr>
          <a:lstStyle/>
          <a:p>
            <a:pPr marL="0" indent="0">
              <a:lnSpc>
                <a:spcPct val="150000"/>
              </a:lnSpc>
              <a:buNone/>
            </a:pPr>
            <a:r>
              <a:rPr lang="zh-CN" altLang="en-US" sz="2400" dirty="0"/>
              <a:t>使用运行时动态链接，运行时可以通过LoadLibrary或LoadLibraryEx函数载入DLL。DLL载入后，模块可以通过调用GetProcAddress获取DLL函数的入口地址，然后就可以通过返回的函数指针调用DLL中的函数了。如此即可</a:t>
            </a:r>
            <a:r>
              <a:rPr lang="zh-CN" altLang="en-US" sz="2400" dirty="0">
                <a:solidFill>
                  <a:srgbClr val="C00000"/>
                </a:solidFill>
              </a:rPr>
              <a:t>避免导入库</a:t>
            </a:r>
            <a:r>
              <a:rPr lang="zh-CN" altLang="en-US" sz="2400" dirty="0" smtClean="0"/>
              <a:t>文件。</a:t>
            </a:r>
            <a:endParaRPr lang="zh-CN" altLang="en-US" sz="24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自定义设计方案">
  <a:themeElements>
    <a:clrScheme name="凤舞九天">
      <a:dk1>
        <a:sysClr val="windowText" lastClr="000000"/>
      </a:dk1>
      <a:lt1>
        <a:sysClr val="window" lastClr="FFFFFF"/>
      </a:lt1>
      <a:dk2>
        <a:srgbClr val="004646"/>
      </a:dk2>
      <a:lt2>
        <a:srgbClr val="E1F0FF"/>
      </a:lt2>
      <a:accent1>
        <a:srgbClr val="50742F"/>
      </a:accent1>
      <a:accent2>
        <a:srgbClr val="268868"/>
      </a:accent2>
      <a:accent3>
        <a:srgbClr val="33BD56"/>
      </a:accent3>
      <a:accent4>
        <a:srgbClr val="4BC5B9"/>
      </a:accent4>
      <a:accent5>
        <a:srgbClr val="3163CA"/>
      </a:accent5>
      <a:accent6>
        <a:srgbClr val="4B14AA"/>
      </a:accent6>
      <a:hlink>
        <a:srgbClr val="D9BE02"/>
      </a:hlink>
      <a:folHlink>
        <a:srgbClr val="F900F9"/>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蓝色互联网">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cap="flat" cmpd="sng" algn="ctr">
          <a:solidFill>
            <a:srgbClr val="002060"/>
          </a:solidFill>
          <a:prstDash val="solid"/>
          <a:round/>
          <a:headEnd type="none" w="med" len="med"/>
          <a:tailEnd type="none" w="med" len="med"/>
        </a:ln>
      </a:spPr>
      <a:bodyPr vert="horz" wrap="square" lIns="0" tIns="0" rIns="0" bIns="0" numCol="1" anchor="ctr" anchorCtr="0" compatLnSpc="1"/>
      <a:lstStyle>
        <a:def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defRPr>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rtlCol="0">
        <a:spAutoFit/>
      </a:bodyPr>
      <a:lstStyle>
        <a:defPPr algn="ctr">
          <a:defRPr lang="zh-CN" altLang="en-US" sz="1200">
            <a:solidFill>
              <a:srgbClr val="002060"/>
            </a:solidFill>
            <a:latin typeface="微软雅黑" panose="020B0503020204020204" pitchFamily="34" charset="-122"/>
            <a:ea typeface="微软雅黑" panose="020B0503020204020204"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chapter7_D</Template>
  <TotalTime>0</TotalTime>
  <Words>8924</Words>
  <Application>WPS 演示</Application>
  <PresentationFormat>宽屏</PresentationFormat>
  <Paragraphs>668</Paragraphs>
  <Slides>48</Slides>
  <Notes>0</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48</vt:i4>
      </vt:variant>
    </vt:vector>
  </HeadingPairs>
  <TitlesOfParts>
    <vt:vector size="64" baseType="lpstr">
      <vt:lpstr>Arial</vt:lpstr>
      <vt:lpstr>宋体</vt:lpstr>
      <vt:lpstr>Wingdings</vt:lpstr>
      <vt:lpstr>微软雅黑</vt:lpstr>
      <vt:lpstr>Calibri Light</vt:lpstr>
      <vt:lpstr>Wingdings</vt:lpstr>
      <vt:lpstr>Wingdings 3</vt:lpstr>
      <vt:lpstr>Arial Unicode MS</vt:lpstr>
      <vt:lpstr>Calibri</vt:lpstr>
      <vt:lpstr>Tahoma</vt:lpstr>
      <vt:lpstr>Times New Roman</vt:lpstr>
      <vt:lpstr>Segoe UI</vt:lpstr>
      <vt:lpstr>Consolas</vt:lpstr>
      <vt:lpstr>新宋体</vt:lpstr>
      <vt:lpstr>自定义设计方案</vt:lpstr>
      <vt:lpstr>2_蓝色互联网</vt:lpstr>
      <vt:lpstr>Windows编程实践</vt:lpstr>
      <vt:lpstr>内容提要</vt:lpstr>
      <vt:lpstr>分别编译与链接</vt:lpstr>
      <vt:lpstr>链接方式</vt:lpstr>
      <vt:lpstr>PowerPoint 演示文稿</vt:lpstr>
      <vt:lpstr>动态链接方式</vt:lpstr>
      <vt:lpstr>载入时动态链接</vt:lpstr>
      <vt:lpstr>PowerPoint 演示文稿</vt:lpstr>
      <vt:lpstr>运行时动态链接</vt:lpstr>
      <vt:lpstr>静态链接与动态链接二者优点及不足</vt:lpstr>
      <vt:lpstr>PowerPoint 演示文稿</vt:lpstr>
      <vt:lpstr>PowerPoint 演示文稿</vt:lpstr>
      <vt:lpstr>C# 托管程序集</vt:lpstr>
      <vt:lpstr>什么是DLL地狱？</vt:lpstr>
      <vt:lpstr>PowerPoint 演示文稿</vt:lpstr>
      <vt:lpstr>PowerPoint 演示文稿</vt:lpstr>
      <vt:lpstr>示例：有效管理动态链接库是大型软件项目的工作目标之一</vt:lpstr>
      <vt:lpstr>基本原理</vt:lpstr>
      <vt:lpstr>Windows中主要的dll</vt:lpstr>
      <vt:lpstr>C#的函数参数(3种)：</vt:lpstr>
      <vt:lpstr>函数参数out方式</vt:lpstr>
      <vt:lpstr>dll 的引用计数</vt:lpstr>
      <vt:lpstr>windows的虚地址映射</vt:lpstr>
      <vt:lpstr>DLL文件的定位</vt:lpstr>
      <vt:lpstr>托管与非托管</vt:lpstr>
      <vt:lpstr>托管与非托管区别</vt:lpstr>
      <vt:lpstr>调用托管的动态链接库</vt:lpstr>
      <vt:lpstr>调用托管的动态链接库</vt:lpstr>
      <vt:lpstr>反射</vt:lpstr>
      <vt:lpstr>反射的用途</vt:lpstr>
      <vt:lpstr>反射的用途</vt:lpstr>
      <vt:lpstr>反射的用途</vt:lpstr>
      <vt:lpstr>调用非托管的动态链接库</vt:lpstr>
      <vt:lpstr>DllImport属性</vt:lpstr>
      <vt:lpstr>DllImport函数wrapper</vt:lpstr>
      <vt:lpstr>PowerPoint 演示文稿</vt:lpstr>
      <vt:lpstr>PowerPoint 演示文稿</vt:lpstr>
      <vt:lpstr>PowerPoint 演示文稿</vt:lpstr>
      <vt:lpstr>调用非托管的动态链接库</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上机练习作业</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zan li</dc:creator>
  <cp:lastModifiedBy>asus</cp:lastModifiedBy>
  <cp:revision>260</cp:revision>
  <dcterms:created xsi:type="dcterms:W3CDTF">2014-12-05T07:09:00Z</dcterms:created>
  <dcterms:modified xsi:type="dcterms:W3CDTF">2018-09-25T11:10:44Z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2052-10.1.0.7022</vt:lpwstr>
  </property>
</Properties>
</file>