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7"/>
  </p:notesMasterIdLst>
  <p:sldIdLst>
    <p:sldId id="376" r:id="rId3"/>
    <p:sldId id="257" r:id="rId4"/>
    <p:sldId id="258" r:id="rId5"/>
    <p:sldId id="259" r:id="rId6"/>
    <p:sldId id="381" r:id="rId7"/>
    <p:sldId id="379" r:id="rId8"/>
    <p:sldId id="382" r:id="rId9"/>
    <p:sldId id="383" r:id="rId10"/>
    <p:sldId id="385" r:id="rId11"/>
    <p:sldId id="384" r:id="rId12"/>
    <p:sldId id="386" r:id="rId13"/>
    <p:sldId id="387" r:id="rId14"/>
    <p:sldId id="267" r:id="rId15"/>
    <p:sldId id="346" r:id="rId16"/>
    <p:sldId id="347" r:id="rId17"/>
    <p:sldId id="337" r:id="rId18"/>
    <p:sldId id="344" r:id="rId19"/>
    <p:sldId id="270" r:id="rId20"/>
    <p:sldId id="339" r:id="rId21"/>
    <p:sldId id="341" r:id="rId22"/>
    <p:sldId id="340" r:id="rId23"/>
    <p:sldId id="366" r:id="rId24"/>
    <p:sldId id="345" r:id="rId25"/>
    <p:sldId id="343" r:id="rId26"/>
    <p:sldId id="348" r:id="rId27"/>
    <p:sldId id="363" r:id="rId28"/>
    <p:sldId id="388" r:id="rId29"/>
    <p:sldId id="389" r:id="rId30"/>
    <p:sldId id="329" r:id="rId31"/>
    <p:sldId id="333" r:id="rId32"/>
    <p:sldId id="338" r:id="rId33"/>
    <p:sldId id="349" r:id="rId34"/>
    <p:sldId id="283" r:id="rId35"/>
    <p:sldId id="37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4BDE4"/>
    <a:srgbClr val="6D3C91"/>
    <a:srgbClr val="7030A0"/>
    <a:srgbClr val="3F403E"/>
    <a:srgbClr val="B6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03-26T18:35: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03-26T18:35: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322DC-5FCB-4F0D-93D9-807451E5E8E7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F297-A9A6-4A28-9421-18AB030D93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4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7.emf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emf"/><Relationship Id="rId4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29.emf"/><Relationship Id="rId7" Type="http://schemas.openxmlformats.org/officeDocument/2006/relationships/image" Target="../media/image41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emf"/><Relationship Id="rId5" Type="http://schemas.openxmlformats.org/officeDocument/2006/relationships/image" Target="../media/image21.emf"/><Relationship Id="rId10" Type="http://schemas.openxmlformats.org/officeDocument/2006/relationships/image" Target="../media/image44.png"/><Relationship Id="rId4" Type="http://schemas.openxmlformats.org/officeDocument/2006/relationships/image" Target="../media/image20.emf"/><Relationship Id="rId9" Type="http://schemas.openxmlformats.org/officeDocument/2006/relationships/image" Target="../media/image43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4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2730" y="220473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签到二维码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88236" y="803870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966DB7-C8CC-9EC8-831B-1A93260C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82" y="1317278"/>
            <a:ext cx="4917648" cy="47368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为什么要学数据结构？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Data Structure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C1CD40-1C8C-47B8-9A59-B16320C4EFAD}"/>
              </a:ext>
            </a:extLst>
          </p:cNvPr>
          <p:cNvSpPr txBox="1"/>
          <p:nvPr/>
        </p:nvSpPr>
        <p:spPr>
          <a:xfrm>
            <a:off x="695325" y="1949696"/>
            <a:ext cx="436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前端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8BAE39-B31D-4D39-9393-564DB10AB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3" y="2638319"/>
            <a:ext cx="4025313" cy="17251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086D9B-F431-4F4C-8820-62630ED08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15" y="2019840"/>
            <a:ext cx="4862012" cy="281831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C992728-551A-4AD5-BA89-18CBCA29E636}"/>
              </a:ext>
            </a:extLst>
          </p:cNvPr>
          <p:cNvSpPr txBox="1"/>
          <p:nvPr/>
        </p:nvSpPr>
        <p:spPr>
          <a:xfrm>
            <a:off x="7372586" y="1550749"/>
            <a:ext cx="6164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人工智能</a:t>
            </a:r>
          </a:p>
        </p:txBody>
      </p:sp>
    </p:spTree>
    <p:extLst>
      <p:ext uri="{BB962C8B-B14F-4D97-AF65-F5344CB8AC3E}">
        <p14:creationId xmlns:p14="http://schemas.microsoft.com/office/powerpoint/2010/main" val="9786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为什么要学数据结构？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Data Structure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943B50-94F5-466F-B220-3E0E345E7680}"/>
              </a:ext>
            </a:extLst>
          </p:cNvPr>
          <p:cNvSpPr txBox="1"/>
          <p:nvPr/>
        </p:nvSpPr>
        <p:spPr>
          <a:xfrm>
            <a:off x="671310" y="1877331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客户端：听听</a:t>
            </a:r>
            <a:r>
              <a:rPr lang="en-US" altLang="zh-CN" dirty="0" err="1"/>
              <a:t>gc</a:t>
            </a:r>
            <a:r>
              <a:rPr lang="zh-CN" altLang="en-US" dirty="0"/>
              <a:t>师兄怎么说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6E61A6-7EFB-41F7-9E8E-4CD06623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882" y="4419430"/>
            <a:ext cx="4609224" cy="213761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8ED108E-939E-4182-B737-45C4C329C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82" y="1735415"/>
            <a:ext cx="4552950" cy="24479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259179-342A-404C-9008-40D69570A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299205"/>
            <a:ext cx="412490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6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54541" y="3075056"/>
            <a:ext cx="3680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CFCFD"/>
                </a:solidFill>
                <a:latin typeface="+mj-ea"/>
                <a:ea typeface="+mj-ea"/>
              </a:rPr>
              <a:t>ADT</a:t>
            </a:r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以及线性表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2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1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抽象数据类型（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ADT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Abstract Data Type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9401" y="1792377"/>
            <a:ext cx="9202438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抽象数据类型是指一个数学模型以及定义在这个模型上的一组操作。它定义仅仅取决于它的一组逻辑特性，而与它在计算机中的表示和实现无关。</a:t>
            </a:r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19340" y="3030284"/>
            <a:ext cx="9202438" cy="223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数据抽象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数据封装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继承性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多态性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4410" y="4866005"/>
            <a:ext cx="4850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ADT抽象数据类型名{</a:t>
            </a:r>
          </a:p>
          <a:p>
            <a:r>
              <a:rPr lang="zh-CN" altLang="en-US" dirty="0"/>
              <a:t>    数据对象：&lt;数据对象的定义&gt;</a:t>
            </a:r>
          </a:p>
          <a:p>
            <a:r>
              <a:rPr lang="zh-CN" altLang="en-US" dirty="0"/>
              <a:t>    数据关系：&lt;数据关系的定义&gt;</a:t>
            </a:r>
          </a:p>
          <a:p>
            <a:r>
              <a:rPr lang="zh-CN" altLang="en-US" dirty="0"/>
              <a:t>    基本操作：&lt;基本操作的定义&gt;</a:t>
            </a:r>
          </a:p>
          <a:p>
            <a:r>
              <a:rPr lang="zh-CN" altLang="en-US" dirty="0"/>
              <a:t>} ADT抽象数据类型名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线性表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Linear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25" y="2261912"/>
            <a:ext cx="902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线性表：</a:t>
            </a:r>
            <a:r>
              <a:rPr lang="en-US" altLang="zh-CN" dirty="0"/>
              <a:t>n</a:t>
            </a:r>
            <a:r>
              <a:rPr lang="zh-CN" altLang="en-US" dirty="0"/>
              <a:t>个具有相同特性的数据元素的有限序列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5" y="39161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种类：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03211" y="391615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顺序表</a:t>
            </a:r>
            <a:r>
              <a:rPr lang="zh-CN" altLang="en-US" dirty="0">
                <a:sym typeface="Wingdings" panose="05000000000000000000" pitchFamily="2" charset="2"/>
              </a:rPr>
              <a:t>（逻辑连续、物理连续）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87822" y="440262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链表</a:t>
            </a:r>
            <a:r>
              <a:rPr lang="zh-CN" altLang="en-US" dirty="0">
                <a:sym typeface="Wingdings" panose="05000000000000000000" pitchFamily="2" charset="2"/>
              </a:rPr>
              <a:t>（逻辑连续、物理不一定连续）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5325" y="3118238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特点：数据元素的关系具有一对一的前驱后继关系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链表的抽象数据类型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Linked List ADT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25" y="2109734"/>
            <a:ext cx="902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数据对象（</a:t>
            </a:r>
            <a:r>
              <a:rPr lang="en-US" altLang="zh-CN" dirty="0"/>
              <a:t>D</a:t>
            </a:r>
            <a:r>
              <a:rPr lang="zh-CN" altLang="en-US" dirty="0"/>
              <a:t>）：链表上的一个个结点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325" y="3566002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基本操作（</a:t>
            </a:r>
            <a:r>
              <a:rPr lang="en-US" altLang="zh-CN" dirty="0"/>
              <a:t>P</a:t>
            </a:r>
            <a:r>
              <a:rPr lang="zh-CN" altLang="en-US" dirty="0"/>
              <a:t>）：生成、销毁、删除、插入等</a:t>
            </a:r>
          </a:p>
        </p:txBody>
      </p:sp>
      <p:sp>
        <p:nvSpPr>
          <p:cNvPr id="8" name="矩形 7"/>
          <p:cNvSpPr/>
          <p:nvPr/>
        </p:nvSpPr>
        <p:spPr>
          <a:xfrm>
            <a:off x="695325" y="2851110"/>
            <a:ext cx="839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数据关系（</a:t>
            </a:r>
            <a:r>
              <a:rPr lang="en-US" altLang="zh-CN" dirty="0"/>
              <a:t>R</a:t>
            </a:r>
            <a:r>
              <a:rPr lang="zh-CN" altLang="en-US" dirty="0"/>
              <a:t>）：一个结点的指针域指向下一个结点的指向关系（前驱后继关系）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5" y="4586324"/>
            <a:ext cx="3019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define struct of linked list</a:t>
            </a:r>
          </a:p>
          <a:p>
            <a:r>
              <a:rPr lang="zh-CN" altLang="en-US" dirty="0"/>
              <a:t>typedef struct LNode { </a:t>
            </a:r>
          </a:p>
          <a:p>
            <a:r>
              <a:rPr lang="zh-CN" altLang="en-US" dirty="0"/>
              <a:t>	ElemType data; </a:t>
            </a:r>
          </a:p>
          <a:p>
            <a:r>
              <a:rPr lang="zh-CN" altLang="en-US" dirty="0"/>
              <a:t>  	struct LNode *next; </a:t>
            </a:r>
          </a:p>
          <a:p>
            <a:r>
              <a:rPr lang="zh-CN" altLang="en-US" dirty="0"/>
              <a:t>} LNode, *LinkedList;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4336608"/>
            <a:ext cx="2443071" cy="197675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214481" y="48625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数据域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932914" y="58789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指针域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矩形 43"/>
          <p:cNvSpPr/>
          <p:nvPr>
            <p:custDataLst>
              <p:tags r:id="rId1"/>
            </p:custDataLst>
          </p:nvPr>
        </p:nvSpPr>
        <p:spPr>
          <a:xfrm flipH="1">
            <a:off x="-710924" y="736599"/>
            <a:ext cx="13626824" cy="2685287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PA_矩形 73"/>
          <p:cNvSpPr/>
          <p:nvPr>
            <p:custDataLst>
              <p:tags r:id="rId2"/>
            </p:custDataLst>
          </p:nvPr>
        </p:nvSpPr>
        <p:spPr>
          <a:xfrm>
            <a:off x="0" y="4248324"/>
            <a:ext cx="12192000" cy="169277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57070" y="1668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单链表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29602" y="16686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F403E"/>
                </a:solidFill>
                <a:latin typeface="+mj-ea"/>
                <a:ea typeface="+mj-ea"/>
              </a:rPr>
              <a:t>双向链表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99003" y="1668668"/>
            <a:ext cx="155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F403E"/>
                </a:solidFill>
                <a:latin typeface="+mj-ea"/>
                <a:ea typeface="+mj-ea"/>
              </a:rPr>
              <a:t>循环链表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12118" y="427241"/>
            <a:ext cx="35184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常见的链表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91072" y="1000976"/>
            <a:ext cx="9931400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rgbClr val="B6B7B7"/>
                </a:solidFill>
              </a:rPr>
              <a:t>Linked List</a:t>
            </a:r>
          </a:p>
        </p:txBody>
      </p:sp>
      <p:sp>
        <p:nvSpPr>
          <p:cNvPr id="22" name="矩形 21"/>
          <p:cNvSpPr/>
          <p:nvPr/>
        </p:nvSpPr>
        <p:spPr>
          <a:xfrm>
            <a:off x="1191072" y="2268488"/>
            <a:ext cx="2676860" cy="3722981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99054" y="2268488"/>
            <a:ext cx="2676860" cy="3722981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17347" y="2268488"/>
            <a:ext cx="2676860" cy="3722981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75" y="2168899"/>
            <a:ext cx="2704743" cy="38225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347" y="2168899"/>
            <a:ext cx="2849119" cy="36373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64" y="2133015"/>
            <a:ext cx="2340191" cy="3993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24847" y="3075056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链表的基本操作和简单算法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2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710406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4531" y="517368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链表的基本操作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5425" y="2073027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销毁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5426" y="153127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生成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75424" y="2656296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插入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5423" y="3223918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删除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5421" y="3807187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查找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000747" y="1445018"/>
            <a:ext cx="0" cy="315602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141606" y="1531222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41606" y="2101073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41606" y="2643444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3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32428" y="3213295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4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41606" y="3768093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5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30" grpId="0"/>
      <p:bldP spid="31" grpId="0"/>
      <p:bldP spid="32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737" y="1743567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头结点是附加在首结点前设置的一个特殊结点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初始化链表，创建一个带头结点的空链表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往空链表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L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里插入结点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单链表的生成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Create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15" y="4608334"/>
            <a:ext cx="1502549" cy="1125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32" y="3757434"/>
            <a:ext cx="583913" cy="8509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072" y="4600111"/>
            <a:ext cx="1457831" cy="11256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95325" y="4114463"/>
            <a:ext cx="482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1.head = (LNode *)malloc(sizeof (LNode))</a:t>
            </a:r>
            <a:endParaRPr lang="zh-CN" altLang="en-US" sz="2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75379" y="4757749"/>
            <a:ext cx="2598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2.head-&gt;next = NULL</a:t>
            </a:r>
            <a:endParaRPr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771157" y="5401036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后续的插入结点操作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6835337" y="4704666"/>
            <a:ext cx="1216021" cy="48602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文本框 26"/>
          <p:cNvSpPr txBox="1"/>
          <p:nvPr>
            <p:custDataLst>
              <p:tags r:id="rId4"/>
            </p:custDataLst>
          </p:nvPr>
        </p:nvSpPr>
        <p:spPr>
          <a:xfrm>
            <a:off x="3262626" y="3145657"/>
            <a:ext cx="5666740" cy="521970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F403E"/>
                </a:solidFill>
                <a:latin typeface="+mj-ea"/>
                <a:ea typeface="+mj-ea"/>
              </a:rPr>
              <a:t>QG</a:t>
            </a:r>
            <a:r>
              <a:rPr lang="zh-CN" altLang="en-US" sz="2800" dirty="0">
                <a:solidFill>
                  <a:srgbClr val="3F403E"/>
                </a:solidFill>
                <a:latin typeface="+mj-ea"/>
                <a:ea typeface="+mj-ea"/>
              </a:rPr>
              <a:t>训练营：链表，数据结构敲门砖</a:t>
            </a:r>
          </a:p>
        </p:txBody>
      </p:sp>
      <p:sp>
        <p:nvSpPr>
          <p:cNvPr id="21" name="PA_文本框 20"/>
          <p:cNvSpPr txBox="1"/>
          <p:nvPr>
            <p:custDataLst>
              <p:tags r:id="rId5"/>
            </p:custDataLst>
          </p:nvPr>
        </p:nvSpPr>
        <p:spPr>
          <a:xfrm>
            <a:off x="5131633" y="1842028"/>
            <a:ext cx="1928734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2023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5350923" y="5963459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</a:rPr>
              <a:t>主讲人：陈靖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8"/>
          <a:srcRect r="74172"/>
          <a:stretch>
            <a:fillRect/>
          </a:stretch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25" y="1743566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进行必要的检查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将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node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结点成为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结点的直接后继结点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返回操作状态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单链表的插入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Insert a node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63" y="4778376"/>
            <a:ext cx="408795" cy="59571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89" y="5374087"/>
            <a:ext cx="936941" cy="7078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953" y="5407097"/>
            <a:ext cx="1070646" cy="65507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348" y="5404465"/>
            <a:ext cx="1087404" cy="66533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646" y="5397199"/>
            <a:ext cx="1070646" cy="65507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317" y="4770756"/>
            <a:ext cx="1076328" cy="129141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142" y="5337498"/>
            <a:ext cx="919545" cy="73229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1441" y="4501469"/>
            <a:ext cx="1054180" cy="109545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5463" y="4770362"/>
            <a:ext cx="408795" cy="59571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666842" y="5477462"/>
            <a:ext cx="662054" cy="2381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head</a:t>
            </a:r>
            <a:endParaRPr lang="zh-CN" altLang="en-US" sz="14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1.04167E-6 -0.06112 C 1.04167E-6 -0.0882 0.11094 -0.12153 0.20117 -0.12153 L 0.40273 -0.1215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30" y="-60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277 L 1.04167E-6 -0.06135 C 1.04167E-6 -0.09005 0.11159 -0.12524 0.20208 -0.12524 L 0.40456 -0.1252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1" y="-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737" y="1743567"/>
            <a:ext cx="9175688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进行必要的判断使用循环遍历整个链表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free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函数对每一个结点进行释放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单链表的销毁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Destroy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18" y="6055992"/>
            <a:ext cx="1457831" cy="5270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743" y="5214025"/>
            <a:ext cx="583913" cy="8509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260" y="3691894"/>
            <a:ext cx="583913" cy="8509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307549" y="4666047"/>
            <a:ext cx="1125149" cy="42982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88 -0.22176 L -0.49688 -0.10879 C -0.49688 -0.05856 -0.36016 0.00417 -0.24857 0.00417 L 3.75E-6 0.00417 " pathEditMode="relative" rAng="0" ptsTypes="AAAA">
                                      <p:cBhvr>
                                        <p:cTn id="6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14714 0.00371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922 -0.22083 L -0.3599 -0.2175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13 0.00371 L 0.27891 0.000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9 -0.21759 L -0.20951 -0.2194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51 -0.21944 L -0.13138 -0.21944 C -0.09636 -0.21944 -0.05313 -0.15949 -0.05313 -0.11088 L -0.05313 -0.00208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1085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91 0.0007 L 0.35872 0.0007 C 0.3944 0.0007 0.43854 0.06111 0.43854 0.11019 L 0.43854 0.21968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2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单链表的删除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Delete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62125" y="239077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5" y="1743566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进行必要的检查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保存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结点的下一个结点的指针域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删除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结点的下一个结点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墨迹 32"/>
              <p14:cNvContentPartPr/>
              <p14:nvPr/>
            </p14:nvContentPartPr>
            <p14:xfrm>
              <a:off x="9542885" y="-174022"/>
              <a:ext cx="360" cy="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3"/>
            </p:blipFill>
            <p:spPr>
              <a:xfrm>
                <a:off x="9542885" y="-174022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4531" y="517368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链表的简单算法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59576" y="2742407"/>
            <a:ext cx="5232401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如何判断单链表成环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9101" y="209371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单链表的反转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126435" y="1619932"/>
            <a:ext cx="6" cy="282760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318160" y="2020261"/>
            <a:ext cx="35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08635" y="2669065"/>
            <a:ext cx="357791" cy="58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9576" y="3390742"/>
            <a:ext cx="52324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返回中间结点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10365" y="3317506"/>
            <a:ext cx="3543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4799A0-DDFC-4D31-A24E-18747180E18C}"/>
              </a:ext>
            </a:extLst>
          </p:cNvPr>
          <p:cNvSpPr txBox="1"/>
          <p:nvPr/>
        </p:nvSpPr>
        <p:spPr>
          <a:xfrm>
            <a:off x="4757846" y="3945416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单循环链表分拆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5512BF-1A62-4D18-80BE-D58AC9355A2B}"/>
              </a:ext>
            </a:extLst>
          </p:cNvPr>
          <p:cNvSpPr txBox="1"/>
          <p:nvPr/>
        </p:nvSpPr>
        <p:spPr>
          <a:xfrm>
            <a:off x="3308635" y="3872180"/>
            <a:ext cx="3543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0" grpId="0"/>
      <p:bldP spid="31" grpId="0"/>
      <p:bldP spid="3" grpId="0"/>
      <p:bldP spid="6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737" y="1743567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递归实现：从后向前反转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迭代实现：用指针记录下一个结点的位置，再反转当前结点的指向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单链表的反转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Reverse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94" y="4806672"/>
            <a:ext cx="1457831" cy="11256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031" y="4806672"/>
            <a:ext cx="1457831" cy="1125600"/>
          </a:xfrm>
          <a:prstGeom prst="rect">
            <a:avLst/>
          </a:prstGeom>
        </p:spPr>
      </p:pic>
      <p:cxnSp>
        <p:nvCxnSpPr>
          <p:cNvPr id="25" name="连接符: 肘形 24"/>
          <p:cNvCxnSpPr/>
          <p:nvPr/>
        </p:nvCxnSpPr>
        <p:spPr>
          <a:xfrm flipV="1">
            <a:off x="4603933" y="5154844"/>
            <a:ext cx="506952" cy="48132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/>
          <p:cNvCxnSpPr/>
          <p:nvPr/>
        </p:nvCxnSpPr>
        <p:spPr>
          <a:xfrm flipV="1">
            <a:off x="6462563" y="5152304"/>
            <a:ext cx="506952" cy="48132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270" y="4210961"/>
            <a:ext cx="408795" cy="59571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155" y="4844329"/>
            <a:ext cx="1413415" cy="1125600"/>
          </a:xfrm>
          <a:prstGeom prst="rect">
            <a:avLst/>
          </a:prstGeom>
        </p:spPr>
      </p:pic>
      <p:cxnSp>
        <p:nvCxnSpPr>
          <p:cNvPr id="51" name="连接符: 肘形 50"/>
          <p:cNvCxnSpPr/>
          <p:nvPr/>
        </p:nvCxnSpPr>
        <p:spPr>
          <a:xfrm rot="10800000">
            <a:off x="6448086" y="5152305"/>
            <a:ext cx="506952" cy="481325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55" y="4811338"/>
            <a:ext cx="3643148" cy="1163257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3528676" y="4947516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cxnSp>
        <p:nvCxnSpPr>
          <p:cNvPr id="87" name="连接符: 肘形 86"/>
          <p:cNvCxnSpPr/>
          <p:nvPr/>
        </p:nvCxnSpPr>
        <p:spPr>
          <a:xfrm flipV="1">
            <a:off x="3205894" y="4793143"/>
            <a:ext cx="4433969" cy="803784"/>
          </a:xfrm>
          <a:prstGeom prst="bentConnector4">
            <a:avLst>
              <a:gd name="adj1" fmla="val -11029"/>
              <a:gd name="adj2" fmla="val 185321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图片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680" y="4844329"/>
            <a:ext cx="1457831" cy="1125600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93" y="4793143"/>
            <a:ext cx="1497813" cy="11928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/>
              <p14:cNvContentPartPr/>
              <p14:nvPr/>
            </p14:nvContentPartPr>
            <p14:xfrm>
              <a:off x="2833205" y="4101698"/>
              <a:ext cx="36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7"/>
            </p:blipFill>
            <p:spPr>
              <a:xfrm>
                <a:off x="2833205" y="4101698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12682 -0.00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87" y="1751187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链表头尾成环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链表中间成环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3927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如何判断单链表成环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4"/>
            <a:ext cx="412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Judge whether the linked list is looped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5325" y="2989814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快慢指针法：用指针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slow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fast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对链表进行遍历，慢指针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slow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每次走一步，快指针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fast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每次走两步，如果链表成环，它们最后都会相遇。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64" y="5460451"/>
            <a:ext cx="1378134" cy="8476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98" y="5460451"/>
            <a:ext cx="1378134" cy="84765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159" y="5450125"/>
            <a:ext cx="1378134" cy="8476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670" y="5439799"/>
            <a:ext cx="1097845" cy="847653"/>
          </a:xfrm>
          <a:prstGeom prst="rect">
            <a:avLst/>
          </a:prstGeom>
        </p:spPr>
      </p:pic>
      <p:cxnSp>
        <p:nvCxnSpPr>
          <p:cNvPr id="35" name="连接符: 肘形 34"/>
          <p:cNvCxnSpPr/>
          <p:nvPr/>
        </p:nvCxnSpPr>
        <p:spPr>
          <a:xfrm rot="10800000">
            <a:off x="4663872" y="5450125"/>
            <a:ext cx="3148050" cy="273599"/>
          </a:xfrm>
          <a:prstGeom prst="bentConnector4">
            <a:avLst>
              <a:gd name="adj1" fmla="val -14801"/>
              <a:gd name="adj2" fmla="val 40288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59" y="4844088"/>
            <a:ext cx="408795" cy="59571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746" y="4843288"/>
            <a:ext cx="422966" cy="616362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2854376" y="5531852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head</a:t>
            </a:r>
            <a:endParaRPr lang="zh-CN" altLang="en-US" sz="16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20599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2.59259E-6 L 0.1187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1 0.00162 L 0.1414 -0.04769 C 0.14635 -0.05857 0.15364 -0.06366 0.16146 -0.06366 C 0.17018 -0.06366 0.17721 -0.05857 0.18216 -0.04769 L 0.20599 0.00162 " pathEditMode="relative" rAng="0" ptsTypes="AAAAA">
                                      <p:cBhvr>
                                        <p:cTn id="14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1 0.00023 L 0.25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05 0.00278 L 0.33555 0.0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4 0.00301 L 0.33607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87" y="1751187"/>
            <a:ext cx="908234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设置快慢指针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快指针到达链表尾部，停止迭代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3846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返回单链表中间节点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110"/>
            <a:ext cx="445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Return to intermediate node of linked list</a:t>
            </a:r>
          </a:p>
        </p:txBody>
      </p:sp>
      <p:sp>
        <p:nvSpPr>
          <p:cNvPr id="12" name="矩形 11"/>
          <p:cNvSpPr/>
          <p:nvPr/>
        </p:nvSpPr>
        <p:spPr>
          <a:xfrm>
            <a:off x="10726420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5325" y="2989814"/>
            <a:ext cx="908234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000" dirty="0">
                <a:solidFill>
                  <a:srgbClr val="3F403E"/>
                </a:solidFill>
                <a:latin typeface="+mn-ea"/>
              </a:rPr>
              <a:t>思路：</a:t>
            </a:r>
            <a:r>
              <a:rPr sz="2000" dirty="0">
                <a:solidFill>
                  <a:srgbClr val="3F403E"/>
                </a:solidFill>
                <a:latin typeface="+mn-ea"/>
              </a:rPr>
              <a:t>快指针每次走两步，慢指针每次走一步，待快指针走到尾，慢指针正好走到中间节点</a:t>
            </a:r>
            <a:r>
              <a:rPr lang="zh-CN" sz="2000" dirty="0">
                <a:solidFill>
                  <a:srgbClr val="3F403E"/>
                </a:solidFill>
                <a:latin typeface="+mn-ea"/>
              </a:rPr>
              <a:t>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14" y="5520141"/>
            <a:ext cx="1378134" cy="8476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48" y="5520141"/>
            <a:ext cx="1378134" cy="84765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09" y="5509815"/>
            <a:ext cx="1378134" cy="8476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05" y="5498219"/>
            <a:ext cx="1097845" cy="84765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604" y="4903143"/>
            <a:ext cx="408795" cy="59571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0396" y="4902978"/>
            <a:ext cx="422966" cy="616362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2086026" y="5591542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head</a:t>
            </a:r>
            <a:endParaRPr lang="zh-CN" altLang="en-US" sz="1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354" y="5498385"/>
            <a:ext cx="1378134" cy="8476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760 0.000278 L 0.202552 0.001852 " pathEditMode="relative" ptsTypes="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604 0.003519 L 0.139583 0.005093 " pathEditMode="relative" ptsTypes="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552 0.000278 L 0.419219 0.000278 " pathEditMode="relative" ptsTypes="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927 0.005093 L 0.242188 0.003519 " pathEditMode="relative" ptsTypes="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87" y="1751187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设置遍历指针和构造指针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一边遍历一边构造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将链表置为循环链表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单循环链表分拆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110"/>
            <a:ext cx="445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Single-loop linked table split</a:t>
            </a:r>
          </a:p>
        </p:txBody>
      </p:sp>
      <p:sp>
        <p:nvSpPr>
          <p:cNvPr id="12" name="矩形 11"/>
          <p:cNvSpPr/>
          <p:nvPr/>
        </p:nvSpPr>
        <p:spPr>
          <a:xfrm>
            <a:off x="10726420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A7B1466-5DA1-4D93-8FF0-B4D31E47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806" y="881587"/>
            <a:ext cx="4822648" cy="50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5794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87" y="1751187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设置遍历指针和构造指针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一边遍历一边构造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单链表分拆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110"/>
            <a:ext cx="445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Single linked table split</a:t>
            </a:r>
          </a:p>
        </p:txBody>
      </p:sp>
      <p:sp>
        <p:nvSpPr>
          <p:cNvPr id="12" name="矩形 11"/>
          <p:cNvSpPr/>
          <p:nvPr/>
        </p:nvSpPr>
        <p:spPr>
          <a:xfrm>
            <a:off x="10726420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57" y="3603804"/>
            <a:ext cx="1378134" cy="84765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724" y="3007292"/>
            <a:ext cx="408795" cy="59571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139" y="2986641"/>
            <a:ext cx="422966" cy="616362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2069962" y="3678077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head</a:t>
            </a:r>
            <a:endParaRPr lang="zh-CN" altLang="en-US" sz="1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FE6A3-6AC1-4F87-B10B-95E188AA8C05}"/>
              </a:ext>
            </a:extLst>
          </p:cNvPr>
          <p:cNvSpPr txBox="1"/>
          <p:nvPr/>
        </p:nvSpPr>
        <p:spPr>
          <a:xfrm>
            <a:off x="1989139" y="44514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链表</a:t>
            </a:r>
            <a:r>
              <a:rPr lang="en-US" altLang="zh-CN" dirty="0"/>
              <a:t>LO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A5AB22-4D92-4C4F-B900-A7C9AACD2C33}"/>
              </a:ext>
            </a:extLst>
          </p:cNvPr>
          <p:cNvSpPr txBox="1"/>
          <p:nvPr/>
        </p:nvSpPr>
        <p:spPr>
          <a:xfrm>
            <a:off x="2015632" y="64289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链表</a:t>
            </a:r>
            <a:r>
              <a:rPr lang="en-US" altLang="zh-CN" dirty="0"/>
              <a:t>LL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1FBBDD-832C-4BE5-BEA2-521740F8A45A}"/>
              </a:ext>
            </a:extLst>
          </p:cNvPr>
          <p:cNvSpPr txBox="1"/>
          <p:nvPr/>
        </p:nvSpPr>
        <p:spPr>
          <a:xfrm>
            <a:off x="5021179" y="23702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47CD7F6-C0F4-4137-9A37-B1F6E936B06B}"/>
              </a:ext>
            </a:extLst>
          </p:cNvPr>
          <p:cNvGrpSpPr/>
          <p:nvPr/>
        </p:nvGrpSpPr>
        <p:grpSpPr>
          <a:xfrm>
            <a:off x="4662552" y="3593478"/>
            <a:ext cx="1378134" cy="847652"/>
            <a:chOff x="4662552" y="3593478"/>
            <a:chExt cx="1378134" cy="84765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2552" y="3593478"/>
              <a:ext cx="1378134" cy="847652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F9DDC62-6323-4728-8A6E-86DA2374957C}"/>
                </a:ext>
              </a:extLst>
            </p:cNvPr>
            <p:cNvSpPr/>
            <p:nvPr/>
          </p:nvSpPr>
          <p:spPr>
            <a:xfrm>
              <a:off x="4817669" y="3672594"/>
              <a:ext cx="752475" cy="3524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</a:t>
              </a:r>
              <a:endParaRPr lang="zh-CN" altLang="en-US" sz="1600" b="1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7BF580E-1DAD-459A-B22E-8FC70BD85688}"/>
              </a:ext>
            </a:extLst>
          </p:cNvPr>
          <p:cNvGrpSpPr/>
          <p:nvPr/>
        </p:nvGrpSpPr>
        <p:grpSpPr>
          <a:xfrm>
            <a:off x="5975097" y="3582048"/>
            <a:ext cx="1378134" cy="847652"/>
            <a:chOff x="5975097" y="3582048"/>
            <a:chExt cx="1378134" cy="84765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5097" y="3582048"/>
              <a:ext cx="1378134" cy="847652"/>
            </a:xfrm>
            <a:prstGeom prst="rect">
              <a:avLst/>
            </a:prstGeom>
          </p:spPr>
        </p:pic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B9D963F-7969-40ED-A8B7-7D7F02395D82}"/>
                </a:ext>
              </a:extLst>
            </p:cNvPr>
            <p:cNvSpPr/>
            <p:nvPr/>
          </p:nvSpPr>
          <p:spPr>
            <a:xfrm>
              <a:off x="6110784" y="3657851"/>
              <a:ext cx="752475" cy="3524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e</a:t>
              </a:r>
              <a:endParaRPr lang="zh-CN" altLang="en-US" sz="1600" b="1" dirty="0"/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6230FBCC-FAB6-4A59-A66C-ABE9C021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29" y="3582048"/>
            <a:ext cx="1378134" cy="847652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8966C7EF-6367-42D0-A558-2CB910399C7D}"/>
              </a:ext>
            </a:extLst>
          </p:cNvPr>
          <p:cNvSpPr/>
          <p:nvPr/>
        </p:nvSpPr>
        <p:spPr>
          <a:xfrm>
            <a:off x="7517283" y="3630435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D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E8123478-D0C7-4ABE-908B-6101FE92C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277" y="3564629"/>
            <a:ext cx="1110453" cy="857387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6990E4E-EE13-402A-BB86-2832464E193D}"/>
              </a:ext>
            </a:extLst>
          </p:cNvPr>
          <p:cNvSpPr/>
          <p:nvPr/>
        </p:nvSpPr>
        <p:spPr>
          <a:xfrm>
            <a:off x="8788181" y="3657401"/>
            <a:ext cx="879478" cy="29156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4C2FCC3-6FDC-4C60-83A8-3E4A260DFA98}"/>
              </a:ext>
            </a:extLst>
          </p:cNvPr>
          <p:cNvSpPr/>
          <p:nvPr/>
        </p:nvSpPr>
        <p:spPr>
          <a:xfrm>
            <a:off x="8842210" y="3672593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f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4703292-E7DD-4322-867F-9328967F2E2F}"/>
              </a:ext>
            </a:extLst>
          </p:cNvPr>
          <p:cNvGrpSpPr/>
          <p:nvPr/>
        </p:nvGrpSpPr>
        <p:grpSpPr>
          <a:xfrm>
            <a:off x="2572667" y="4976143"/>
            <a:ext cx="408795" cy="595711"/>
            <a:chOff x="2572667" y="4976143"/>
            <a:chExt cx="408795" cy="595711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196C805B-2A03-4EF0-A868-9E9E78672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2667" y="4976143"/>
              <a:ext cx="408795" cy="595711"/>
            </a:xfrm>
            <a:prstGeom prst="rect">
              <a:avLst/>
            </a:prstGeom>
          </p:spPr>
        </p:pic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1043C3D-E60D-4DC8-86CE-B9DAC3A80FE3}"/>
                </a:ext>
              </a:extLst>
            </p:cNvPr>
            <p:cNvSpPr/>
            <p:nvPr/>
          </p:nvSpPr>
          <p:spPr>
            <a:xfrm>
              <a:off x="2686976" y="5042454"/>
              <a:ext cx="180175" cy="2333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Q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8400EF3-0405-4879-ABE7-05FF89D36EF6}"/>
              </a:ext>
            </a:extLst>
          </p:cNvPr>
          <p:cNvGrpSpPr/>
          <p:nvPr/>
        </p:nvGrpSpPr>
        <p:grpSpPr>
          <a:xfrm>
            <a:off x="2564270" y="2993838"/>
            <a:ext cx="408795" cy="595711"/>
            <a:chOff x="2564270" y="2993838"/>
            <a:chExt cx="408795" cy="595711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E80283DF-0E2F-45AE-99AB-9A303B1EC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4270" y="2993838"/>
              <a:ext cx="408795" cy="595711"/>
            </a:xfrm>
            <a:prstGeom prst="rect">
              <a:avLst/>
            </a:prstGeom>
          </p:spPr>
        </p:pic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584A9C3-DBE2-4E95-BA30-97E0A7C7B071}"/>
                </a:ext>
              </a:extLst>
            </p:cNvPr>
            <p:cNvSpPr/>
            <p:nvPr/>
          </p:nvSpPr>
          <p:spPr>
            <a:xfrm>
              <a:off x="2678579" y="3060149"/>
              <a:ext cx="180175" cy="2333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O</a:t>
              </a:r>
            </a:p>
          </p:txBody>
        </p:sp>
      </p:grpSp>
      <p:sp>
        <p:nvSpPr>
          <p:cNvPr id="15" name="AutoShape 3">
            <a:extLst>
              <a:ext uri="{FF2B5EF4-FFF2-40B4-BE49-F238E27FC236}">
                <a16:creationId xmlns:a16="http://schemas.microsoft.com/office/drawing/2014/main" id="{DEF5DAE6-F397-4A7D-B682-83323CA9073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27390" y="3601155"/>
            <a:ext cx="13779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D6CBB27C-52B1-4E14-9BCA-6E118F4A9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90" y="3601155"/>
            <a:ext cx="10858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09C815-3209-4EAA-9F89-F2431974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90" y="3601155"/>
            <a:ext cx="10858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7">
            <a:extLst>
              <a:ext uri="{FF2B5EF4-FFF2-40B4-BE49-F238E27FC236}">
                <a16:creationId xmlns:a16="http://schemas.microsoft.com/office/drawing/2014/main" id="{F6D74BEF-D851-4F48-9D6C-F257CA58C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3" y="3621793"/>
            <a:ext cx="998538" cy="450850"/>
          </a:xfrm>
          <a:prstGeom prst="rect">
            <a:avLst/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BBC3AF74-F109-42A6-9882-D5532F496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3" y="3621793"/>
            <a:ext cx="998538" cy="450850"/>
          </a:xfrm>
          <a:prstGeom prst="rect">
            <a:avLst/>
          </a:pr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74172375-EA66-40E8-93E1-907B6B3A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90" y="3699580"/>
            <a:ext cx="1412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9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43449C5-CEDB-445B-BC67-6C94151C3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90" y="4047243"/>
            <a:ext cx="1085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131A0B65-E090-4901-92EA-E77A1071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90" y="4047243"/>
            <a:ext cx="1085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AD65284-A718-4EF2-8F55-BBB7A956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3" y="4069468"/>
            <a:ext cx="10064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13">
            <a:extLst>
              <a:ext uri="{FF2B5EF4-FFF2-40B4-BE49-F238E27FC236}">
                <a16:creationId xmlns:a16="http://schemas.microsoft.com/office/drawing/2014/main" id="{BE95D447-DA65-4172-B557-C0FF3457BE3D}"/>
              </a:ext>
            </a:extLst>
          </p:cNvPr>
          <p:cNvSpPr>
            <a:spLocks/>
          </p:cNvSpPr>
          <p:nvPr/>
        </p:nvSpPr>
        <p:spPr bwMode="auto">
          <a:xfrm>
            <a:off x="3263903" y="4072643"/>
            <a:ext cx="998538" cy="241300"/>
          </a:xfrm>
          <a:custGeom>
            <a:avLst/>
            <a:gdLst>
              <a:gd name="T0" fmla="*/ 219 w 2190"/>
              <a:gd name="T1" fmla="*/ 527 h 527"/>
              <a:gd name="T2" fmla="*/ 1971 w 2190"/>
              <a:gd name="T3" fmla="*/ 527 h 527"/>
              <a:gd name="T4" fmla="*/ 2190 w 2190"/>
              <a:gd name="T5" fmla="*/ 308 h 527"/>
              <a:gd name="T6" fmla="*/ 2190 w 2190"/>
              <a:gd name="T7" fmla="*/ 219 h 527"/>
              <a:gd name="T8" fmla="*/ 1971 w 2190"/>
              <a:gd name="T9" fmla="*/ 0 h 527"/>
              <a:gd name="T10" fmla="*/ 219 w 2190"/>
              <a:gd name="T11" fmla="*/ 0 h 527"/>
              <a:gd name="T12" fmla="*/ 0 w 2190"/>
              <a:gd name="T13" fmla="*/ 219 h 527"/>
              <a:gd name="T14" fmla="*/ 0 w 2190"/>
              <a:gd name="T15" fmla="*/ 308 h 527"/>
              <a:gd name="T16" fmla="*/ 219 w 2190"/>
              <a:gd name="T17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0" h="527">
                <a:moveTo>
                  <a:pt x="219" y="527"/>
                </a:moveTo>
                <a:lnTo>
                  <a:pt x="1971" y="527"/>
                </a:lnTo>
                <a:cubicBezTo>
                  <a:pt x="2092" y="527"/>
                  <a:pt x="2190" y="429"/>
                  <a:pt x="2190" y="308"/>
                </a:cubicBezTo>
                <a:lnTo>
                  <a:pt x="2190" y="219"/>
                </a:lnTo>
                <a:cubicBezTo>
                  <a:pt x="2190" y="98"/>
                  <a:pt x="2092" y="0"/>
                  <a:pt x="1971" y="0"/>
                </a:cubicBezTo>
                <a:lnTo>
                  <a:pt x="219" y="0"/>
                </a:lnTo>
                <a:cubicBezTo>
                  <a:pt x="98" y="0"/>
                  <a:pt x="0" y="98"/>
                  <a:pt x="0" y="219"/>
                </a:cubicBezTo>
                <a:lnTo>
                  <a:pt x="0" y="308"/>
                </a:lnTo>
                <a:cubicBezTo>
                  <a:pt x="0" y="429"/>
                  <a:pt x="98" y="527"/>
                  <a:pt x="219" y="527"/>
                </a:cubicBezTo>
                <a:close/>
              </a:path>
            </a:pathLst>
          </a:custGeom>
          <a:noFill/>
          <a:ln w="7938" cap="sq">
            <a:solidFill>
              <a:srgbClr val="8A98A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Rectangle 14">
            <a:extLst>
              <a:ext uri="{FF2B5EF4-FFF2-40B4-BE49-F238E27FC236}">
                <a16:creationId xmlns:a16="http://schemas.microsoft.com/office/drawing/2014/main" id="{A80ED7EE-04D3-48B7-85FB-E0F83D335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590" y="4047243"/>
            <a:ext cx="5540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  <a:latin typeface="Calibri" panose="020F0502020204030204" pitchFamily="34" charset="0"/>
              </a:rPr>
              <a:t>next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3" name="Group 4">
            <a:extLst>
              <a:ext uri="{FF2B5EF4-FFF2-40B4-BE49-F238E27FC236}">
                <a16:creationId xmlns:a16="http://schemas.microsoft.com/office/drawing/2014/main" id="{ADB1E5CA-80CD-4559-89AB-1EDE4CDA5C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83692" y="5581268"/>
            <a:ext cx="1377950" cy="847725"/>
            <a:chOff x="2070" y="2270"/>
            <a:chExt cx="868" cy="534"/>
          </a:xfrm>
        </p:grpSpPr>
        <p:sp>
          <p:nvSpPr>
            <p:cNvPr id="64" name="AutoShape 3">
              <a:extLst>
                <a:ext uri="{FF2B5EF4-FFF2-40B4-BE49-F238E27FC236}">
                  <a16:creationId xmlns:a16="http://schemas.microsoft.com/office/drawing/2014/main" id="{ED3F45E2-65B5-4369-8C2B-476388723E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70" y="2270"/>
              <a:ext cx="868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pic>
          <p:nvPicPr>
            <p:cNvPr id="65" name="Picture 5">
              <a:extLst>
                <a:ext uri="{FF2B5EF4-FFF2-40B4-BE49-F238E27FC236}">
                  <a16:creationId xmlns:a16="http://schemas.microsoft.com/office/drawing/2014/main" id="{44200F2A-09E4-4EDD-B358-DB512726A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" y="2270"/>
              <a:ext cx="68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6">
              <a:extLst>
                <a:ext uri="{FF2B5EF4-FFF2-40B4-BE49-F238E27FC236}">
                  <a16:creationId xmlns:a16="http://schemas.microsoft.com/office/drawing/2014/main" id="{1D51E2D8-D42D-4ECB-B81E-D37827D22F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" y="2270"/>
              <a:ext cx="68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Rectangle 7">
              <a:extLst>
                <a:ext uri="{FF2B5EF4-FFF2-40B4-BE49-F238E27FC236}">
                  <a16:creationId xmlns:a16="http://schemas.microsoft.com/office/drawing/2014/main" id="{49EEC97A-3D7A-4E9F-B4E7-6CAA8A7C1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2283"/>
              <a:ext cx="629" cy="284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6D37B014-A062-4364-9C1A-CA4053658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2283"/>
              <a:ext cx="629" cy="284"/>
            </a:xfrm>
            <a:prstGeom prst="rect">
              <a:avLst/>
            </a:prstGeom>
            <a:no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9">
              <a:extLst>
                <a:ext uri="{FF2B5EF4-FFF2-40B4-BE49-F238E27FC236}">
                  <a16:creationId xmlns:a16="http://schemas.microsoft.com/office/drawing/2014/main" id="{50265626-B71E-4A52-9B79-402B8FE7E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2325"/>
              <a:ext cx="31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900" dirty="0">
                  <a:solidFill>
                    <a:srgbClr val="FEFFFF"/>
                  </a:solidFill>
                  <a:latin typeface="Calibri" panose="020F0502020204030204" pitchFamily="34" charset="0"/>
                </a:rPr>
                <a:t>head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70" name="Picture 10">
              <a:extLst>
                <a:ext uri="{FF2B5EF4-FFF2-40B4-BE49-F238E27FC236}">
                  <a16:creationId xmlns:a16="http://schemas.microsoft.com/office/drawing/2014/main" id="{3201BF1C-B523-41DE-9D34-86C9EB6E5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" y="2551"/>
              <a:ext cx="6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11">
              <a:extLst>
                <a:ext uri="{FF2B5EF4-FFF2-40B4-BE49-F238E27FC236}">
                  <a16:creationId xmlns:a16="http://schemas.microsoft.com/office/drawing/2014/main" id="{2A212CD9-8AD1-4FCA-9A86-944A7892F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" y="2551"/>
              <a:ext cx="6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12">
              <a:extLst>
                <a:ext uri="{FF2B5EF4-FFF2-40B4-BE49-F238E27FC236}">
                  <a16:creationId xmlns:a16="http://schemas.microsoft.com/office/drawing/2014/main" id="{701495FF-1437-4830-9BCF-64C86D783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" y="2565"/>
              <a:ext cx="63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409F19F4-76A7-4AD3-8EF3-BABAE1595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" y="2567"/>
              <a:ext cx="629" cy="152"/>
            </a:xfrm>
            <a:custGeom>
              <a:avLst/>
              <a:gdLst>
                <a:gd name="T0" fmla="*/ 219 w 2190"/>
                <a:gd name="T1" fmla="*/ 527 h 527"/>
                <a:gd name="T2" fmla="*/ 1971 w 2190"/>
                <a:gd name="T3" fmla="*/ 527 h 527"/>
                <a:gd name="T4" fmla="*/ 2190 w 2190"/>
                <a:gd name="T5" fmla="*/ 308 h 527"/>
                <a:gd name="T6" fmla="*/ 2190 w 2190"/>
                <a:gd name="T7" fmla="*/ 219 h 527"/>
                <a:gd name="T8" fmla="*/ 1971 w 2190"/>
                <a:gd name="T9" fmla="*/ 0 h 527"/>
                <a:gd name="T10" fmla="*/ 219 w 2190"/>
                <a:gd name="T11" fmla="*/ 0 h 527"/>
                <a:gd name="T12" fmla="*/ 0 w 2190"/>
                <a:gd name="T13" fmla="*/ 219 h 527"/>
                <a:gd name="T14" fmla="*/ 0 w 2190"/>
                <a:gd name="T15" fmla="*/ 308 h 527"/>
                <a:gd name="T16" fmla="*/ 219 w 2190"/>
                <a:gd name="T17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0" h="527">
                  <a:moveTo>
                    <a:pt x="219" y="527"/>
                  </a:moveTo>
                  <a:lnTo>
                    <a:pt x="1971" y="527"/>
                  </a:lnTo>
                  <a:cubicBezTo>
                    <a:pt x="2092" y="527"/>
                    <a:pt x="2190" y="429"/>
                    <a:pt x="2190" y="308"/>
                  </a:cubicBezTo>
                  <a:lnTo>
                    <a:pt x="2190" y="219"/>
                  </a:lnTo>
                  <a:cubicBezTo>
                    <a:pt x="2190" y="98"/>
                    <a:pt x="2092" y="0"/>
                    <a:pt x="1971" y="0"/>
                  </a:cubicBezTo>
                  <a:lnTo>
                    <a:pt x="219" y="0"/>
                  </a:lnTo>
                  <a:cubicBezTo>
                    <a:pt x="98" y="0"/>
                    <a:pt x="0" y="98"/>
                    <a:pt x="0" y="219"/>
                  </a:cubicBezTo>
                  <a:lnTo>
                    <a:pt x="0" y="308"/>
                  </a:lnTo>
                  <a:cubicBezTo>
                    <a:pt x="0" y="429"/>
                    <a:pt x="98" y="527"/>
                    <a:pt x="219" y="527"/>
                  </a:cubicBezTo>
                  <a:close/>
                </a:path>
              </a:pathLst>
            </a:custGeom>
            <a:noFill/>
            <a:ln w="7938" cap="sq">
              <a:solidFill>
                <a:srgbClr val="8A98A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E89DC307-EC8C-46A0-9464-7E94ADB98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551"/>
              <a:ext cx="34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next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22D48118-E0A6-4164-9921-489EBB02F528}"/>
              </a:ext>
            </a:extLst>
          </p:cNvPr>
          <p:cNvCxnSpPr/>
          <p:nvPr/>
        </p:nvCxnSpPr>
        <p:spPr>
          <a:xfrm flipV="1">
            <a:off x="3285791" y="5668581"/>
            <a:ext cx="1316375" cy="4540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B3FE8565-84EA-4E6E-8621-03C5448A3C67}"/>
              </a:ext>
            </a:extLst>
          </p:cNvPr>
          <p:cNvCxnSpPr/>
          <p:nvPr/>
        </p:nvCxnSpPr>
        <p:spPr>
          <a:xfrm flipV="1">
            <a:off x="4313240" y="3829050"/>
            <a:ext cx="349312" cy="3134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E7F6B23D-ECEA-4B79-A9B4-A96F31EA5C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5911" y="4439820"/>
            <a:ext cx="1429362" cy="8347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34E348F9-9B19-48AC-92D3-41D750EAEF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64664" y="4799472"/>
            <a:ext cx="193265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A88A695B-D64B-454B-B9E1-B36212F1440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95915" y="4769509"/>
            <a:ext cx="193265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D5640798-60D6-4342-B8F0-747967D7FE62}"/>
              </a:ext>
            </a:extLst>
          </p:cNvPr>
          <p:cNvCxnSpPr/>
          <p:nvPr/>
        </p:nvCxnSpPr>
        <p:spPr>
          <a:xfrm flipV="1">
            <a:off x="4313239" y="3829050"/>
            <a:ext cx="3039992" cy="3134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638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130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1302 -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-0.00221 0.28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41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-0.00162 L 0.11354 0.2872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44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0.225 -0.0009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54 0.28727 L 0.22604 -0.0016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04 -0.00162 L 0.22604 0.2872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00092 0.2851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425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00092 L 0.34206 0.0002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04 0.28727 L 0.33086 -0.0016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0.00046 L 0.4461 0.003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20214" y="307505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链表的应用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3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96000" y="71153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为什么要学数据结构？</a:t>
            </a:r>
            <a:endParaRPr lang="en-US" altLang="zh-CN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61527" y="372978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96000" y="2220615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ADT</a:t>
            </a:r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以及线性表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961527" y="1882027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96000" y="376762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链表的基本操作和简单算法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61527" y="3429000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3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FF4D41-3D44-4E14-A9D9-92055F9D6E39}"/>
              </a:ext>
            </a:extLst>
          </p:cNvPr>
          <p:cNvSpPr txBox="1"/>
          <p:nvPr/>
        </p:nvSpPr>
        <p:spPr>
          <a:xfrm>
            <a:off x="6096000" y="519619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链表的应用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5687BA-922D-46D3-869E-D2C5D312D35C}"/>
              </a:ext>
            </a:extLst>
          </p:cNvPr>
          <p:cNvSpPr txBox="1"/>
          <p:nvPr/>
        </p:nvSpPr>
        <p:spPr>
          <a:xfrm>
            <a:off x="4994388" y="4857571"/>
            <a:ext cx="622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4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3434291"/>
            <a:ext cx="12192000" cy="356794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82794" y="-1436838"/>
            <a:ext cx="10226412" cy="216576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565763" y="405765"/>
            <a:ext cx="30604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链表的应用</a:t>
            </a:r>
          </a:p>
        </p:txBody>
      </p:sp>
      <p:sp>
        <p:nvSpPr>
          <p:cNvPr id="14" name="PA_文本框 76"/>
          <p:cNvSpPr txBox="1"/>
          <p:nvPr>
            <p:custDataLst>
              <p:tags r:id="rId1"/>
            </p:custDataLst>
          </p:nvPr>
        </p:nvSpPr>
        <p:spPr>
          <a:xfrm>
            <a:off x="1410083" y="5884159"/>
            <a:ext cx="3713871" cy="4378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+mn-ea"/>
              </a:rPr>
              <a:t>虚拟内存管理</a:t>
            </a:r>
            <a:endParaRPr lang="en-US" altLang="zh-CN" sz="20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5" name="PA_文本框 76"/>
          <p:cNvSpPr txBox="1"/>
          <p:nvPr>
            <p:custDataLst>
              <p:tags r:id="rId2"/>
            </p:custDataLst>
          </p:nvPr>
        </p:nvSpPr>
        <p:spPr>
          <a:xfrm>
            <a:off x="7273400" y="5884158"/>
            <a:ext cx="3713871" cy="4378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  <a:effectLst/>
                <a:latin typeface="+mn-ea"/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+mn-ea"/>
              </a:rPr>
              <a:t>的</a:t>
            </a:r>
            <a:r>
              <a:rPr lang="en-US" altLang="zh-CN" sz="2000" dirty="0" err="1">
                <a:solidFill>
                  <a:schemeClr val="bg1"/>
                </a:solidFill>
                <a:effectLst/>
                <a:latin typeface="+mn-ea"/>
              </a:rPr>
              <a:t>hashmap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+mn-ea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+mn-ea"/>
              </a:rPr>
              <a:t>的</a:t>
            </a:r>
            <a:r>
              <a:rPr lang="en-US" altLang="zh-CN" sz="2000" dirty="0" err="1">
                <a:solidFill>
                  <a:schemeClr val="bg1"/>
                </a:solidFill>
                <a:effectLst/>
                <a:latin typeface="+mn-ea"/>
              </a:rPr>
              <a:t>dict</a:t>
            </a:r>
            <a:endParaRPr lang="en-US" altLang="zh-CN" sz="200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9" name="Picture 2" descr="file:///D:/LKM/Desktop/1356264901_18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11" y="1623174"/>
            <a:ext cx="4356414" cy="3601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968E9E-A882-445D-AC79-67FD0DF25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77" y="1533773"/>
            <a:ext cx="4557878" cy="380103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/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3264" y="8827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92702" y="1273219"/>
            <a:ext cx="308449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训练营第一次作业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B6B7B7"/>
                </a:solidFill>
                <a:latin typeface="+mn-ea"/>
              </a:rPr>
              <a:t>Something interesting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92454" y="2307891"/>
            <a:ext cx="565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必做：实现单链表</a:t>
            </a:r>
            <a:r>
              <a:rPr lang="en-US" altLang="zh-CN" dirty="0"/>
              <a:t>ADT</a:t>
            </a:r>
            <a:r>
              <a:rPr lang="zh-CN" altLang="en-US" dirty="0"/>
              <a:t>、实现双向链表</a:t>
            </a:r>
            <a:r>
              <a:rPr lang="en-US" altLang="zh-CN" dirty="0"/>
              <a:t>ADT</a:t>
            </a:r>
            <a:r>
              <a:rPr lang="zh-CN" altLang="en-US" dirty="0"/>
              <a:t>、周记一篇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963581" y="3733476"/>
            <a:ext cx="9187130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>
                <a:solidFill>
                  <a:srgbClr val="FF0000"/>
                </a:solidFill>
              </a:rPr>
              <a:t>多写注释，让师兄师姐更方便的读懂你们的代码！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63649" y="4974314"/>
            <a:ext cx="65989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号（周日）晚上</a:t>
            </a:r>
            <a:r>
              <a:rPr lang="en-US" altLang="zh-CN" dirty="0"/>
              <a:t>12</a:t>
            </a:r>
            <a:r>
              <a:rPr lang="zh-CN" altLang="en-US" dirty="0"/>
              <a:t>点前上交至导师处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zh-CN" altLang="en-US" dirty="0"/>
              <a:t>（作业与周记需上传至</a:t>
            </a:r>
            <a:r>
              <a:rPr lang="en-US" altLang="zh-CN" dirty="0" err="1"/>
              <a:t>github</a:t>
            </a:r>
            <a:r>
              <a:rPr lang="zh-CN" altLang="en-US" dirty="0"/>
              <a:t>，提交时仅需发送链接）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3581" y="2691317"/>
            <a:ext cx="8816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选做：</a:t>
            </a:r>
            <a:r>
              <a:rPr lang="en-US" altLang="zh-CN" dirty="0"/>
              <a:t>1.</a:t>
            </a:r>
            <a:r>
              <a:rPr lang="zh-CN" altLang="en-US" dirty="0"/>
              <a:t>单链表奇偶调换（例：</a:t>
            </a:r>
            <a:r>
              <a:rPr lang="en-US" altLang="zh-CN" dirty="0"/>
              <a:t> input: 1 -&gt; 2 -&gt; 3 -&gt; 4  </a:t>
            </a:r>
            <a:r>
              <a:rPr lang="zh-CN" altLang="en-US" dirty="0"/>
              <a:t>，</a:t>
            </a:r>
            <a:r>
              <a:rPr lang="en-US" altLang="zh-CN" dirty="0"/>
              <a:t>output: 2 -&gt; 1 -&gt; 4 -&gt; 3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     2.</a:t>
            </a:r>
            <a:r>
              <a:rPr lang="zh-CN" altLang="en-US" dirty="0"/>
              <a:t>找到单链表的中点</a:t>
            </a:r>
          </a:p>
          <a:p>
            <a:r>
              <a:rPr lang="en-US" altLang="zh-CN" dirty="0"/>
              <a:t>           3.</a:t>
            </a:r>
            <a:r>
              <a:rPr lang="zh-CN" altLang="en-US" dirty="0"/>
              <a:t>判断链表是否成环</a:t>
            </a:r>
          </a:p>
          <a:p>
            <a:r>
              <a:rPr lang="en-US" altLang="zh-CN" dirty="0"/>
              <a:t>           4.</a:t>
            </a:r>
            <a:r>
              <a:rPr lang="zh-CN" altLang="en-US" dirty="0"/>
              <a:t>反转链表（递归和非递归）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3434291"/>
            <a:ext cx="12192000" cy="356794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82794" y="-1436838"/>
            <a:ext cx="10226412" cy="216576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565763" y="405765"/>
            <a:ext cx="30604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周记</a:t>
            </a:r>
          </a:p>
        </p:txBody>
      </p:sp>
      <p:sp>
        <p:nvSpPr>
          <p:cNvPr id="12" name="矩形 11"/>
          <p:cNvSpPr/>
          <p:nvPr/>
        </p:nvSpPr>
        <p:spPr>
          <a:xfrm>
            <a:off x="1890250" y="1272299"/>
            <a:ext cx="8411497" cy="4605241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38797" y="2061458"/>
            <a:ext cx="4195821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Markdown</a:t>
            </a:r>
            <a:r>
              <a:rPr lang="zh-CN" altLang="en-US" sz="2000" dirty="0"/>
              <a:t>语法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推荐编辑器：</a:t>
            </a:r>
            <a:r>
              <a:rPr lang="en-US" altLang="zh-CN" sz="2000" dirty="0"/>
              <a:t>Typora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81575" y="2061458"/>
            <a:ext cx="3095719" cy="2353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周记分为以下四个部分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生活随记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一周总结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存在问题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下周规划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26350" y="3161665"/>
            <a:ext cx="2604770" cy="27158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文本框 20"/>
          <p:cNvSpPr txBox="1"/>
          <p:nvPr>
            <p:custDataLst>
              <p:tags r:id="rId4"/>
            </p:custDataLst>
          </p:nvPr>
        </p:nvSpPr>
        <p:spPr>
          <a:xfrm>
            <a:off x="3943807" y="2632323"/>
            <a:ext cx="430438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7030A0"/>
                </a:solidFill>
                <a:latin typeface="+mj-ea"/>
                <a:ea typeface="+mj-ea"/>
              </a:rPr>
              <a:t>感谢聆听</a:t>
            </a:r>
          </a:p>
        </p:txBody>
      </p:sp>
      <p:sp>
        <p:nvSpPr>
          <p:cNvPr id="10" name="PA_文本框 31"/>
          <p:cNvSpPr txBox="1"/>
          <p:nvPr>
            <p:custDataLst>
              <p:tags r:id="rId5"/>
            </p:custDataLst>
          </p:nvPr>
        </p:nvSpPr>
        <p:spPr>
          <a:xfrm>
            <a:off x="4976158" y="6020302"/>
            <a:ext cx="22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No Quest , No Gain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52156" y="4811056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/>
          <a:srcRect r="74172"/>
          <a:stretch>
            <a:fillRect/>
          </a:stretch>
        </p:blipFill>
        <p:spPr>
          <a:xfrm>
            <a:off x="6587165" y="4802675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28" grpId="0" animBg="1"/>
      <p:bldP spid="21" grpId="0" animBg="1"/>
      <p:bldP spid="10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2730" y="220473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签退二维码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88236" y="803870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DA6ED1-14B8-59AE-42A7-F17C26D09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64" y="1088279"/>
            <a:ext cx="5037365" cy="5095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37811" y="3075056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为什么要学数据结构？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1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什么是数据结构？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Data Structure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C1CD40-1C8C-47B8-9A59-B16320C4EFAD}"/>
              </a:ext>
            </a:extLst>
          </p:cNvPr>
          <p:cNvSpPr txBox="1"/>
          <p:nvPr/>
        </p:nvSpPr>
        <p:spPr>
          <a:xfrm>
            <a:off x="457200" y="1983920"/>
            <a:ext cx="4604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数据结构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（英語：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structure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）是计算机中</a:t>
            </a:r>
            <a:r>
              <a:rPr lang="zh-CN" alt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存储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组织</a:t>
            </a:r>
            <a:r>
              <a:rPr lang="zh-CN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数据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的方式</a:t>
            </a:r>
            <a:r>
              <a:rPr lang="zh-CN" altLang="en-US" dirty="0">
                <a:solidFill>
                  <a:srgbClr val="202124"/>
                </a:solidFill>
                <a:latin typeface="arial" panose="020B0604020202020204" pitchFamily="34" charset="0"/>
              </a:rPr>
              <a:t>，指</a:t>
            </a:r>
            <a:r>
              <a:rPr lang="zh-CN" altLang="en-US" i="0" dirty="0">
                <a:effectLst/>
                <a:latin typeface="-apple-system"/>
              </a:rPr>
              <a:t>相互之间存在一种或多种特定关系的数据元素的集合。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212053-68CE-413D-BF68-E722AE6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58" y="1551002"/>
            <a:ext cx="4503020" cy="33127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2F345B-214A-4AA9-8863-4D2CDD57E9F1}"/>
              </a:ext>
            </a:extLst>
          </p:cNvPr>
          <p:cNvSpPr txBox="1"/>
          <p:nvPr/>
        </p:nvSpPr>
        <p:spPr>
          <a:xfrm>
            <a:off x="6793832" y="5149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阿里面经</a:t>
            </a:r>
          </a:p>
        </p:txBody>
      </p:sp>
    </p:spTree>
    <p:extLst>
      <p:ext uri="{BB962C8B-B14F-4D97-AF65-F5344CB8AC3E}">
        <p14:creationId xmlns:p14="http://schemas.microsoft.com/office/powerpoint/2010/main" val="15984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为什么要学数据结构？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Data Structure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C1CD40-1C8C-47B8-9A59-B16320C4EFAD}"/>
              </a:ext>
            </a:extLst>
          </p:cNvPr>
          <p:cNvSpPr txBox="1"/>
          <p:nvPr/>
        </p:nvSpPr>
        <p:spPr>
          <a:xfrm>
            <a:off x="461395" y="1949696"/>
            <a:ext cx="45998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数据结构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（英語：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structure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）是计算机中</a:t>
            </a:r>
            <a:r>
              <a:rPr lang="zh-CN" alt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存储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组织</a:t>
            </a:r>
            <a:r>
              <a:rPr lang="zh-CN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数据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的方式</a:t>
            </a:r>
            <a:r>
              <a:rPr lang="zh-CN" altLang="en-US" dirty="0">
                <a:solidFill>
                  <a:srgbClr val="202124"/>
                </a:solidFill>
                <a:latin typeface="arial" panose="020B0604020202020204" pitchFamily="34" charset="0"/>
              </a:rPr>
              <a:t>，指</a:t>
            </a:r>
            <a:r>
              <a:rPr lang="zh-CN" altLang="en-US" i="0" dirty="0">
                <a:effectLst/>
                <a:latin typeface="-apple-system"/>
              </a:rPr>
              <a:t>相互之间存在一种或多种特定关系的数据元素的集合。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DE27003-9B1B-4DEB-952A-5CD027B91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31" y="417405"/>
            <a:ext cx="4682257" cy="56946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DAC8F78-D39E-4301-9922-0373C6E6C5D1}"/>
              </a:ext>
            </a:extLst>
          </p:cNvPr>
          <p:cNvSpPr txBox="1"/>
          <p:nvPr/>
        </p:nvSpPr>
        <p:spPr>
          <a:xfrm>
            <a:off x="7373353" y="6255929"/>
            <a:ext cx="6164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字节面经</a:t>
            </a:r>
          </a:p>
        </p:txBody>
      </p:sp>
    </p:spTree>
    <p:extLst>
      <p:ext uri="{BB962C8B-B14F-4D97-AF65-F5344CB8AC3E}">
        <p14:creationId xmlns:p14="http://schemas.microsoft.com/office/powerpoint/2010/main" val="31840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为什么要学数据结构？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Data Structure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C1CD40-1C8C-47B8-9A59-B16320C4EFAD}"/>
              </a:ext>
            </a:extLst>
          </p:cNvPr>
          <p:cNvSpPr txBox="1"/>
          <p:nvPr/>
        </p:nvSpPr>
        <p:spPr>
          <a:xfrm>
            <a:off x="494951" y="1949696"/>
            <a:ext cx="45663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数据结构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（英語：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structure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）是计算机中</a:t>
            </a:r>
            <a:r>
              <a:rPr lang="zh-CN" alt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存储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组织</a:t>
            </a:r>
            <a:r>
              <a:rPr lang="zh-CN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数据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的方式</a:t>
            </a:r>
            <a:r>
              <a:rPr lang="zh-CN" altLang="en-US" dirty="0">
                <a:solidFill>
                  <a:srgbClr val="202124"/>
                </a:solidFill>
                <a:latin typeface="arial" panose="020B0604020202020204" pitchFamily="34" charset="0"/>
              </a:rPr>
              <a:t>，指</a:t>
            </a:r>
            <a:r>
              <a:rPr lang="zh-CN" altLang="en-US" i="0" dirty="0">
                <a:effectLst/>
                <a:latin typeface="-apple-system"/>
              </a:rPr>
              <a:t>相互之间存在一种或多种特定关系的数据元素的集合。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50DA9D-CF75-4A93-95E1-3E402461A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95" y="1630405"/>
            <a:ext cx="5071650" cy="30953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269B9FC-BBA0-49C4-B655-EEE47C2BFE69}"/>
              </a:ext>
            </a:extLst>
          </p:cNvPr>
          <p:cNvSpPr txBox="1"/>
          <p:nvPr/>
        </p:nvSpPr>
        <p:spPr>
          <a:xfrm>
            <a:off x="7221256" y="5227595"/>
            <a:ext cx="6164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字节面经</a:t>
            </a:r>
          </a:p>
        </p:txBody>
      </p:sp>
    </p:spTree>
    <p:extLst>
      <p:ext uri="{BB962C8B-B14F-4D97-AF65-F5344CB8AC3E}">
        <p14:creationId xmlns:p14="http://schemas.microsoft.com/office/powerpoint/2010/main" val="14482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为什么要学数据结构？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Data Structure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C1CD40-1C8C-47B8-9A59-B16320C4EFAD}"/>
              </a:ext>
            </a:extLst>
          </p:cNvPr>
          <p:cNvSpPr txBox="1"/>
          <p:nvPr/>
        </p:nvSpPr>
        <p:spPr>
          <a:xfrm>
            <a:off x="695325" y="1949696"/>
            <a:ext cx="436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后台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5A01CD-7B06-4333-B6A7-2F43993C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5" y="2326106"/>
            <a:ext cx="4557878" cy="380103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37FD9CD-63F4-434D-B7AC-081ACA945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31" y="3399037"/>
            <a:ext cx="3942857" cy="32380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C499831-D197-4E0F-9F5C-4482DE9EB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213" y="220868"/>
            <a:ext cx="3528103" cy="32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8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为什么要学数据结构？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Data Structure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C1CD40-1C8C-47B8-9A59-B16320C4EFAD}"/>
              </a:ext>
            </a:extLst>
          </p:cNvPr>
          <p:cNvSpPr txBox="1"/>
          <p:nvPr/>
        </p:nvSpPr>
        <p:spPr>
          <a:xfrm>
            <a:off x="819401" y="2033242"/>
            <a:ext cx="436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6D2369-7091-4F30-A7FE-63F72FEF6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87" y="2703901"/>
            <a:ext cx="6876154" cy="241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3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5435,&quot;width&quot;:1480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1098</Words>
  <Application>Microsoft Office PowerPoint</Application>
  <PresentationFormat>宽屏</PresentationFormat>
  <Paragraphs>202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-apple-system</vt:lpstr>
      <vt:lpstr>等线</vt:lpstr>
      <vt:lpstr>等线 Light</vt:lpstr>
      <vt:lpstr>arial</vt:lpstr>
      <vt:lpstr>arial</vt:lpstr>
      <vt:lpstr>Calibri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蓓文 潘</dc:creator>
  <cp:lastModifiedBy>靖 陈</cp:lastModifiedBy>
  <cp:revision>358</cp:revision>
  <dcterms:created xsi:type="dcterms:W3CDTF">2019-02-20T13:01:00Z</dcterms:created>
  <dcterms:modified xsi:type="dcterms:W3CDTF">2023-03-16T11:31:23Z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803C48C41A95402BA177CAF04D56CDC9</vt:lpwstr>
  </property>
</Properties>
</file>