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微軟正黑體" panose="020B0604030504040204" pitchFamily="34" charset="-120"/>
      <p:regular r:id="rId33"/>
      <p:bold r:id="rId34"/>
    </p:embeddedFont>
    <p:embeddedFont>
      <p:font typeface="Nunito" panose="02020500000000000000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5C659-ACD6-4842-94EB-6A0CCA00D1EB}">
  <a:tblStyle styleId="{F935C659-ACD6-4842-94EB-6A0CCA00D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20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cc11fe1a_1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ccc11fe1a_1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14f09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14f09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94896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a94896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a948968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a948968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c14f097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c14f097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5aaec23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5aaec23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5aaec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95aaec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948968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a948968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fcebc2c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2fcebc2c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1107150" y="3119737"/>
            <a:ext cx="6929700" cy="174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組員：</a:t>
            </a:r>
            <a:endParaRPr lang="en-US" altLang="zh-TW" sz="18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C107118223</a:t>
            </a:r>
            <a:r>
              <a:rPr lang="zh-TW" altLang="en-US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陳馨維、</a:t>
            </a:r>
            <a:r>
              <a:rPr lang="en-US" altLang="zh-TW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C107118135</a:t>
            </a:r>
            <a:r>
              <a:rPr lang="zh-TW" altLang="en-US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林淙琭、</a:t>
            </a:r>
            <a:r>
              <a:rPr lang="en-US" altLang="zh-TW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C107181103</a:t>
            </a:r>
            <a:r>
              <a:rPr lang="zh-TW" altLang="en-US" sz="1800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何暘</a:t>
            </a:r>
            <a:endParaRPr lang="en-US" altLang="zh-TW" sz="18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lvl="0" algn="ctr">
              <a:lnSpc>
                <a:spcPct val="150000"/>
              </a:lnSpc>
            </a:pPr>
            <a:endParaRPr lang="en-US" altLang="zh-TW" sz="1800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EE537B9-1EEE-419F-97FF-C6B95AD02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898" y="1024131"/>
            <a:ext cx="4956203" cy="23876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應用區塊鏈技術實現中古車保養履歷系統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BEE47A-1845-4B1C-8195-141B29DB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1" y="1010276"/>
            <a:ext cx="7468196" cy="332163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F96F605-576C-43D7-A2C7-C0931BCD1AE1}"/>
              </a:ext>
            </a:extLst>
          </p:cNvPr>
          <p:cNvSpPr txBox="1"/>
          <p:nvPr/>
        </p:nvSpPr>
        <p:spPr>
          <a:xfrm>
            <a:off x="869643" y="688369"/>
            <a:ext cx="32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579B19-67DE-43E4-8B75-1CD04125E3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2E3902-F150-4AD2-BC62-4F841E80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22" y="1163022"/>
            <a:ext cx="6529136" cy="36726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034247-C931-4937-A269-E5321B6FEA93}"/>
              </a:ext>
            </a:extLst>
          </p:cNvPr>
          <p:cNvSpPr txBox="1"/>
          <p:nvPr/>
        </p:nvSpPr>
        <p:spPr>
          <a:xfrm>
            <a:off x="543461" y="599832"/>
            <a:ext cx="255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PERT/CPM</a:t>
            </a:r>
            <a:r>
              <a:rPr lang="zh-TW" altLang="en-US" sz="1800" dirty="0"/>
              <a:t>關鍵路徑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31954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B1BE26-B234-40BB-8D5C-A2D892B7A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97BDA1-2EE2-4763-8075-0E1BE104C717}"/>
              </a:ext>
            </a:extLst>
          </p:cNvPr>
          <p:cNvSpPr txBox="1"/>
          <p:nvPr/>
        </p:nvSpPr>
        <p:spPr>
          <a:xfrm>
            <a:off x="767167" y="651825"/>
            <a:ext cx="255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功能分解圖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0BDB00-B0D0-4733-A63E-B55E3D4F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9" y="1380399"/>
            <a:ext cx="5446059" cy="30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51AD3-DE11-4D53-B559-017D7F488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2A7287-97A9-401C-AF1C-DE7BF6DD4001}"/>
              </a:ext>
            </a:extLst>
          </p:cNvPr>
          <p:cNvSpPr txBox="1"/>
          <p:nvPr/>
        </p:nvSpPr>
        <p:spPr>
          <a:xfrm>
            <a:off x="751229" y="632249"/>
            <a:ext cx="18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A0E2B4-4325-4F61-A70A-70052C6D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1242807"/>
            <a:ext cx="5115557" cy="34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FE47B-50D4-4BE7-B978-B12ADB965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1E283-B92B-4786-96ED-A2858680A1E0}"/>
              </a:ext>
            </a:extLst>
          </p:cNvPr>
          <p:cNvSpPr txBox="1"/>
          <p:nvPr/>
        </p:nvSpPr>
        <p:spPr>
          <a:xfrm>
            <a:off x="743280" y="616460"/>
            <a:ext cx="179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使用案例說明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C598DFAA-DE9D-4CCC-86D6-718645AA2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6" y="1195602"/>
            <a:ext cx="7061050" cy="31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136E21-5717-4875-A58F-4D5D9A996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846946-B91A-49D6-BDC8-7EF34F08F71C}"/>
              </a:ext>
            </a:extLst>
          </p:cNvPr>
          <p:cNvSpPr txBox="1"/>
          <p:nvPr/>
        </p:nvSpPr>
        <p:spPr>
          <a:xfrm>
            <a:off x="827544" y="619557"/>
            <a:ext cx="16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系統環境圖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52DDA7-FE66-4EE6-9250-11A8843B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78" y="1180990"/>
            <a:ext cx="4906541" cy="36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DA9A9-D8C2-40D9-BAFE-88EE4EA0E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B822DA-4A29-4EA6-83AF-494EE29B0C12}"/>
              </a:ext>
            </a:extLst>
          </p:cNvPr>
          <p:cNvSpPr txBox="1"/>
          <p:nvPr/>
        </p:nvSpPr>
        <p:spPr>
          <a:xfrm>
            <a:off x="881419" y="606444"/>
            <a:ext cx="20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i="0" dirty="0">
                <a:solidFill>
                  <a:srgbClr val="24292E"/>
                </a:solidFill>
                <a:effectLst/>
                <a:latin typeface="-apple-system"/>
              </a:rPr>
              <a:t>DFD</a:t>
            </a:r>
            <a:r>
              <a:rPr lang="zh-TW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圖</a:t>
            </a:r>
            <a:r>
              <a:rPr lang="en-US" altLang="zh-TW" sz="1800" b="0" i="0" dirty="0">
                <a:solidFill>
                  <a:srgbClr val="24292E"/>
                </a:solidFill>
                <a:effectLst/>
                <a:latin typeface="-apple-system"/>
              </a:rPr>
              <a:t>0</a:t>
            </a:r>
            <a:endParaRPr lang="zh-TW" altLang="en-US" sz="1800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67BEF197-BFAF-44EE-A34E-A8710E03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47" y="975776"/>
            <a:ext cx="4990125" cy="3742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7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AC00C-EAB8-4EF4-A6CB-45F20B4A2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D02EAF-4598-4D95-8153-90571F34079A}"/>
              </a:ext>
            </a:extLst>
          </p:cNvPr>
          <p:cNvSpPr txBox="1"/>
          <p:nvPr/>
        </p:nvSpPr>
        <p:spPr>
          <a:xfrm>
            <a:off x="809766" y="596170"/>
            <a:ext cx="17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類別圖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035F54-DC62-4B6D-BEC3-B6C60D62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0" y="780836"/>
            <a:ext cx="5362074" cy="40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649C95-F781-48CC-A0F3-DAE765F67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14C3FC-F00F-4D83-B7B5-0B79169D5C47}"/>
              </a:ext>
            </a:extLst>
          </p:cNvPr>
          <p:cNvSpPr txBox="1"/>
          <p:nvPr/>
        </p:nvSpPr>
        <p:spPr>
          <a:xfrm>
            <a:off x="825127" y="625478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活動圖</a:t>
            </a: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25E146-DBAA-4744-A1FA-B6D4AEA3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8" y="1162050"/>
            <a:ext cx="6781888" cy="3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AB86DD-D34E-4925-8BA4-7133EC0175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B6B563-EA21-47EA-814A-0F5763767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5" y="1346907"/>
            <a:ext cx="7368339" cy="28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578100" y="451175"/>
            <a:ext cx="19878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 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1289181" y="1688829"/>
            <a:ext cx="3436500" cy="24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區塊鏈技術介紹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題目與功能介紹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圖表展示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pic>
        <p:nvPicPr>
          <p:cNvPr id="3" name="圖片 2" descr="一張含有 運輸 的圖片&#10;&#10;自動產生的描述">
            <a:extLst>
              <a:ext uri="{FF2B5EF4-FFF2-40B4-BE49-F238E27FC236}">
                <a16:creationId xmlns:a16="http://schemas.microsoft.com/office/drawing/2014/main" id="{51033273-AF54-4720-B576-EA11FE13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13" y="184861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A462B9-5F8B-4AB8-87A4-79FD8E561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ACE479-C09B-46A7-BBB0-C7172157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855966"/>
            <a:ext cx="7143750" cy="37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3F519-3364-4B9C-9771-5E3EAE151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C7496-93E3-4BFC-B9A0-A0939FB6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7" y="1123345"/>
            <a:ext cx="5852070" cy="33819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29DA2A-0525-4CA0-AF78-63898BA29EB4}"/>
              </a:ext>
            </a:extLst>
          </p:cNvPr>
          <p:cNvSpPr txBox="1"/>
          <p:nvPr/>
        </p:nvSpPr>
        <p:spPr>
          <a:xfrm>
            <a:off x="874949" y="638203"/>
            <a:ext cx="2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</a:p>
        </p:txBody>
      </p:sp>
    </p:spTree>
    <p:extLst>
      <p:ext uri="{BB962C8B-B14F-4D97-AF65-F5344CB8AC3E}">
        <p14:creationId xmlns:p14="http://schemas.microsoft.com/office/powerpoint/2010/main" val="40305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3F519-3364-4B9C-9771-5E3EAE151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5D6B4A-185C-4C9A-8DBE-9BE3ADCA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3" y="854013"/>
            <a:ext cx="6963231" cy="38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3F519-3364-4B9C-9771-5E3EAE151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B46E5F-33D2-4F14-B895-3733573A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6" y="543074"/>
            <a:ext cx="7461925" cy="41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3F519-3364-4B9C-9771-5E3EAE151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99C3A6-FFDE-4209-9E46-C559B1B356DF}"/>
              </a:ext>
            </a:extLst>
          </p:cNvPr>
          <p:cNvSpPr txBox="1"/>
          <p:nvPr/>
        </p:nvSpPr>
        <p:spPr>
          <a:xfrm>
            <a:off x="818692" y="583513"/>
            <a:ext cx="243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分鏡板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60" y="435129"/>
            <a:ext cx="5670006" cy="42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70D973-DFF9-45B1-A978-54F773AE1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9A4A93-0D27-4DBA-BADE-86F0B296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64" y="493619"/>
            <a:ext cx="5400066" cy="40500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1581EB-46CA-4B09-B759-734676637F5F}"/>
              </a:ext>
            </a:extLst>
          </p:cNvPr>
          <p:cNvSpPr txBox="1"/>
          <p:nvPr/>
        </p:nvSpPr>
        <p:spPr>
          <a:xfrm>
            <a:off x="863029" y="585627"/>
            <a:ext cx="214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實體關係圖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0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ctrTitle"/>
          </p:nvPr>
        </p:nvSpPr>
        <p:spPr>
          <a:xfrm>
            <a:off x="311700" y="1966800"/>
            <a:ext cx="8520600" cy="12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50" b="1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Thanks for listening</a:t>
            </a:r>
            <a:endParaRPr sz="85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528236" y="1675118"/>
            <a:ext cx="4966415" cy="2868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每台中古車的車況不盡相同，在中古車市場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經常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</a:t>
            </a:r>
            <a:r>
              <a:rPr lang="zh-TW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資訊不對稱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導致買賣糾紛。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本研究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認為現今中古車交易市場缺乏一個完備而可信任的</a:t>
            </a:r>
            <a:r>
              <a:rPr lang="zh-TW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車輛訊息交換系統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，期望藉由</a:t>
            </a:r>
            <a:r>
              <a:rPr lang="zh-TW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區塊鏈不可竄改之特性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，建立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一個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可記錄車輛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與保養紀錄的平台，讓儲存於區塊鏈中的車輛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可以作為購買中古車時可信賴的重要依據。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1026" name="Picture 2" descr="二手車攻略】買二手車時的十個注意| 買二手車攻略| 大紀元汽車網auto.epochtimes.com">
            <a:extLst>
              <a:ext uri="{FF2B5EF4-FFF2-40B4-BE49-F238E27FC236}">
                <a16:creationId xmlns:a16="http://schemas.microsoft.com/office/drawing/2014/main" id="{04D86C30-4478-4E7C-A06E-426C9B88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52" y="2113109"/>
            <a:ext cx="3121111" cy="2079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區塊鏈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47F956-5302-438A-897D-49CE7EA7DA82}"/>
              </a:ext>
            </a:extLst>
          </p:cNvPr>
          <p:cNvSpPr txBox="1"/>
          <p:nvPr/>
        </p:nvSpPr>
        <p:spPr>
          <a:xfrm>
            <a:off x="819150" y="1733801"/>
            <a:ext cx="4183156" cy="26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區塊鏈是一種不依賴第三方的信任機器（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Trust Machine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），以節點（即使用者）與節點的方式進行資訊的傳遞、驗證與交流，再以區塊為單位儲存節點間交流的資訊，最後將區塊與區塊相互連接，達到資源共享的目標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，這樣的設計使得區塊鏈的內容具有難以篡改的特性。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988064-6C2F-4B0F-A706-D56C304000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11" y="1800200"/>
            <a:ext cx="2981174" cy="2410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53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Hyperledger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275150" y="964400"/>
            <a:ext cx="21600" cy="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953699" y="1373977"/>
            <a:ext cx="7045380" cy="146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Hyperledger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是一個大型的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開源專案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，希望通過各方合作，共同促進和推進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區塊鏈技術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在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商業應用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方面的發展，由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Linux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基金會於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2015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年創立，是全球最大的區塊鏈聯盟。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E151C9-6D02-454E-801F-C072F1CC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86" y="2732998"/>
            <a:ext cx="5001427" cy="1953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355B61-8660-478C-8978-24A274D7847C}"/>
              </a:ext>
            </a:extLst>
          </p:cNvPr>
          <p:cNvSpPr txBox="1"/>
          <p:nvPr/>
        </p:nvSpPr>
        <p:spPr>
          <a:xfrm>
            <a:off x="666168" y="1194346"/>
            <a:ext cx="6095579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是最早加入超級帳本的核心項目，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用於建置分散式帳本的開放原始碼平台，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利用容器技術（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）託管稱為鏈碼（</a:t>
            </a:r>
            <a:r>
              <a:rPr lang="en-US" altLang="zh-TW" sz="16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Chaincode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）的智能合約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研究中將會使用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來部署基本的區塊鏈網路。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176A81-BE1E-4B49-91F6-D987E15106A0}"/>
              </a:ext>
            </a:extLst>
          </p:cNvPr>
          <p:cNvSpPr txBox="1"/>
          <p:nvPr/>
        </p:nvSpPr>
        <p:spPr>
          <a:xfrm>
            <a:off x="679494" y="687055"/>
            <a:ext cx="132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E069B7-F06B-48A3-AFD7-9D3B0D1A4CD5}"/>
              </a:ext>
            </a:extLst>
          </p:cNvPr>
          <p:cNvSpPr txBox="1"/>
          <p:nvPr/>
        </p:nvSpPr>
        <p:spPr>
          <a:xfrm>
            <a:off x="679494" y="3005347"/>
            <a:ext cx="14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9A1FE7-3746-4CC8-8351-E34D70A58CB4}"/>
              </a:ext>
            </a:extLst>
          </p:cNvPr>
          <p:cNvSpPr txBox="1"/>
          <p:nvPr/>
        </p:nvSpPr>
        <p:spPr>
          <a:xfrm>
            <a:off x="679494" y="3419714"/>
            <a:ext cx="6095579" cy="1155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項目中的智能合約稱為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Chaincode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，在容器當中執行，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Chaincode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讀取並修改帳本數據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，同時會把交易資訊儲存在狀態資料庫當中。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005469" y="1595951"/>
            <a:ext cx="6048474" cy="2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本專題預計產出之成果，是基於</a:t>
            </a:r>
            <a:r>
              <a:rPr lang="en-US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Fabric</a:t>
            </a:r>
            <a:r>
              <a:rPr lang="zh-TW" altLang="en-US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區塊鏈架構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，可以</a:t>
            </a:r>
            <a:r>
              <a:rPr lang="zh-TW" altLang="en-US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透過</a:t>
            </a:r>
            <a:r>
              <a:rPr lang="en-US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web</a:t>
            </a:r>
            <a:r>
              <a:rPr lang="zh-TW" altLang="en-US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介面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操作中古車保養維修履歷。</a:t>
            </a:r>
            <a:b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我們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所使用之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Fabric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版，並且使用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Go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程式語言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chaincode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智能合約及設計網頁，希望藉由區塊鏈不可竄改之特性，建構可記錄車輛里程數與保養紀錄的平台。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819150" y="533775"/>
            <a:ext cx="5942597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題目介紹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1DA340-07FF-401B-9655-DCF720BCA4A0}"/>
              </a:ext>
            </a:extLst>
          </p:cNvPr>
          <p:cNvSpPr txBox="1"/>
          <p:nvPr/>
        </p:nvSpPr>
        <p:spPr>
          <a:xfrm>
            <a:off x="1117018" y="1561053"/>
            <a:ext cx="5990714" cy="26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由車商將初始的車輛資訊登錄到區塊鏈平台，往後車輛進行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定期保養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或耗材更換，甚至發生意外進行維修等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非固定保養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技師將車輛的維修紀錄登錄至平台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未來車主將此車輛刊登至中古車市場時，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有購買意願之買家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便可登入至區塊鏈平台，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此車輛從初始登入日期到當前時間是否有正常定期保養，並且可明確掌握車輛的事故紀錄，以確保購買中古車時的資訊對稱。</a:t>
            </a:r>
          </a:p>
        </p:txBody>
      </p:sp>
      <p:sp>
        <p:nvSpPr>
          <p:cNvPr id="4" name="Google Shape;174;p19">
            <a:extLst>
              <a:ext uri="{FF2B5EF4-FFF2-40B4-BE49-F238E27FC236}">
                <a16:creationId xmlns:a16="http://schemas.microsoft.com/office/drawing/2014/main" id="{81B46B5B-C84E-44B1-A8EA-EE1804902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33775"/>
            <a:ext cx="5942597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3B003-45C1-4E04-827F-E8C71B5B8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174;p19">
            <a:extLst>
              <a:ext uri="{FF2B5EF4-FFF2-40B4-BE49-F238E27FC236}">
                <a16:creationId xmlns:a16="http://schemas.microsoft.com/office/drawing/2014/main" id="{23DD281D-A88B-4DFD-9144-A7FFD9BB3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33775"/>
            <a:ext cx="5942597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b="1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006D35-2987-417E-BB46-A338B2BA3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6797"/>
              </p:ext>
            </p:extLst>
          </p:nvPr>
        </p:nvGraphicFramePr>
        <p:xfrm>
          <a:off x="1524000" y="1682749"/>
          <a:ext cx="6096000" cy="2133744"/>
        </p:xfrm>
        <a:graphic>
          <a:graphicData uri="http://schemas.openxmlformats.org/drawingml/2006/table">
            <a:tbl>
              <a:tblPr firstRow="1" bandRow="1">
                <a:tableStyleId>{F935C659-ACD6-4842-94EB-6A0CCA00D1EB}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1398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06098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8037602"/>
                    </a:ext>
                  </a:extLst>
                </a:gridCol>
              </a:tblGrid>
              <a:tr h="637829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林淙琭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陳馨維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185225"/>
                  </a:ext>
                </a:extLst>
              </a:tr>
              <a:tr h="1495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 web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網頁功能撰寫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前端網頁設計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Chaincode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設計、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fabric </a:t>
                      </a: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sdk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581</Words>
  <Application>Microsoft Office PowerPoint</Application>
  <PresentationFormat>如螢幕大小 (16:9)</PresentationFormat>
  <Paragraphs>67</Paragraphs>
  <Slides>26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Calibri</vt:lpstr>
      <vt:lpstr>微軟正黑體</vt:lpstr>
      <vt:lpstr>-apple-system</vt:lpstr>
      <vt:lpstr>Arial</vt:lpstr>
      <vt:lpstr>Times New Roman</vt:lpstr>
      <vt:lpstr>Nunito</vt:lpstr>
      <vt:lpstr>Shift</vt:lpstr>
      <vt:lpstr>應用區塊鏈技術實現中古車保養履歷系統</vt:lpstr>
      <vt:lpstr>目 錄</vt:lpstr>
      <vt:lpstr>研究動機與目的</vt:lpstr>
      <vt:lpstr>區塊鏈(BlockChain)</vt:lpstr>
      <vt:lpstr>Hyperledger</vt:lpstr>
      <vt:lpstr>PowerPoint 簡報</vt:lpstr>
      <vt:lpstr>題目介紹</vt:lpstr>
      <vt:lpstr>功能介紹</vt:lpstr>
      <vt:lpstr>工作分配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二手車保養履歷系統</dc:title>
  <cp:lastModifiedBy>Khaki</cp:lastModifiedBy>
  <cp:revision>33</cp:revision>
  <dcterms:modified xsi:type="dcterms:W3CDTF">2020-12-28T16:02:55Z</dcterms:modified>
</cp:coreProperties>
</file>