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1"/>
  </p:notesMasterIdLst>
  <p:sldIdLst>
    <p:sldId id="256" r:id="rId6"/>
    <p:sldId id="276" r:id="rId7"/>
    <p:sldId id="279" r:id="rId8"/>
    <p:sldId id="353" r:id="rId9"/>
    <p:sldId id="286" r:id="rId10"/>
    <p:sldId id="370" r:id="rId12"/>
    <p:sldId id="368" r:id="rId13"/>
    <p:sldId id="369" r:id="rId14"/>
    <p:sldId id="386" r:id="rId15"/>
    <p:sldId id="267" r:id="rId16"/>
    <p:sldId id="307" r:id="rId17"/>
    <p:sldId id="372" r:id="rId18"/>
    <p:sldId id="373" r:id="rId19"/>
    <p:sldId id="375" r:id="rId20"/>
    <p:sldId id="376" r:id="rId21"/>
    <p:sldId id="339" r:id="rId22"/>
    <p:sldId id="275" r:id="rId2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90701"/>
    <a:srgbClr val="FCFC10"/>
    <a:srgbClr val="B9DAE1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08"/>
        <p:guide pos="2908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741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741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331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741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741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5293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2504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828800"/>
            <a:ext cx="4032504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5293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2504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828800"/>
            <a:ext cx="4032504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5293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2504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828800"/>
            <a:ext cx="4032504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2504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828800"/>
            <a:ext cx="4032504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5293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vmlDrawing" Target="../drawings/vmlDrawing2.vml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2.bin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5" Type="http://schemas.openxmlformats.org/officeDocument/2006/relationships/theme" Target="../theme/theme4.xml"/><Relationship Id="rId14" Type="http://schemas.openxmlformats.org/officeDocument/2006/relationships/vmlDrawing" Target="../drawings/vmlDrawing3.vml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3.bin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2" imgW="9563100" imgH="1600200" progId="Photoshop.Image.6">
                  <p:embed/>
                </p:oleObj>
              </mc:Choice>
              <mc:Fallback>
                <p:oleObj name="" r:id="rId12" imgW="9563100" imgH="1600200" progId="Photoshop.Image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16"/>
          <p:cNvSpPr/>
          <p:nvPr/>
        </p:nvSpPr>
        <p:spPr>
          <a:xfrm>
            <a:off x="-7937" y="280988"/>
            <a:ext cx="9151937" cy="16208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0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Freeform 17"/>
          <p:cNvSpPr/>
          <p:nvPr/>
        </p:nvSpPr>
        <p:spPr>
          <a:xfrm>
            <a:off x="-17462" y="533400"/>
            <a:ext cx="9158287" cy="10064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29" name="组合 1028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030" name="Oval 19"/>
            <p:cNvSpPr/>
            <p:nvPr userDrawn="1"/>
          </p:nvSpPr>
          <p:spPr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31" name="Oval 20"/>
            <p:cNvSpPr/>
            <p:nvPr userDrawn="1"/>
          </p:nvSpPr>
          <p:spPr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32" name="组合 1031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033" name="Oval 22"/>
            <p:cNvSpPr/>
            <p:nvPr userDrawn="1"/>
          </p:nvSpPr>
          <p:spPr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34" name="Oval 23"/>
            <p:cNvSpPr/>
            <p:nvPr userDrawn="1"/>
          </p:nvSpPr>
          <p:spPr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35" name="组合 1034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036" name="Oval 25"/>
            <p:cNvSpPr/>
            <p:nvPr userDrawn="1"/>
          </p:nvSpPr>
          <p:spPr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37" name="Oval 26"/>
            <p:cNvSpPr/>
            <p:nvPr userDrawn="1"/>
          </p:nvSpPr>
          <p:spPr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38" name="Rectangle 3"/>
          <p:cNvSpPr>
            <a:spLocks noGrp="1"/>
          </p:cNvSpPr>
          <p:nvPr>
            <p:ph type="body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4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4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42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Freeform 17"/>
          <p:cNvSpPr/>
          <p:nvPr/>
        </p:nvSpPr>
        <p:spPr>
          <a:xfrm>
            <a:off x="-6350" y="1447800"/>
            <a:ext cx="9161463" cy="38322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0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Freeform 18"/>
          <p:cNvSpPr/>
          <p:nvPr/>
        </p:nvSpPr>
        <p:spPr>
          <a:xfrm>
            <a:off x="-6350" y="1730375"/>
            <a:ext cx="9147175" cy="326548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052" name="组合 2051"/>
          <p:cNvGrpSpPr/>
          <p:nvPr/>
        </p:nvGrpSpPr>
        <p:grpSpPr>
          <a:xfrm>
            <a:off x="7086600" y="1947863"/>
            <a:ext cx="533400" cy="533400"/>
            <a:chOff x="0" y="0"/>
            <a:chExt cx="288" cy="288"/>
          </a:xfrm>
        </p:grpSpPr>
        <p:sp>
          <p:nvSpPr>
            <p:cNvPr id="2053" name="Oval 20"/>
            <p:cNvSpPr/>
            <p:nvPr userDrawn="1"/>
          </p:nvSpPr>
          <p:spPr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" name="Oval 21"/>
            <p:cNvSpPr/>
            <p:nvPr userDrawn="1"/>
          </p:nvSpPr>
          <p:spPr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5" name="组合 2054"/>
          <p:cNvGrpSpPr/>
          <p:nvPr/>
        </p:nvGrpSpPr>
        <p:grpSpPr>
          <a:xfrm>
            <a:off x="7620000" y="1371600"/>
            <a:ext cx="914400" cy="914400"/>
            <a:chOff x="0" y="0"/>
            <a:chExt cx="576" cy="576"/>
          </a:xfrm>
        </p:grpSpPr>
        <p:sp>
          <p:nvSpPr>
            <p:cNvPr id="2056" name="Oval 23"/>
            <p:cNvSpPr/>
            <p:nvPr userDrawn="1"/>
          </p:nvSpPr>
          <p:spPr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7" name="Oval 24"/>
            <p:cNvSpPr/>
            <p:nvPr userDrawn="1"/>
          </p:nvSpPr>
          <p:spPr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8" name="组合 2057"/>
          <p:cNvGrpSpPr/>
          <p:nvPr/>
        </p:nvGrpSpPr>
        <p:grpSpPr>
          <a:xfrm>
            <a:off x="304800" y="3429000"/>
            <a:ext cx="1295400" cy="1371600"/>
            <a:chOff x="0" y="0"/>
            <a:chExt cx="576" cy="576"/>
          </a:xfrm>
        </p:grpSpPr>
        <p:sp>
          <p:nvSpPr>
            <p:cNvPr id="2059" name="Oval 26"/>
            <p:cNvSpPr/>
            <p:nvPr userDrawn="1"/>
          </p:nvSpPr>
          <p:spPr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0" name="Oval 27"/>
            <p:cNvSpPr/>
            <p:nvPr userDrawn="1"/>
          </p:nvSpPr>
          <p:spPr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61" name="组合 2060"/>
          <p:cNvGrpSpPr/>
          <p:nvPr/>
        </p:nvGrpSpPr>
        <p:grpSpPr>
          <a:xfrm>
            <a:off x="228600" y="304800"/>
            <a:ext cx="1079500" cy="633413"/>
            <a:chOff x="0" y="0"/>
            <a:chExt cx="680" cy="399"/>
          </a:xfrm>
        </p:grpSpPr>
        <p:sp>
          <p:nvSpPr>
            <p:cNvPr id="2062" name="Text Box 14"/>
            <p:cNvSpPr txBox="1"/>
            <p:nvPr/>
          </p:nvSpPr>
          <p:spPr>
            <a:xfrm>
              <a:off x="0" y="111"/>
              <a:ext cx="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/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LOGO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3" name="AutoShape 15"/>
            <p:cNvSpPr/>
            <p:nvPr/>
          </p:nvSpPr>
          <p:spPr>
            <a:xfrm rot="5400000">
              <a:off x="248" y="-185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4" name="Rectangle 3"/>
          <p:cNvSpPr>
            <a:spLocks noGrp="1"/>
          </p:cNvSpPr>
          <p:nvPr>
            <p:ph type="body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65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6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206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206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098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2" imgW="9563100" imgH="1600200" progId="Photoshop.Image.6">
                  <p:embed/>
                </p:oleObj>
              </mc:Choice>
              <mc:Fallback>
                <p:oleObj name="" r:id="rId12" imgW="9563100" imgH="1600200" progId="Photoshop.Image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Freeform 16"/>
          <p:cNvSpPr/>
          <p:nvPr/>
        </p:nvSpPr>
        <p:spPr>
          <a:xfrm>
            <a:off x="-7937" y="280988"/>
            <a:ext cx="9151937" cy="16208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0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0" name="Freeform 17"/>
          <p:cNvSpPr/>
          <p:nvPr/>
        </p:nvSpPr>
        <p:spPr>
          <a:xfrm>
            <a:off x="-17462" y="533400"/>
            <a:ext cx="9158287" cy="10064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101" name="组合 1028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4102" name="Oval 19"/>
            <p:cNvSpPr/>
            <p:nvPr userDrawn="1"/>
          </p:nvSpPr>
          <p:spPr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3" name="Oval 20"/>
            <p:cNvSpPr/>
            <p:nvPr userDrawn="1"/>
          </p:nvSpPr>
          <p:spPr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4" name="组合 1031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4105" name="Oval 22"/>
            <p:cNvSpPr/>
            <p:nvPr userDrawn="1"/>
          </p:nvSpPr>
          <p:spPr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6" name="Oval 23"/>
            <p:cNvSpPr/>
            <p:nvPr userDrawn="1"/>
          </p:nvSpPr>
          <p:spPr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7" name="组合 1034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4108" name="Oval 25"/>
            <p:cNvSpPr/>
            <p:nvPr userDrawn="1"/>
          </p:nvSpPr>
          <p:spPr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9" name="Oval 26"/>
            <p:cNvSpPr/>
            <p:nvPr userDrawn="1"/>
          </p:nvSpPr>
          <p:spPr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10" name="Rectangle 3"/>
          <p:cNvSpPr>
            <a:spLocks noGrp="1"/>
          </p:cNvSpPr>
          <p:nvPr>
            <p:ph type="body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4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4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114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2" imgW="9563100" imgH="1600200" progId="Photoshop.Image.6">
                  <p:embed/>
                </p:oleObj>
              </mc:Choice>
              <mc:Fallback>
                <p:oleObj name="" r:id="rId12" imgW="9563100" imgH="1600200" progId="Photoshop.Image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16"/>
          <p:cNvSpPr/>
          <p:nvPr/>
        </p:nvSpPr>
        <p:spPr>
          <a:xfrm>
            <a:off x="-7937" y="280988"/>
            <a:ext cx="9151937" cy="16208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0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Freeform 17"/>
          <p:cNvSpPr/>
          <p:nvPr/>
        </p:nvSpPr>
        <p:spPr>
          <a:xfrm>
            <a:off x="-17462" y="533400"/>
            <a:ext cx="9158287" cy="10064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29" name="组合 1028"/>
          <p:cNvGrpSpPr/>
          <p:nvPr/>
        </p:nvGrpSpPr>
        <p:grpSpPr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030" name="Oval 19"/>
            <p:cNvSpPr/>
            <p:nvPr userDrawn="1"/>
          </p:nvSpPr>
          <p:spPr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31" name="Oval 20"/>
            <p:cNvSpPr/>
            <p:nvPr userDrawn="1"/>
          </p:nvSpPr>
          <p:spPr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32" name="组合 1031"/>
          <p:cNvGrpSpPr/>
          <p:nvPr/>
        </p:nvGrpSpPr>
        <p:grpSpPr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033" name="Oval 22"/>
            <p:cNvSpPr/>
            <p:nvPr userDrawn="1"/>
          </p:nvSpPr>
          <p:spPr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34" name="Oval 23"/>
            <p:cNvSpPr/>
            <p:nvPr userDrawn="1"/>
          </p:nvSpPr>
          <p:spPr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35" name="组合 1034"/>
          <p:cNvGrpSpPr/>
          <p:nvPr/>
        </p:nvGrpSpPr>
        <p:grpSpPr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036" name="Oval 25"/>
            <p:cNvSpPr/>
            <p:nvPr userDrawn="1"/>
          </p:nvSpPr>
          <p:spPr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37" name="Oval 26"/>
            <p:cNvSpPr/>
            <p:nvPr userDrawn="1"/>
          </p:nvSpPr>
          <p:spPr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38" name="Rectangle 3"/>
          <p:cNvSpPr>
            <a:spLocks noGrp="1"/>
          </p:cNvSpPr>
          <p:nvPr>
            <p:ph type="body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4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4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42" name="Rectang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2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540385" y="2492375"/>
            <a:ext cx="8154988" cy="1012825"/>
          </a:xfrm>
          <a:effectLst>
            <a:outerShdw dist="53882" dir="2699999" algn="ctr" rotWithShape="0">
              <a:schemeClr val="tx1"/>
            </a:outerShdw>
          </a:effectLst>
        </p:spPr>
        <p:txBody>
          <a:bodyPr vert="horz" wrap="square" anchor="ctr"/>
          <a:lstStyle>
            <a:lvl1pPr lvl="0">
              <a:buClrTx/>
              <a:buSzTx/>
              <a:buFontTx/>
              <a:defRPr/>
            </a:lvl1pPr>
          </a:lstStyle>
          <a:p>
            <a:pPr lvl="0" indent="0" eaLnBrk="1" hangingPunct="1"/>
            <a:r>
              <a:rPr lang="zh-CN" altLang="en-US" sz="4000">
                <a:solidFill>
                  <a:schemeClr val="bg1"/>
                </a:solidFill>
                <a:ea typeface="华文新魏" panose="02010800040101010101" charset="-122"/>
              </a:rPr>
              <a:t>在线考试系统</a:t>
            </a:r>
            <a:endParaRPr lang="zh-CN" altLang="en-US" sz="4000">
              <a:solidFill>
                <a:schemeClr val="bg1"/>
              </a:solidFill>
              <a:ea typeface="华文新魏" panose="02010800040101010101" charset="-122"/>
            </a:endParaRPr>
          </a:p>
        </p:txBody>
      </p:sp>
      <p:sp>
        <p:nvSpPr>
          <p:cNvPr id="6146" name="Rectangle 5"/>
          <p:cNvSpPr/>
          <p:nvPr/>
        </p:nvSpPr>
        <p:spPr>
          <a:xfrm>
            <a:off x="781685" y="4685665"/>
            <a:ext cx="7672070" cy="2232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隶书" panose="02010509060101010101" charset="-122"/>
                <a:ea typeface="隶书" panose="02010509060101010101" charset="-122"/>
              </a:rPr>
              <a:t>组员：李婧怡、杨红梅、张利飒、邬伟业</a:t>
            </a:r>
            <a:endParaRPr lang="zh-CN" altLang="en-US" sz="3200" dirty="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6147" name="图片 6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3" y="31750"/>
            <a:ext cx="1443037" cy="1444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900113" y="692150"/>
            <a:ext cx="7391400" cy="563563"/>
          </a:xfrm>
        </p:spPr>
        <p:txBody>
          <a:bodyPr vert="horz" wrap="square" anchor="ctr"/>
          <a:p>
            <a:pPr eaLnBrk="1" hangingPunct="1"/>
            <a:r>
              <a:rPr lang="zh-CN" altLang="en-US">
                <a:ea typeface="隶书" panose="02010509060101010101" charset="-122"/>
              </a:rPr>
              <a:t>二、系统介绍</a:t>
            </a:r>
            <a:r>
              <a:rPr lang="en-US" altLang="zh-CN">
                <a:ea typeface="隶书" panose="02010509060101010101" charset="-122"/>
              </a:rPr>
              <a:t>—</a:t>
            </a:r>
            <a:r>
              <a:rPr lang="zh-CN" altLang="en-US">
                <a:ea typeface="隶书" panose="02010509060101010101" charset="-122"/>
              </a:rPr>
              <a:t>数据库设计</a:t>
            </a:r>
            <a:endParaRPr lang="zh-CN" altLang="en-US">
              <a:ea typeface="隶书" panose="02010509060101010101" charset="-122"/>
            </a:endParaRPr>
          </a:p>
        </p:txBody>
      </p:sp>
      <p:sp>
        <p:nvSpPr>
          <p:cNvPr id="12290" name="文本框 1"/>
          <p:cNvSpPr txBox="1"/>
          <p:nvPr/>
        </p:nvSpPr>
        <p:spPr>
          <a:xfrm>
            <a:off x="1116013" y="2057400"/>
            <a:ext cx="6408737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200000"/>
              </a:lnSpc>
              <a:buFont typeface="Wingdings" panose="05000000000000000000" charset="0"/>
            </a:pPr>
            <a:endParaRPr lang="zh-CN" altLang="en-US">
              <a:solidFill>
                <a:srgbClr val="1A2E7F"/>
              </a:solidFill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   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" y="2057400"/>
            <a:ext cx="76117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70000"/>
              </a:lnSpc>
              <a:defRPr/>
            </a:pPr>
            <a:r>
              <a:rPr lang="en-US" altLang="zh-CN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1.</a:t>
            </a:r>
            <a:r>
              <a:rPr lang="zh-CN" altLang="zh-CN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zh-CN" altLang="zh-CN"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学生表</a:t>
            </a:r>
            <a:r>
              <a:rPr lang="en-US" altLang="zh-CN"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student</a:t>
            </a:r>
            <a:r>
              <a:rPr lang="zh-CN" altLang="zh-CN"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lang="zh-CN" altLang="zh-CN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主要包含学生</a:t>
            </a:r>
            <a:r>
              <a:rPr lang="en-US" altLang="zh-CN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id</a:t>
            </a:r>
            <a:r>
              <a:rPr lang="zh-CN" altLang="en-US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，学生姓名以及登录密码</a:t>
            </a:r>
            <a:endParaRPr lang="zh-CN" altLang="zh-CN" sz="2000" b="1" noProof="1" dirty="0" smtClean="0">
              <a:solidFill>
                <a:schemeClr val="tx2"/>
              </a:solidFill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indent="457200">
              <a:lnSpc>
                <a:spcPct val="170000"/>
              </a:lnSpc>
              <a:defRPr/>
            </a:pPr>
            <a:r>
              <a:rPr lang="en-US" altLang="zh-CN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2.</a:t>
            </a:r>
            <a:r>
              <a:rPr lang="zh-CN" altLang="en-US"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教师</a:t>
            </a:r>
            <a:r>
              <a:rPr lang="zh-CN" altLang="zh-CN"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表</a:t>
            </a:r>
            <a:r>
              <a:rPr lang="en-US" altLang="zh-CN"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teacher</a:t>
            </a:r>
            <a:r>
              <a:rPr lang="zh-CN" altLang="zh-CN"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lang="zh-CN" altLang="zh-CN" sz="2000" b="1" dirty="0" smtClean="0">
                <a:solidFill>
                  <a:schemeClr val="tx2"/>
                </a:solidFill>
                <a:latin typeface="+mn-ea"/>
                <a:sym typeface="+mn-ea"/>
              </a:rPr>
              <a:t>主要包含教师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  <a:sym typeface="+mn-ea"/>
              </a:rPr>
              <a:t>id</a:t>
            </a:r>
            <a:r>
              <a:rPr lang="zh-CN" altLang="en-US" sz="2000" b="1" dirty="0" smtClean="0">
                <a:solidFill>
                  <a:schemeClr val="tx2"/>
                </a:solidFill>
                <a:latin typeface="+mn-ea"/>
                <a:sym typeface="+mn-ea"/>
              </a:rPr>
              <a:t>，教师姓名以及登录密码</a:t>
            </a:r>
            <a:endParaRPr lang="zh-CN" altLang="zh-CN" sz="2000" b="1" noProof="1" dirty="0" smtClean="0">
              <a:solidFill>
                <a:schemeClr val="tx2"/>
              </a:solidFill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indent="457200">
              <a:lnSpc>
                <a:spcPct val="170000"/>
              </a:lnSpc>
              <a:defRPr/>
            </a:pPr>
            <a:r>
              <a:rPr lang="en-US" altLang="zh-CN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zh-CN" altLang="en-US"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试卷</a:t>
            </a:r>
            <a:r>
              <a:rPr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表</a:t>
            </a:r>
            <a:r>
              <a:rPr lang="en-US"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testpaper</a:t>
            </a:r>
            <a:r>
              <a:rPr lang="zh-CN"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lang="zh-CN" altLang="zh-CN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主要包含试卷id</a:t>
            </a:r>
            <a:r>
              <a:rPr lang="zh-CN" altLang="zh-CN" sz="2000" b="1" dirty="0" smtClean="0">
                <a:solidFill>
                  <a:schemeClr val="tx2"/>
                </a:solidFill>
                <a:latin typeface="+mn-ea"/>
                <a:sym typeface="+mn-ea"/>
              </a:rPr>
              <a:t>，教师id，</a:t>
            </a:r>
            <a:r>
              <a:rPr lang="zh-CN" altLang="zh-CN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试卷名称，考试科目，考试时间。</a:t>
            </a:r>
            <a:endParaRPr lang="zh-CN" altLang="zh-CN" sz="2000" b="1" noProof="1" dirty="0" smtClean="0">
              <a:solidFill>
                <a:schemeClr val="tx2"/>
              </a:solidFill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indent="457200">
              <a:lnSpc>
                <a:spcPct val="170000"/>
              </a:lnSpc>
              <a:defRPr/>
            </a:pPr>
            <a:r>
              <a:rPr lang="en-US" altLang="zh-CN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4.</a:t>
            </a:r>
            <a:r>
              <a:rPr lang="zh-CN" altLang="en-US"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学生答题</a:t>
            </a:r>
            <a:r>
              <a:rPr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表</a:t>
            </a:r>
            <a:r>
              <a:rPr lang="en-US"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studentexam</a:t>
            </a:r>
            <a:r>
              <a:rPr lang="zh-CN" sz="2000" b="1" noProof="1" dirty="0" smtClean="0">
                <a:solidFill>
                  <a:srgbClr val="FF0000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lang="zh-CN" altLang="zh-CN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主要包含学生</a:t>
            </a:r>
            <a:r>
              <a:rPr lang="en-US" altLang="zh-CN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id</a:t>
            </a:r>
            <a:r>
              <a:rPr lang="zh-CN" altLang="en-US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，试卷</a:t>
            </a:r>
            <a:r>
              <a:rPr lang="en-US" altLang="zh-CN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id</a:t>
            </a:r>
            <a:r>
              <a:rPr lang="zh-CN" altLang="en-US" sz="2000" b="1" noProof="1" dirty="0" smtClean="0">
                <a:solidFill>
                  <a:schemeClr val="tx2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，答题分数，试卷答案，考试时间。</a:t>
            </a:r>
            <a:endParaRPr lang="zh-CN" altLang="en-US" sz="2000" b="1" noProof="1" dirty="0" smtClean="0">
              <a:solidFill>
                <a:schemeClr val="tx2"/>
              </a:solidFill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indent="457200">
              <a:lnSpc>
                <a:spcPct val="150000"/>
              </a:lnSpc>
              <a:defRPr/>
            </a:pPr>
            <a:endParaRPr lang="en-US" altLang="zh-CN" sz="2000" b="1" noProof="1" dirty="0" smtClean="0">
              <a:solidFill>
                <a:schemeClr val="tx2"/>
              </a:solidFill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900113" y="692150"/>
            <a:ext cx="7391400" cy="563563"/>
          </a:xfrm>
        </p:spPr>
        <p:txBody>
          <a:bodyPr vert="horz" wrap="square" anchor="ctr"/>
          <a:p>
            <a:pPr eaLnBrk="1" hangingPunct="1"/>
            <a:r>
              <a:rPr lang="zh-CN" altLang="en-US">
                <a:ea typeface="隶书" panose="02010509060101010101" charset="-122"/>
              </a:rPr>
              <a:t>三、系统的演示</a:t>
            </a:r>
            <a:endParaRPr lang="zh-CN" altLang="en-US">
              <a:ea typeface="隶书" panose="02010509060101010101" charset="-122"/>
            </a:endParaRPr>
          </a:p>
        </p:txBody>
      </p:sp>
      <p:sp>
        <p:nvSpPr>
          <p:cNvPr id="11266" name="矩形 1"/>
          <p:cNvSpPr/>
          <p:nvPr/>
        </p:nvSpPr>
        <p:spPr>
          <a:xfrm>
            <a:off x="688340" y="1736725"/>
            <a:ext cx="790892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DA0D3"/>
              </a:buClr>
              <a:buFont typeface="Wingdings" panose="05000000000000000000" pitchFamily="2" charset="2"/>
              <a:buChar char="v"/>
            </a:pP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用户在浏览器上输入“http://localhost:8080/online_examination_system/”进入登录页面，在登录页面输入用户名、密码、选择相应的角色登录系统，登录页面如图</a:t>
            </a:r>
            <a:r>
              <a:rPr lang="zh-CN" altLang="en-US" sz="2000">
                <a:solidFill>
                  <a:schemeClr val="tx2"/>
                </a:solidFill>
              </a:rPr>
              <a:t>。</a:t>
            </a:r>
            <a:endParaRPr lang="zh-CN" altLang="en-US" sz="2000">
              <a:solidFill>
                <a:schemeClr val="tx2"/>
              </a:solidFill>
            </a:endParaRPr>
          </a:p>
        </p:txBody>
      </p:sp>
      <p:pic>
        <p:nvPicPr>
          <p:cNvPr id="58" name="图片 5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4" t="23814" r="29489" b="13519"/>
          <a:stretch>
            <a:fillRect/>
          </a:stretch>
        </p:blipFill>
        <p:spPr>
          <a:xfrm>
            <a:off x="2691130" y="3456305"/>
            <a:ext cx="5600700" cy="333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4337" grpId="0"/>
      <p:bldP spid="1433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900113" y="692150"/>
            <a:ext cx="7391400" cy="563563"/>
          </a:xfrm>
        </p:spPr>
        <p:txBody>
          <a:bodyPr vert="horz" wrap="square" anchor="ctr"/>
          <a:p>
            <a:pPr eaLnBrk="1" hangingPunct="1"/>
            <a:r>
              <a:rPr lang="zh-CN" altLang="en-US">
                <a:ea typeface="隶书" panose="02010509060101010101" charset="-122"/>
              </a:rPr>
              <a:t>系统演示</a:t>
            </a:r>
            <a:r>
              <a:rPr lang="en-US" altLang="zh-CN">
                <a:ea typeface="隶书" panose="02010509060101010101" charset="-122"/>
              </a:rPr>
              <a:t>—</a:t>
            </a:r>
            <a:r>
              <a:rPr lang="zh-CN" altLang="en-US">
                <a:ea typeface="隶书" panose="02010509060101010101" charset="-122"/>
              </a:rPr>
              <a:t>学生模块</a:t>
            </a:r>
            <a:endParaRPr lang="zh-CN" altLang="en-US">
              <a:ea typeface="隶书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1661795"/>
            <a:ext cx="77038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✮</a:t>
            </a:r>
            <a:r>
              <a:rPr lang="zh-CN" altLang="en-US" sz="2000">
                <a:solidFill>
                  <a:schemeClr val="tx2"/>
                </a:solidFill>
              </a:rPr>
              <a:t>学生登录系统后，在试卷列表一栏可以显示了学生即将进行的考试科目，考试时间和考试时长等信息，点击进入考试即可开始答题页面如下：</a:t>
            </a:r>
            <a:endParaRPr lang="zh-CN" altLang="en-US" sz="2000">
              <a:solidFill>
                <a:schemeClr val="tx2"/>
              </a:solidFill>
            </a:endParaRPr>
          </a:p>
        </p:txBody>
      </p:sp>
      <p:pic>
        <p:nvPicPr>
          <p:cNvPr id="62" name="图片 6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1840" y="2816860"/>
            <a:ext cx="7340600" cy="3955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图片 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620" y="2851785"/>
            <a:ext cx="7339965" cy="395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/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900113" y="692150"/>
            <a:ext cx="7391400" cy="563563"/>
          </a:xfrm>
        </p:spPr>
        <p:txBody>
          <a:bodyPr vert="horz" wrap="square" anchor="ctr"/>
          <a:p>
            <a:pPr eaLnBrk="1" hangingPunct="1"/>
            <a:r>
              <a:rPr lang="zh-CN" altLang="en-US">
                <a:ea typeface="隶书" panose="02010509060101010101" charset="-122"/>
              </a:rPr>
              <a:t>系统演示</a:t>
            </a:r>
            <a:r>
              <a:rPr lang="en-US" altLang="zh-CN">
                <a:ea typeface="隶书" panose="02010509060101010101" charset="-122"/>
              </a:rPr>
              <a:t>—</a:t>
            </a:r>
            <a:r>
              <a:rPr lang="zh-CN" altLang="en-US">
                <a:ea typeface="隶书" panose="02010509060101010101" charset="-122"/>
              </a:rPr>
              <a:t>学生</a:t>
            </a:r>
            <a:r>
              <a:rPr lang="zh-CN" altLang="en-US">
                <a:ea typeface="隶书" panose="02010509060101010101" charset="-122"/>
              </a:rPr>
              <a:t>管理</a:t>
            </a:r>
            <a:endParaRPr lang="zh-CN" altLang="en-US">
              <a:ea typeface="隶书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9765" y="1837055"/>
            <a:ext cx="78701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✮在答完所有题目之后，</a:t>
            </a:r>
            <a:r>
              <a:rPr lang="zh-CN" altLang="en-US" sz="2000">
                <a:solidFill>
                  <a:schemeClr val="tx2"/>
                </a:solidFill>
              </a:rPr>
              <a:t>点击成绩即可查询到自己刚刚答题的成绩，相对应的每道题也会给出所选的答案正确与否。具体实现界面如下</a:t>
            </a:r>
            <a:endParaRPr lang="zh-CN" altLang="en-US" sz="2000">
              <a:solidFill>
                <a:schemeClr val="tx2"/>
              </a:solidFill>
            </a:endParaRPr>
          </a:p>
        </p:txBody>
      </p:sp>
      <p:pic>
        <p:nvPicPr>
          <p:cNvPr id="64" name="图片 6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635" y="2750185"/>
            <a:ext cx="7350125" cy="395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/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900113" y="692150"/>
            <a:ext cx="7391400" cy="563563"/>
          </a:xfrm>
        </p:spPr>
        <p:txBody>
          <a:bodyPr vert="horz" wrap="square" anchor="ctr"/>
          <a:p>
            <a:pPr eaLnBrk="1" hangingPunct="1"/>
            <a:r>
              <a:rPr lang="zh-CN" altLang="en-US">
                <a:ea typeface="隶书" panose="02010509060101010101" charset="-122"/>
              </a:rPr>
              <a:t>系统演示</a:t>
            </a:r>
            <a:r>
              <a:rPr lang="en-US" altLang="zh-CN">
                <a:ea typeface="隶书" panose="02010509060101010101" charset="-122"/>
              </a:rPr>
              <a:t>—</a:t>
            </a:r>
            <a:r>
              <a:rPr lang="zh-CN" altLang="en-US">
                <a:ea typeface="隶书" panose="02010509060101010101" charset="-122"/>
              </a:rPr>
              <a:t>教师模块</a:t>
            </a:r>
            <a:endParaRPr lang="zh-CN" altLang="en-US">
              <a:ea typeface="隶书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845" y="1783080"/>
            <a:ext cx="77038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✮</a:t>
            </a:r>
            <a:r>
              <a:rPr lang="zh-CN" altLang="en-US" sz="2000">
                <a:solidFill>
                  <a:schemeClr val="tx2"/>
                </a:solidFill>
              </a:rPr>
              <a:t>教师登录系统后点击我的试卷，即可查看相对应的试卷科目和考试时间考试时长等信息，点击添加试卷，即可进行试卷的添加，具体实现页面如下：</a:t>
            </a:r>
            <a:endParaRPr lang="zh-CN" altLang="en-US" sz="2000">
              <a:solidFill>
                <a:schemeClr val="tx2"/>
              </a:solidFill>
            </a:endParaRPr>
          </a:p>
        </p:txBody>
      </p:sp>
      <p:pic>
        <p:nvPicPr>
          <p:cNvPr id="65" name="图片 6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315" y="2889885"/>
            <a:ext cx="7548880" cy="378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图片 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7765" y="3169285"/>
            <a:ext cx="7864475" cy="343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/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900113" y="692150"/>
            <a:ext cx="7391400" cy="563563"/>
          </a:xfrm>
        </p:spPr>
        <p:txBody>
          <a:bodyPr vert="horz" wrap="square" anchor="ctr"/>
          <a:p>
            <a:pPr eaLnBrk="1" hangingPunct="1"/>
            <a:r>
              <a:rPr lang="zh-CN" altLang="en-US">
                <a:ea typeface="隶书" panose="02010509060101010101" charset="-122"/>
              </a:rPr>
              <a:t>系统演示</a:t>
            </a:r>
            <a:r>
              <a:rPr lang="en-US" altLang="zh-CN">
                <a:ea typeface="隶书" panose="02010509060101010101" charset="-122"/>
              </a:rPr>
              <a:t>—</a:t>
            </a:r>
            <a:r>
              <a:rPr lang="zh-CN" altLang="en-US">
                <a:ea typeface="隶书" panose="02010509060101010101" charset="-122"/>
              </a:rPr>
              <a:t>教师模块</a:t>
            </a:r>
            <a:endParaRPr lang="zh-CN" altLang="en-US">
              <a:ea typeface="隶书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9765" y="1837055"/>
            <a:ext cx="77038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✮</a:t>
            </a:r>
            <a:r>
              <a:rPr lang="zh-CN" altLang="en-US" sz="2000">
                <a:solidFill>
                  <a:schemeClr val="tx2"/>
                </a:solidFill>
              </a:rPr>
              <a:t>教师可以选择相应的题库查看相应的习题，并设置正确答案，除此之外，还可以查看题库中所有习题，详细页面如下：</a:t>
            </a:r>
            <a:endParaRPr lang="zh-CN" altLang="en-US" sz="2000">
              <a:solidFill>
                <a:schemeClr val="tx2"/>
              </a:solidFill>
            </a:endParaRPr>
          </a:p>
        </p:txBody>
      </p:sp>
      <p:pic>
        <p:nvPicPr>
          <p:cNvPr id="66" name="图片 6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7050" y="2800350"/>
            <a:ext cx="7764780" cy="339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图片 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9765" y="3126105"/>
            <a:ext cx="8009255" cy="35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/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900113" y="549275"/>
            <a:ext cx="7391400" cy="863600"/>
          </a:xfrm>
        </p:spPr>
        <p:txBody>
          <a:bodyPr vert="horz" wrap="square" anchor="ctr"/>
          <a:p>
            <a:pPr eaLnBrk="1" hangingPunct="1"/>
            <a:r>
              <a:rPr lang="zh-CN" altLang="en-US">
                <a:latin typeface="隶书" panose="02010509060101010101" charset="-122"/>
                <a:ea typeface="隶书" panose="02010509060101010101" charset="-122"/>
              </a:rPr>
              <a:t>四、项目结论</a:t>
            </a:r>
            <a:endParaRPr lang="zh-CN" altLang="en-US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1506" name="文本框 15362"/>
          <p:cNvSpPr txBox="1"/>
          <p:nvPr/>
        </p:nvSpPr>
        <p:spPr>
          <a:xfrm>
            <a:off x="755650" y="1916113"/>
            <a:ext cx="7632700" cy="32264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ts val="4075"/>
              </a:lnSpc>
              <a:buFont typeface="Wingdings" panose="05000000000000000000" charset="0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     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</a:rPr>
              <a:t>该系统基本实现了考试系统的要求，实现了基本的学生在线答题，教师批阅试卷，以及学生查看成绩等功能。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>
              <a:lnSpc>
                <a:spcPts val="4075"/>
              </a:lnSpc>
              <a:buFont typeface="Wingdings" panose="05000000000000000000" charset="0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charset="-122"/>
              </a:rPr>
              <a:t>     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charset="-122"/>
              </a:rPr>
              <a:t>这次项目设计过程中，我们小组收获了很多。在此要感谢邹老师在疫情期间的线上指导，组内成员的线上合作。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华文新魏" panose="02010800040101010101" charset="-122"/>
            </a:endParaRPr>
          </a:p>
          <a:p>
            <a:pPr algn="just">
              <a:lnSpc>
                <a:spcPts val="4075"/>
              </a:lnSpc>
              <a:buFont typeface="Wingdings" panose="05000000000000000000" charset="0"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charset="-122"/>
              </a:rPr>
              <a:t>    最后希望我们可以战胜疫情，早日在校园相见。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华文新魏" panose="02010800040101010101" charset="-122"/>
            </a:endParaRPr>
          </a:p>
        </p:txBody>
      </p:sp>
      <p:sp>
        <p:nvSpPr>
          <p:cNvPr id="2" name="心形 1"/>
          <p:cNvSpPr/>
          <p:nvPr/>
        </p:nvSpPr>
        <p:spPr>
          <a:xfrm>
            <a:off x="7031989" y="5264785"/>
            <a:ext cx="1440180" cy="1296035"/>
          </a:xfrm>
          <a:prstGeom prst="hear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90701"/>
            </a:solidFill>
          </a:ln>
          <a:effectLst>
            <a:glow rad="63500">
              <a:srgbClr val="F90701">
                <a:alpha val="40000"/>
              </a:srgbClr>
            </a:glow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/>
      <p:bldP spid="21506" grpId="0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WordArt 3"/>
          <p:cNvSpPr>
            <a:spLocks noTextEdit="1"/>
          </p:cNvSpPr>
          <p:nvPr/>
        </p:nvSpPr>
        <p:spPr>
          <a:xfrm>
            <a:off x="1203960" y="2667635"/>
            <a:ext cx="7052945" cy="23082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 fontAlgn="base"/>
            <a:r>
              <a:rPr lang="zh-CN" altLang="en-US" sz="5400" b="1" strike="noStrike" noProof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cs"/>
              </a:rPr>
              <a:t>感谢大家的聆听</a:t>
            </a:r>
            <a:endParaRPr lang="zh-CN" altLang="en-US" sz="54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  <a:p>
            <a:pPr algn="ctr" fontAlgn="base"/>
            <a:endParaRPr lang="zh-CN" altLang="en-US" sz="54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8674" name="Text Box 6"/>
          <p:cNvSpPr txBox="1"/>
          <p:nvPr/>
        </p:nvSpPr>
        <p:spPr>
          <a:xfrm>
            <a:off x="5940425" y="5157788"/>
            <a:ext cx="309880" cy="1198880"/>
          </a:xfrm>
          <a:prstGeom prst="rect">
            <a:avLst/>
          </a:prstGeom>
          <a:noFill/>
          <a:ln w="9525">
            <a:noFill/>
          </a:ln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 wrap="none" anchor="t">
            <a:spAutoFit/>
          </a:bodyPr>
          <a:p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endParaRPr lang="zh-CN" altLang="en-US" dirty="0">
              <a:latin typeface="隶书" panose="02010509060101010101" charset="-122"/>
              <a:ea typeface="隶书" panose="02010509060101010101" charset="-122"/>
            </a:endParaRPr>
          </a:p>
          <a:p>
            <a:endParaRPr lang="en-US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28675" name="图片 1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1775" y="-30162"/>
            <a:ext cx="1974850" cy="1649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eaLnBrk="1" hangingPunct="1"/>
            <a:r>
              <a:rPr lang="zh-CN" altLang="en-US" sz="4000">
                <a:ea typeface="隶书" panose="02010509060101010101" charset="-122"/>
              </a:rPr>
              <a:t>内容提纲</a:t>
            </a:r>
            <a:endParaRPr lang="zh-CN" altLang="en-US" sz="2400">
              <a:solidFill>
                <a:schemeClr val="accent1"/>
              </a:solidFill>
              <a:ea typeface="隶书" panose="02010509060101010101" charset="-122"/>
            </a:endParaRPr>
          </a:p>
        </p:txBody>
      </p:sp>
      <p:grpSp>
        <p:nvGrpSpPr>
          <p:cNvPr id="6146" name="组合 5122"/>
          <p:cNvGrpSpPr/>
          <p:nvPr/>
        </p:nvGrpSpPr>
        <p:grpSpPr>
          <a:xfrm>
            <a:off x="1835150" y="1989138"/>
            <a:ext cx="762000" cy="665162"/>
            <a:chOff x="0" y="0"/>
            <a:chExt cx="1549" cy="1351"/>
          </a:xfrm>
        </p:grpSpPr>
        <p:sp>
          <p:nvSpPr>
            <p:cNvPr id="7171" name="AutoShape 4"/>
            <p:cNvSpPr/>
            <p:nvPr/>
          </p:nvSpPr>
          <p:spPr>
            <a:xfrm>
              <a:off x="13" y="23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2" name="AutoShape 5"/>
            <p:cNvSpPr/>
            <p:nvPr/>
          </p:nvSpPr>
          <p:spPr>
            <a:xfrm>
              <a:off x="0" y="0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189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3" name="AutoShape 6"/>
            <p:cNvSpPr/>
            <p:nvPr/>
          </p:nvSpPr>
          <p:spPr>
            <a:xfrm>
              <a:off x="90" y="81"/>
              <a:ext cx="1349" cy="1167"/>
            </a:xfrm>
            <a:prstGeom prst="hexagon">
              <a:avLst>
                <a:gd name="adj" fmla="val 28893"/>
                <a:gd name="vf" fmla="val 115470"/>
              </a:avLst>
            </a:prstGeom>
            <a:gradFill rotWithShape="1">
              <a:gsLst>
                <a:gs pos="0">
                  <a:srgbClr val="52693E"/>
                </a:gs>
                <a:gs pos="100000">
                  <a:schemeClr val="folHlink"/>
                </a:gs>
              </a:gsLst>
              <a:lin ang="189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150" name="组合 5126"/>
          <p:cNvGrpSpPr/>
          <p:nvPr/>
        </p:nvGrpSpPr>
        <p:grpSpPr>
          <a:xfrm>
            <a:off x="1828800" y="2938463"/>
            <a:ext cx="762000" cy="665162"/>
            <a:chOff x="0" y="0"/>
            <a:chExt cx="1549" cy="1351"/>
          </a:xfrm>
        </p:grpSpPr>
        <p:sp>
          <p:nvSpPr>
            <p:cNvPr id="7175" name="AutoShape 8"/>
            <p:cNvSpPr/>
            <p:nvPr/>
          </p:nvSpPr>
          <p:spPr>
            <a:xfrm>
              <a:off x="13" y="23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6" name="AutoShape 9"/>
            <p:cNvSpPr/>
            <p:nvPr/>
          </p:nvSpPr>
          <p:spPr>
            <a:xfrm>
              <a:off x="0" y="0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189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7" name="AutoShape 10"/>
            <p:cNvSpPr/>
            <p:nvPr/>
          </p:nvSpPr>
          <p:spPr>
            <a:xfrm>
              <a:off x="90" y="81"/>
              <a:ext cx="1349" cy="1167"/>
            </a:xfrm>
            <a:prstGeom prst="hexagon">
              <a:avLst>
                <a:gd name="adj" fmla="val 28893"/>
                <a:gd name="vf" fmla="val 115470"/>
              </a:avLst>
            </a:prstGeom>
            <a:gradFill rotWithShape="1">
              <a:gsLst>
                <a:gs pos="0">
                  <a:srgbClr val="2F4F6C"/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6154" name="Line 11"/>
          <p:cNvSpPr/>
          <p:nvPr/>
        </p:nvSpPr>
        <p:spPr>
          <a:xfrm>
            <a:off x="2411413" y="2636838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5132" name="Text Box 12">
            <a:hlinkClick r:id="rId1" action="ppaction://hlinksldjump"/>
          </p:cNvPr>
          <p:cNvSpPr txBox="1"/>
          <p:nvPr/>
        </p:nvSpPr>
        <p:spPr>
          <a:xfrm>
            <a:off x="2917825" y="2133600"/>
            <a:ext cx="4452938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 hangingPunct="0"/>
            <a:r>
              <a:rPr lang="zh-CN" altLang="en-US" sz="2800" u="sng" noProof="1" dirty="0">
                <a:solidFill>
                  <a:schemeClr val="accent5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+mn-cs"/>
              </a:rPr>
              <a:t>小组情况</a:t>
            </a:r>
            <a:endParaRPr lang="zh-CN" altLang="en-US" sz="2800" u="sng" noProof="1" dirty="0">
              <a:solidFill>
                <a:schemeClr val="accent5">
                  <a:lumMod val="7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156" name="Line 13"/>
          <p:cNvSpPr/>
          <p:nvPr/>
        </p:nvSpPr>
        <p:spPr>
          <a:xfrm>
            <a:off x="2438400" y="3548063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6157" name="Text Box 15"/>
          <p:cNvSpPr txBox="1"/>
          <p:nvPr/>
        </p:nvSpPr>
        <p:spPr>
          <a:xfrm>
            <a:off x="2025650" y="303688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6158" name="组合 5134"/>
          <p:cNvGrpSpPr/>
          <p:nvPr/>
        </p:nvGrpSpPr>
        <p:grpSpPr>
          <a:xfrm>
            <a:off x="1828800" y="3830638"/>
            <a:ext cx="762000" cy="665162"/>
            <a:chOff x="0" y="0"/>
            <a:chExt cx="1549" cy="1351"/>
          </a:xfrm>
        </p:grpSpPr>
        <p:sp>
          <p:nvSpPr>
            <p:cNvPr id="7183" name="AutoShape 17"/>
            <p:cNvSpPr/>
            <p:nvPr/>
          </p:nvSpPr>
          <p:spPr>
            <a:xfrm>
              <a:off x="13" y="23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84" name="AutoShape 18"/>
            <p:cNvSpPr/>
            <p:nvPr/>
          </p:nvSpPr>
          <p:spPr>
            <a:xfrm>
              <a:off x="0" y="0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189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85" name="AutoShape 19"/>
            <p:cNvSpPr/>
            <p:nvPr/>
          </p:nvSpPr>
          <p:spPr>
            <a:xfrm>
              <a:off x="90" y="81"/>
              <a:ext cx="1349" cy="1167"/>
            </a:xfrm>
            <a:prstGeom prst="hexagon">
              <a:avLst>
                <a:gd name="adj" fmla="val 28893"/>
                <a:gd name="vf" fmla="val 115470"/>
              </a:avLst>
            </a:prstGeom>
            <a:gradFill rotWithShape="1">
              <a:gsLst>
                <a:gs pos="0">
                  <a:srgbClr val="52693E"/>
                </a:gs>
                <a:gs pos="100000">
                  <a:schemeClr val="folHlink"/>
                </a:gs>
              </a:gsLst>
              <a:lin ang="189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162" name="组合 5138"/>
          <p:cNvGrpSpPr/>
          <p:nvPr/>
        </p:nvGrpSpPr>
        <p:grpSpPr>
          <a:xfrm>
            <a:off x="1828800" y="4745038"/>
            <a:ext cx="762000" cy="665162"/>
            <a:chOff x="0" y="0"/>
            <a:chExt cx="1549" cy="1351"/>
          </a:xfrm>
        </p:grpSpPr>
        <p:sp>
          <p:nvSpPr>
            <p:cNvPr id="7187" name="AutoShape 21"/>
            <p:cNvSpPr/>
            <p:nvPr/>
          </p:nvSpPr>
          <p:spPr>
            <a:xfrm>
              <a:off x="13" y="23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88" name="AutoShape 22"/>
            <p:cNvSpPr/>
            <p:nvPr/>
          </p:nvSpPr>
          <p:spPr>
            <a:xfrm>
              <a:off x="0" y="0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189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89" name="AutoShape 23"/>
            <p:cNvSpPr/>
            <p:nvPr/>
          </p:nvSpPr>
          <p:spPr>
            <a:xfrm>
              <a:off x="90" y="81"/>
              <a:ext cx="1349" cy="1167"/>
            </a:xfrm>
            <a:prstGeom prst="hexagon">
              <a:avLst>
                <a:gd name="adj" fmla="val 28893"/>
                <a:gd name="vf" fmla="val 115470"/>
              </a:avLst>
            </a:prstGeom>
            <a:gradFill rotWithShape="1">
              <a:gsLst>
                <a:gs pos="0">
                  <a:srgbClr val="2F4F6C"/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6166" name="Line 24"/>
          <p:cNvSpPr/>
          <p:nvPr/>
        </p:nvSpPr>
        <p:spPr>
          <a:xfrm>
            <a:off x="2438400" y="4440238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5144" name="Text Box 25">
            <a:hlinkClick r:id="rId1" action="ppaction://hlinksldjump"/>
          </p:cNvPr>
          <p:cNvSpPr txBox="1"/>
          <p:nvPr/>
        </p:nvSpPr>
        <p:spPr>
          <a:xfrm>
            <a:off x="2944813" y="3929063"/>
            <a:ext cx="4105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u="sng" noProof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  <a:cs typeface="+mn-cs"/>
              </a:rPr>
              <a:t>系统的演示</a:t>
            </a:r>
            <a:endParaRPr lang="zh-CN" altLang="en-US" sz="2800" u="sng" noProof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6168" name="Text Box 26"/>
          <p:cNvSpPr txBox="1"/>
          <p:nvPr/>
        </p:nvSpPr>
        <p:spPr>
          <a:xfrm>
            <a:off x="2025650" y="39290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69" name="Line 27"/>
          <p:cNvSpPr/>
          <p:nvPr/>
        </p:nvSpPr>
        <p:spPr>
          <a:xfrm>
            <a:off x="2438400" y="5354638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round/>
            <a:headEnd type="none" w="med" len="med"/>
            <a:tailEnd type="oval" w="med" len="med"/>
          </a:ln>
        </p:spPr>
      </p:sp>
      <p:sp>
        <p:nvSpPr>
          <p:cNvPr id="5147" name="Text Box 28">
            <a:hlinkClick r:id="rId1" action="ppaction://hlinksldjump"/>
          </p:cNvPr>
          <p:cNvSpPr txBox="1"/>
          <p:nvPr/>
        </p:nvSpPr>
        <p:spPr>
          <a:xfrm>
            <a:off x="3017838" y="4877435"/>
            <a:ext cx="4105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u="sng" noProof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  <a:cs typeface="+mn-cs"/>
              </a:rPr>
              <a:t>项目总结</a:t>
            </a:r>
            <a:endParaRPr lang="zh-CN" altLang="en-US" sz="2800" u="sng" noProof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7195" name="Text Box 29"/>
          <p:cNvSpPr txBox="1"/>
          <p:nvPr/>
        </p:nvSpPr>
        <p:spPr>
          <a:xfrm>
            <a:off x="2025650" y="484346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96" name="Text Box 30"/>
          <p:cNvSpPr txBox="1"/>
          <p:nvPr/>
        </p:nvSpPr>
        <p:spPr>
          <a:xfrm>
            <a:off x="2051050" y="580548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97" name="Text Box 43"/>
          <p:cNvSpPr txBox="1"/>
          <p:nvPr/>
        </p:nvSpPr>
        <p:spPr>
          <a:xfrm>
            <a:off x="2025650" y="574675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43"/>
          <p:cNvSpPr txBox="1"/>
          <p:nvPr/>
        </p:nvSpPr>
        <p:spPr>
          <a:xfrm>
            <a:off x="2033588" y="2087563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44813" y="3038475"/>
            <a:ext cx="357346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u="sng" noProof="1" dirty="0">
                <a:solidFill>
                  <a:schemeClr val="accent5">
                    <a:lumMod val="75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rPr>
              <a:t>系统的总体设计介绍</a:t>
            </a:r>
            <a:endParaRPr lang="zh-CN" altLang="en-US" noProof="1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/>
      <p:bldP spid="15" grpId="0"/>
      <p:bldP spid="6157" grpId="0"/>
      <p:bldP spid="19" grpId="0"/>
      <p:bldP spid="6168" grpId="0"/>
      <p:bldP spid="5144" grpId="0"/>
      <p:bldP spid="5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900113" y="692150"/>
            <a:ext cx="7391400" cy="563563"/>
          </a:xfrm>
        </p:spPr>
        <p:txBody>
          <a:bodyPr vert="horz" wrap="square" anchor="ctr"/>
          <a:p>
            <a:pPr eaLnBrk="1" hangingPunct="1"/>
            <a:r>
              <a:rPr lang="zh-CN" altLang="en-US">
                <a:ea typeface="隶书" panose="02010509060101010101" charset="-122"/>
              </a:rPr>
              <a:t>一、小组情况</a:t>
            </a:r>
            <a:endParaRPr lang="zh-CN" altLang="en-US">
              <a:ea typeface="隶书" panose="02010509060101010101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type="body"/>
          </p:nvPr>
        </p:nvSpPr>
        <p:spPr>
          <a:xfrm>
            <a:off x="1993265" y="2484120"/>
            <a:ext cx="6809740" cy="2583815"/>
          </a:xfrm>
        </p:spPr>
        <p:txBody>
          <a:bodyPr vert="horz" wrap="square" anchor="t"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</a:rPr>
              <a:t>李婧怡：前期开发主要是前端</a:t>
            </a:r>
            <a:endParaRPr lang="zh-CN" altLang="en-US" sz="2400" dirty="0">
              <a:latin typeface="华文新魏" panose="02010800040101010101" charset="-122"/>
              <a:ea typeface="华文新魏" panose="020108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</a:rPr>
              <a:t>杨红梅：前期开发主要是后端</a:t>
            </a:r>
            <a:endParaRPr lang="zh-CN" altLang="en-US" sz="2400" dirty="0">
              <a:latin typeface="华文新魏" panose="02010800040101010101" charset="-122"/>
              <a:ea typeface="华文新魏" panose="020108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</a:rPr>
              <a:t>张利飒：数据库连接与配置</a:t>
            </a:r>
            <a:endParaRPr lang="zh-CN" altLang="en-US" sz="2400" dirty="0">
              <a:latin typeface="华文新魏" panose="02010800040101010101" charset="-122"/>
              <a:ea typeface="华文新魏" panose="020108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</a:rPr>
              <a:t>邬伟业：后期测试与修改</a:t>
            </a:r>
            <a:endParaRPr lang="zh-CN" altLang="en-US" sz="24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 build="p"/>
      <p:bldP spid="7172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900113" y="692150"/>
            <a:ext cx="7391400" cy="563563"/>
          </a:xfrm>
        </p:spPr>
        <p:txBody>
          <a:bodyPr vert="horz" wrap="square" anchor="ctr"/>
          <a:p>
            <a:pPr eaLnBrk="1" hangingPunct="1"/>
            <a:r>
              <a:rPr lang="zh-CN" altLang="en-US">
                <a:ea typeface="隶书" panose="02010509060101010101" charset="-122"/>
              </a:rPr>
              <a:t>二、系统的总体介绍</a:t>
            </a:r>
            <a:endParaRPr lang="zh-CN" altLang="en-US">
              <a:ea typeface="隶书" panose="020105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2255" y="2337435"/>
            <a:ext cx="84651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50000"/>
              </a:lnSpc>
            </a:pPr>
            <a:r>
              <a:rPr lang="zh-CN" sz="2000">
                <a:latin typeface="宋体" panose="02010600030101010101" pitchFamily="2" charset="-122"/>
              </a:rPr>
              <a:t>在线考试系统主要分为学生端和教师端两大方面。           </a:t>
            </a:r>
            <a:endParaRPr lang="zh-CN" sz="2000">
              <a:latin typeface="宋体" panose="02010600030101010101" pitchFamily="2" charset="-122"/>
            </a:endParaRPr>
          </a:p>
          <a:p>
            <a:pPr indent="304800">
              <a:lnSpc>
                <a:spcPct val="150000"/>
              </a:lnSpc>
            </a:pPr>
            <a:r>
              <a:rPr lang="zh-CN" sz="2000">
                <a:latin typeface="宋体" panose="02010600030101010101" pitchFamily="2" charset="-122"/>
              </a:rPr>
              <a:t>学生模块包括试卷列表，题库，查看成绩和个人信息等功能。</a:t>
            </a:r>
            <a:endParaRPr lang="zh-CN" sz="2000">
              <a:latin typeface="宋体" panose="02010600030101010101" pitchFamily="2" charset="-122"/>
            </a:endParaRPr>
          </a:p>
          <a:p>
            <a:pPr indent="304800">
              <a:lnSpc>
                <a:spcPct val="150000"/>
              </a:lnSpc>
            </a:pPr>
            <a:r>
              <a:rPr lang="zh-CN" sz="2000">
                <a:latin typeface="宋体" panose="02010600030101010101" pitchFamily="2" charset="-122"/>
              </a:rPr>
              <a:t>教师模块主要包括试卷查看，题库，查看学生成绩和用户信息功能。</a:t>
            </a:r>
            <a:endParaRPr lang="zh-CN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100" grpId="0"/>
      <p:bldP spid="1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900113" y="692150"/>
            <a:ext cx="7391400" cy="563563"/>
          </a:xfrm>
        </p:spPr>
        <p:txBody>
          <a:bodyPr vert="horz" wrap="square" anchor="ctr"/>
          <a:p>
            <a:pPr eaLnBrk="1" hangingPunct="1"/>
            <a:r>
              <a:rPr lang="zh-CN" altLang="en-US">
                <a:ea typeface="隶书" panose="02010509060101010101" charset="-122"/>
              </a:rPr>
              <a:t>主要模块功能图</a:t>
            </a:r>
            <a:endParaRPr lang="zh-CN" altLang="en-US">
              <a:ea typeface="隶书" panose="02010509060101010101" charset="-122"/>
            </a:endParaRPr>
          </a:p>
        </p:txBody>
      </p:sp>
      <p:cxnSp>
        <p:nvCxnSpPr>
          <p:cNvPr id="3" name="直接连接符 2"/>
          <p:cNvCxnSpPr>
            <a:stCxn id="10248" idx="2"/>
          </p:cNvCxnSpPr>
          <p:nvPr/>
        </p:nvCxnSpPr>
        <p:spPr>
          <a:xfrm>
            <a:off x="2406650" y="3763010"/>
            <a:ext cx="0" cy="215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10615" y="1887220"/>
            <a:ext cx="7221220" cy="4222750"/>
            <a:chOff x="1749" y="2972"/>
            <a:chExt cx="11372" cy="6650"/>
          </a:xfrm>
        </p:grpSpPr>
        <p:grpSp>
          <p:nvGrpSpPr>
            <p:cNvPr id="10242" name="组合 37"/>
            <p:cNvGrpSpPr/>
            <p:nvPr/>
          </p:nvGrpSpPr>
          <p:grpSpPr>
            <a:xfrm>
              <a:off x="1749" y="2972"/>
              <a:ext cx="11373" cy="6650"/>
              <a:chOff x="1880" y="1880"/>
              <a:chExt cx="10250" cy="5149"/>
            </a:xfrm>
          </p:grpSpPr>
          <p:sp>
            <p:nvSpPr>
              <p:cNvPr id="10243" name="矩形 1"/>
              <p:cNvSpPr/>
              <p:nvPr/>
            </p:nvSpPr>
            <p:spPr>
              <a:xfrm>
                <a:off x="4258" y="1880"/>
                <a:ext cx="5212" cy="730"/>
              </a:xfrm>
              <a:prstGeom prst="rect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r>
                  <a:rPr lang="zh-CN" altLang="en-US" sz="1800">
                    <a:latin typeface="Times New Roman" panose="02020603050405020304"/>
                    <a:sym typeface="Times New Roman" panose="02020603050405020304"/>
                  </a:rPr>
                  <a:t>在线考试</a:t>
                </a:r>
                <a:r>
                  <a:rPr lang="en-US" altLang="zh-CN" sz="1800">
                    <a:latin typeface="Times New Roman" panose="02020603050405020304"/>
                    <a:sym typeface="Times New Roman" panose="02020603050405020304"/>
                  </a:rPr>
                  <a:t>系统</a:t>
                </a:r>
                <a:endParaRPr lang="en-US" altLang="zh-CN" sz="1800">
                  <a:latin typeface="Times New Roman" panose="02020603050405020304"/>
                  <a:sym typeface="Times New Roman" panose="02020603050405020304"/>
                </a:endParaRPr>
              </a:p>
            </p:txBody>
          </p:sp>
          <p:cxnSp>
            <p:nvCxnSpPr>
              <p:cNvPr id="10244" name="直接连接符 2"/>
              <p:cNvCxnSpPr/>
              <p:nvPr/>
            </p:nvCxnSpPr>
            <p:spPr>
              <a:xfrm>
                <a:off x="6735" y="2610"/>
                <a:ext cx="0" cy="478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5" name="直接连接符 3"/>
              <p:cNvCxnSpPr/>
              <p:nvPr/>
            </p:nvCxnSpPr>
            <p:spPr>
              <a:xfrm>
                <a:off x="3580" y="3098"/>
                <a:ext cx="6350" cy="0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6" name="直接连接符 4"/>
              <p:cNvCxnSpPr/>
              <p:nvPr/>
            </p:nvCxnSpPr>
            <p:spPr>
              <a:xfrm>
                <a:off x="3590" y="3098"/>
                <a:ext cx="0" cy="400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7" name="直接连接符 5"/>
              <p:cNvCxnSpPr/>
              <p:nvPr/>
            </p:nvCxnSpPr>
            <p:spPr>
              <a:xfrm>
                <a:off x="9920" y="3098"/>
                <a:ext cx="0" cy="350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48" name="矩形 6"/>
              <p:cNvSpPr/>
              <p:nvPr/>
            </p:nvSpPr>
            <p:spPr>
              <a:xfrm>
                <a:off x="2895" y="3518"/>
                <a:ext cx="1649" cy="650"/>
              </a:xfrm>
              <a:prstGeom prst="rect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r>
                  <a:rPr lang="zh-CN" altLang="en-US" sz="1800">
                    <a:latin typeface="Times New Roman" panose="02020603050405020304"/>
                    <a:sym typeface="Times New Roman" panose="02020603050405020304"/>
                  </a:rPr>
                  <a:t>教师</a:t>
                </a:r>
                <a:endParaRPr lang="zh-CN" altLang="en-US" sz="1800">
                  <a:latin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10249" name="矩形 7"/>
              <p:cNvSpPr/>
              <p:nvPr/>
            </p:nvSpPr>
            <p:spPr>
              <a:xfrm>
                <a:off x="9390" y="3468"/>
                <a:ext cx="1250" cy="640"/>
              </a:xfrm>
              <a:prstGeom prst="rect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/>
                <a:r>
                  <a:rPr lang="zh-CN" altLang="en-US" sz="1800">
                    <a:latin typeface="Times New Roman" panose="02020603050405020304"/>
                    <a:sym typeface="Times New Roman" panose="02020603050405020304"/>
                  </a:rPr>
                  <a:t>学生</a:t>
                </a:r>
                <a:endParaRPr lang="zh-CN" altLang="en-US" sz="1800">
                  <a:latin typeface="Times New Roman" panose="02020603050405020304"/>
                  <a:sym typeface="Times New Roman" panose="02020603050405020304"/>
                </a:endParaRPr>
              </a:p>
            </p:txBody>
          </p:sp>
          <p:cxnSp>
            <p:nvCxnSpPr>
              <p:cNvPr id="10250" name="直接连接符 8"/>
              <p:cNvCxnSpPr/>
              <p:nvPr/>
            </p:nvCxnSpPr>
            <p:spPr>
              <a:xfrm>
                <a:off x="2200" y="4438"/>
                <a:ext cx="3040" cy="0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1" name="直接连接符 9"/>
              <p:cNvCxnSpPr/>
              <p:nvPr/>
            </p:nvCxnSpPr>
            <p:spPr>
              <a:xfrm>
                <a:off x="2230" y="4418"/>
                <a:ext cx="0" cy="280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2" name="直接连接符 10"/>
              <p:cNvCxnSpPr/>
              <p:nvPr/>
            </p:nvCxnSpPr>
            <p:spPr>
              <a:xfrm flipH="1">
                <a:off x="3030" y="4438"/>
                <a:ext cx="10" cy="280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3" name="直接连接符 12"/>
              <p:cNvCxnSpPr/>
              <p:nvPr/>
            </p:nvCxnSpPr>
            <p:spPr>
              <a:xfrm>
                <a:off x="5230" y="4438"/>
                <a:ext cx="0" cy="280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54" name="矩形 13"/>
              <p:cNvSpPr/>
              <p:nvPr/>
            </p:nvSpPr>
            <p:spPr>
              <a:xfrm>
                <a:off x="1880" y="4698"/>
                <a:ext cx="560" cy="2239"/>
              </a:xfrm>
              <a:prstGeom prst="rect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>
                  <a:lnSpc>
                    <a:spcPts val="1600"/>
                  </a:lnSpc>
                </a:pPr>
                <a:r>
                  <a:rPr lang="zh-CN" altLang="en-US" sz="1600">
                    <a:latin typeface="Times New Roman" panose="02020603050405020304"/>
                    <a:sym typeface="Times New Roman" panose="02020603050405020304"/>
                  </a:rPr>
                  <a:t>试卷查看</a:t>
                </a:r>
                <a:endParaRPr lang="zh-CN" altLang="en-US" sz="1600">
                  <a:latin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10255" name="矩形 14"/>
              <p:cNvSpPr/>
              <p:nvPr/>
            </p:nvSpPr>
            <p:spPr>
              <a:xfrm>
                <a:off x="2650" y="4698"/>
                <a:ext cx="633" cy="2258"/>
              </a:xfrm>
              <a:prstGeom prst="rect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>
                  <a:lnSpc>
                    <a:spcPts val="1600"/>
                  </a:lnSpc>
                </a:pPr>
                <a:r>
                  <a:rPr lang="zh-CN" altLang="en-US" sz="1600">
                    <a:latin typeface="Times New Roman" panose="02020603050405020304"/>
                    <a:sym typeface="Times New Roman" panose="02020603050405020304"/>
                  </a:rPr>
                  <a:t>题库查看</a:t>
                </a:r>
                <a:endParaRPr lang="zh-CN" altLang="en-US" sz="1600">
                  <a:latin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10256" name="矩形 16"/>
              <p:cNvSpPr/>
              <p:nvPr/>
            </p:nvSpPr>
            <p:spPr>
              <a:xfrm>
                <a:off x="4915" y="4738"/>
                <a:ext cx="631" cy="2220"/>
              </a:xfrm>
              <a:prstGeom prst="rect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>
                  <a:lnSpc>
                    <a:spcPts val="1600"/>
                  </a:lnSpc>
                </a:pPr>
                <a:r>
                  <a:rPr lang="zh-CN" altLang="en-US" sz="1600">
                    <a:latin typeface="Times New Roman" panose="02020603050405020304"/>
                    <a:sym typeface="Times New Roman" panose="02020603050405020304"/>
                  </a:rPr>
                  <a:t>用户信息管理</a:t>
                </a:r>
                <a:endParaRPr lang="zh-CN" altLang="en-US" sz="1600">
                  <a:latin typeface="Times New Roman" panose="02020603050405020304"/>
                  <a:sym typeface="Times New Roman" panose="02020603050405020304"/>
                </a:endParaRPr>
              </a:p>
            </p:txBody>
          </p:sp>
          <p:cxnSp>
            <p:nvCxnSpPr>
              <p:cNvPr id="53" name="直接连接符 24"/>
              <p:cNvCxnSpPr/>
              <p:nvPr/>
            </p:nvCxnSpPr>
            <p:spPr>
              <a:xfrm flipV="1">
                <a:off x="8290" y="4388"/>
                <a:ext cx="3540" cy="20"/>
              </a:xfrm>
              <a:prstGeom prst="line">
                <a:avLst/>
              </a:prstGeom>
              <a:ln w="63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63" name="直接连接符 25"/>
              <p:cNvCxnSpPr/>
              <p:nvPr/>
            </p:nvCxnSpPr>
            <p:spPr>
              <a:xfrm>
                <a:off x="8280" y="4388"/>
                <a:ext cx="0" cy="370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4" name="直接连接符 26"/>
              <p:cNvCxnSpPr/>
              <p:nvPr/>
            </p:nvCxnSpPr>
            <p:spPr>
              <a:xfrm>
                <a:off x="9250" y="4408"/>
                <a:ext cx="0" cy="350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5" name="直接连接符 27"/>
              <p:cNvCxnSpPr/>
              <p:nvPr/>
            </p:nvCxnSpPr>
            <p:spPr>
              <a:xfrm>
                <a:off x="10950" y="4428"/>
                <a:ext cx="0" cy="290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直接连接符 28"/>
              <p:cNvCxnSpPr/>
              <p:nvPr/>
            </p:nvCxnSpPr>
            <p:spPr>
              <a:xfrm>
                <a:off x="11830" y="4408"/>
                <a:ext cx="0" cy="310"/>
              </a:xfrm>
              <a:prstGeom prst="line">
                <a:avLst/>
              </a:prstGeom>
              <a:ln w="63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67" name="矩形 29"/>
              <p:cNvSpPr/>
              <p:nvPr/>
            </p:nvSpPr>
            <p:spPr>
              <a:xfrm>
                <a:off x="8010" y="4778"/>
                <a:ext cx="610" cy="2219"/>
              </a:xfrm>
              <a:prstGeom prst="rect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>
                  <a:lnSpc>
                    <a:spcPts val="1600"/>
                  </a:lnSpc>
                </a:pPr>
                <a:r>
                  <a:rPr lang="zh-CN" altLang="en-US" sz="1600">
                    <a:latin typeface="Times New Roman" panose="02020603050405020304"/>
                    <a:sym typeface="Times New Roman" panose="02020603050405020304"/>
                  </a:rPr>
                  <a:t>试卷列表</a:t>
                </a:r>
                <a:endParaRPr lang="zh-CN" altLang="en-US" sz="1600">
                  <a:latin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10268" name="矩形 30"/>
              <p:cNvSpPr/>
              <p:nvPr/>
            </p:nvSpPr>
            <p:spPr>
              <a:xfrm>
                <a:off x="8990" y="4778"/>
                <a:ext cx="610" cy="2220"/>
              </a:xfrm>
              <a:prstGeom prst="rect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>
                  <a:lnSpc>
                    <a:spcPts val="1600"/>
                  </a:lnSpc>
                </a:pPr>
                <a:r>
                  <a:rPr lang="zh-CN" altLang="en-US" sz="1600">
                    <a:latin typeface="Times New Roman" panose="02020603050405020304"/>
                    <a:sym typeface="Times New Roman" panose="02020603050405020304"/>
                  </a:rPr>
                  <a:t>题库选择</a:t>
                </a:r>
                <a:endParaRPr lang="zh-CN" altLang="en-US" sz="1600">
                  <a:latin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10270" name="矩形 32"/>
              <p:cNvSpPr/>
              <p:nvPr/>
            </p:nvSpPr>
            <p:spPr>
              <a:xfrm>
                <a:off x="10640" y="4708"/>
                <a:ext cx="610" cy="2309"/>
              </a:xfrm>
              <a:prstGeom prst="rect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p>
                <a:pPr algn="ctr">
                  <a:lnSpc>
                    <a:spcPts val="1600"/>
                  </a:lnSpc>
                </a:pPr>
                <a:r>
                  <a:rPr lang="zh-CN" altLang="en-US" sz="1600">
                    <a:latin typeface="Times New Roman" panose="02020603050405020304"/>
                    <a:sym typeface="Times New Roman" panose="02020603050405020304"/>
                  </a:rPr>
                  <a:t>查询成绩</a:t>
                </a:r>
                <a:endParaRPr lang="zh-CN" altLang="en-US" sz="1600">
                  <a:latin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62" name="矩形 33"/>
              <p:cNvSpPr/>
              <p:nvPr/>
            </p:nvSpPr>
            <p:spPr>
              <a:xfrm>
                <a:off x="11540" y="4738"/>
                <a:ext cx="590" cy="2291"/>
              </a:xfrm>
              <a:prstGeom prst="rect">
                <a:avLst/>
              </a:prstGeom>
              <a:ln w="63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anchor="ctr" upright="1"/>
              <a:p>
                <a:pPr algn="just" rtl="0" fontAlgn="auto">
                  <a:lnSpc>
                    <a:spcPct val="100000"/>
                  </a:lnSpc>
                </a:pPr>
                <a:r>
                  <a:rPr lang="zh-CN" altLang="en-US" sz="1600" strike="noStrike" kern="100" noProof="1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个人信息管理</a:t>
                </a:r>
                <a:endParaRPr lang="zh-CN" altLang="en-US" sz="1600" strike="noStrike" kern="100" noProof="1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3675" y="6648"/>
              <a:ext cx="700" cy="2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600" strike="noStrike" noProof="1">
                  <a:ea typeface="宋体" panose="02010600030101010101" pitchFamily="2" charset="-122"/>
                </a:rPr>
                <a:t>查看学生成绩</a:t>
              </a:r>
              <a:endParaRPr lang="zh-CN" altLang="en-US" sz="1600" strike="noStrike" noProof="1">
                <a:ea typeface="宋体" panose="02010600030101010101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4138" y="6307"/>
              <a:ext cx="0" cy="3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102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916940" y="4351020"/>
            <a:ext cx="7705090" cy="16586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00430" y="2159000"/>
            <a:ext cx="7632700" cy="173799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>
          <a:xfrm>
            <a:off x="900113" y="692150"/>
            <a:ext cx="7391400" cy="563563"/>
          </a:xfrm>
        </p:spPr>
        <p:txBody>
          <a:bodyPr vert="horz" wrap="square" anchor="ctr"/>
          <a:p>
            <a:pPr eaLnBrk="1" hangingPunct="1"/>
            <a:r>
              <a:rPr lang="zh-CN" altLang="en-US">
                <a:ea typeface="隶书" panose="02010509060101010101" charset="-122"/>
              </a:rPr>
              <a:t>学生模块功能介绍</a:t>
            </a:r>
            <a:endParaRPr lang="zh-CN" altLang="en-US">
              <a:ea typeface="隶书" panose="020105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45845" y="2280285"/>
            <a:ext cx="734250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>
              <a:lnSpc>
                <a:spcPct val="150000"/>
              </a:lnSpc>
            </a:pPr>
            <a:r>
              <a:rPr sz="2000"/>
              <a:t>1)试卷列表</a:t>
            </a:r>
            <a:endParaRPr sz="2000"/>
          </a:p>
          <a:p>
            <a:pPr marL="266700" indent="-266700">
              <a:lnSpc>
                <a:spcPct val="150000"/>
              </a:lnSpc>
            </a:pPr>
            <a:r>
              <a:rPr sz="2000"/>
              <a:t>    试卷列表显示了学生即将进行的考试科目，考试时间和考试时长等信息，点击进入考试即可开始答题</a:t>
            </a:r>
            <a:endParaRPr sz="2000"/>
          </a:p>
        </p:txBody>
      </p:sp>
      <p:sp>
        <p:nvSpPr>
          <p:cNvPr id="3" name="文本框 2"/>
          <p:cNvSpPr txBox="1"/>
          <p:nvPr/>
        </p:nvSpPr>
        <p:spPr>
          <a:xfrm>
            <a:off x="1090295" y="4436745"/>
            <a:ext cx="73583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>
              <a:lnSpc>
                <a:spcPct val="150000"/>
              </a:lnSpc>
            </a:pPr>
            <a:r>
              <a:rPr lang="zh-CN" sz="2000"/>
              <a:t>2)选择题库</a:t>
            </a:r>
            <a:endParaRPr lang="zh-CN" sz="2000"/>
          </a:p>
          <a:p>
            <a:pPr marL="266700" indent="-266700">
              <a:lnSpc>
                <a:spcPct val="150000"/>
              </a:lnSpc>
            </a:pPr>
            <a:r>
              <a:rPr lang="zh-CN" sz="2000"/>
              <a:t>    学生可以选择题库，点击题库即可进入对应科目的题库进行练习，为考试做准备。</a:t>
            </a:r>
            <a:endParaRPr lang="zh-CN" sz="2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10241" grpId="1"/>
      <p:bldP spid="100" grpId="0"/>
      <p:bldP spid="6" grpId="0" bldLvl="0" animBg="1"/>
      <p:bldP spid="100" grpId="1"/>
      <p:bldP spid="6" grpId="1" animBg="1"/>
      <p:bldP spid="3" grpId="0"/>
      <p:bldP spid="7" grpId="0" bldLvl="0" animBg="1"/>
      <p:bldP spid="3" grpId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>
          <a:xfrm>
            <a:off x="900113" y="692150"/>
            <a:ext cx="7391400" cy="563563"/>
          </a:xfrm>
        </p:spPr>
        <p:txBody>
          <a:bodyPr vert="horz" wrap="square" anchor="ctr"/>
          <a:p>
            <a:pPr eaLnBrk="1" hangingPunct="1"/>
            <a:r>
              <a:rPr lang="zh-CN" altLang="en-US">
                <a:ea typeface="隶书" panose="02010509060101010101" charset="-122"/>
                <a:sym typeface="+mn-ea"/>
              </a:rPr>
              <a:t>学生模块功能介绍</a:t>
            </a:r>
            <a:endParaRPr lang="zh-CN" altLang="en-US">
              <a:ea typeface="隶书" panose="0201050906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00430" y="4274820"/>
            <a:ext cx="7705090" cy="1664970"/>
            <a:chOff x="2163" y="7941"/>
            <a:chExt cx="12134" cy="2095"/>
          </a:xfrm>
        </p:grpSpPr>
        <p:sp>
          <p:nvSpPr>
            <p:cNvPr id="7" name="圆角矩形 6"/>
            <p:cNvSpPr/>
            <p:nvPr/>
          </p:nvSpPr>
          <p:spPr>
            <a:xfrm>
              <a:off x="2163" y="7941"/>
              <a:ext cx="12134" cy="209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44" y="8016"/>
              <a:ext cx="11373" cy="18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266700" indent="-266700">
                <a:lnSpc>
                  <a:spcPct val="150000"/>
                </a:lnSpc>
              </a:pPr>
              <a:r>
                <a:rPr lang="en-US" altLang="zh-CN" sz="2000"/>
                <a:t>    </a:t>
              </a:r>
              <a:r>
                <a:rPr lang="zh-CN" sz="2000"/>
                <a:t>4)个人信息</a:t>
              </a:r>
              <a:endParaRPr lang="zh-CN" sz="2000"/>
            </a:p>
            <a:p>
              <a:pPr marL="266700" indent="-266700">
                <a:lnSpc>
                  <a:spcPct val="150000"/>
                </a:lnSpc>
              </a:pPr>
              <a:r>
                <a:rPr lang="zh-CN" sz="2000"/>
                <a:t>   点击个人信息模块，即可查询自己的学号，班级，考试信息，考试成绩等信息。</a:t>
              </a:r>
              <a:endParaRPr lang="zh-CN" sz="20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2805" y="2442210"/>
            <a:ext cx="7752715" cy="1275080"/>
            <a:chOff x="1273" y="8014"/>
            <a:chExt cx="12209" cy="1862"/>
          </a:xfrm>
        </p:grpSpPr>
        <p:sp>
          <p:nvSpPr>
            <p:cNvPr id="3" name="圆角矩形 2"/>
            <p:cNvSpPr/>
            <p:nvPr/>
          </p:nvSpPr>
          <p:spPr>
            <a:xfrm>
              <a:off x="1273" y="8014"/>
              <a:ext cx="12134" cy="18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45" y="8204"/>
              <a:ext cx="11437" cy="14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266700" indent="-266700">
                <a:lnSpc>
                  <a:spcPct val="150000"/>
                </a:lnSpc>
              </a:pPr>
              <a:r>
                <a:rPr lang="zh-CN" sz="2000">
                  <a:ea typeface="宋体" panose="02010600030101010101" pitchFamily="2" charset="-122"/>
                </a:rPr>
                <a:t>3)查看成绩</a:t>
              </a:r>
              <a:endParaRPr lang="zh-CN" sz="2000">
                <a:ea typeface="宋体" panose="02010600030101010101" pitchFamily="2" charset="-122"/>
              </a:endParaRPr>
            </a:p>
            <a:p>
              <a:pPr marL="266700" indent="-266700">
                <a:lnSpc>
                  <a:spcPct val="150000"/>
                </a:lnSpc>
              </a:pPr>
              <a:r>
                <a:rPr lang="zh-CN" sz="2000">
                  <a:ea typeface="宋体" panose="02010600030101010101" pitchFamily="2" charset="-122"/>
                </a:rPr>
                <a:t>点击成绩即可查询到自己对应科目的成绩</a:t>
              </a:r>
              <a:endParaRPr lang="zh-CN" sz="20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圆角矩形 11"/>
          <p:cNvSpPr/>
          <p:nvPr/>
        </p:nvSpPr>
        <p:spPr>
          <a:xfrm>
            <a:off x="954405" y="4519930"/>
            <a:ext cx="7632700" cy="13284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>
          <a:xfrm>
            <a:off x="900113" y="692150"/>
            <a:ext cx="7391400" cy="563563"/>
          </a:xfrm>
        </p:spPr>
        <p:txBody>
          <a:bodyPr vert="horz" wrap="square" anchor="ctr"/>
          <a:p>
            <a:pPr eaLnBrk="1" hangingPunct="1"/>
            <a:r>
              <a:rPr lang="zh-CN" altLang="en-US">
                <a:ea typeface="隶书" panose="02010509060101010101" charset="-122"/>
                <a:sym typeface="+mn-ea"/>
              </a:rPr>
              <a:t>教师模块功能介绍</a:t>
            </a:r>
            <a:endParaRPr lang="zh-CN" altLang="en-US">
              <a:ea typeface="隶书" panose="0201050906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82015" y="2084070"/>
            <a:ext cx="7705090" cy="1918335"/>
            <a:chOff x="1323" y="2683"/>
            <a:chExt cx="12134" cy="2118"/>
          </a:xfrm>
        </p:grpSpPr>
        <p:sp>
          <p:nvSpPr>
            <p:cNvPr id="4" name="圆角矩形 3"/>
            <p:cNvSpPr/>
            <p:nvPr/>
          </p:nvSpPr>
          <p:spPr>
            <a:xfrm>
              <a:off x="1323" y="2683"/>
              <a:ext cx="12134" cy="21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37" y="2795"/>
              <a:ext cx="11506" cy="14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266700" indent="-266700">
                <a:lnSpc>
                  <a:spcPct val="130000"/>
                </a:lnSpc>
              </a:pPr>
              <a:r>
                <a:rPr sz="2000"/>
                <a:t>1)试卷查看</a:t>
              </a:r>
              <a:endParaRPr sz="2000"/>
            </a:p>
            <a:p>
              <a:pPr marL="266700" indent="-266700">
                <a:lnSpc>
                  <a:spcPct val="130000"/>
                </a:lnSpc>
              </a:pPr>
              <a:r>
                <a:rPr sz="2000"/>
                <a:t>    教师</a:t>
              </a:r>
              <a:r>
                <a:rPr lang="zh-CN" sz="2000"/>
                <a:t>可以</a:t>
              </a:r>
              <a:r>
                <a:rPr sz="2000"/>
                <a:t>查看相对应的试卷科目和考试时间考试时长等信息，另外</a:t>
              </a:r>
              <a:r>
                <a:rPr lang="zh-CN" sz="2000"/>
                <a:t>还</a:t>
              </a:r>
              <a:r>
                <a:rPr sz="2000"/>
                <a:t>有新增试卷，查看试卷，放入题库，删除操作。</a:t>
              </a:r>
              <a:endParaRPr sz="2000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275080" y="4676775"/>
            <a:ext cx="74002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>
              <a:lnSpc>
                <a:spcPct val="150000"/>
              </a:lnSpc>
            </a:pPr>
            <a:r>
              <a:rPr sz="2000">
                <a:latin typeface="宋体" panose="02010600030101010101" pitchFamily="2" charset="-122"/>
                <a:cs typeface="宋体" panose="02010600030101010101" pitchFamily="2" charset="-122"/>
              </a:rPr>
              <a:t>2)题库查看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66700" indent="-266700">
              <a:lnSpc>
                <a:spcPct val="150000"/>
              </a:lnSpc>
            </a:pPr>
            <a:r>
              <a:rPr sz="2000">
                <a:latin typeface="宋体" panose="02010600030101010101" pitchFamily="2" charset="-122"/>
                <a:cs typeface="宋体" panose="02010600030101010101" pitchFamily="2" charset="-122"/>
              </a:rPr>
              <a:t>选择相应的题库即可查看相应的习题，并设置正确答案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2" grpId="0" bldLvl="0" animBg="1"/>
      <p:bldP spid="100" grpId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>
          <a:xfrm>
            <a:off x="900113" y="692150"/>
            <a:ext cx="7391400" cy="563563"/>
          </a:xfrm>
        </p:spPr>
        <p:txBody>
          <a:bodyPr vert="horz" wrap="square" anchor="ctr"/>
          <a:p>
            <a:pPr eaLnBrk="1" hangingPunct="1"/>
            <a:r>
              <a:rPr lang="zh-CN" altLang="en-US">
                <a:ea typeface="隶书" panose="02010509060101010101" charset="-122"/>
                <a:sym typeface="+mn-ea"/>
              </a:rPr>
              <a:t>教师模块功能介绍</a:t>
            </a:r>
            <a:endParaRPr lang="zh-CN" altLang="en-US">
              <a:ea typeface="隶书" panose="0201050906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00430" y="4274820"/>
            <a:ext cx="7705090" cy="1530985"/>
            <a:chOff x="2163" y="7941"/>
            <a:chExt cx="12134" cy="2095"/>
          </a:xfrm>
        </p:grpSpPr>
        <p:sp>
          <p:nvSpPr>
            <p:cNvPr id="7" name="圆角矩形 6"/>
            <p:cNvSpPr/>
            <p:nvPr/>
          </p:nvSpPr>
          <p:spPr>
            <a:xfrm>
              <a:off x="2163" y="7941"/>
              <a:ext cx="12134" cy="209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88" y="8357"/>
              <a:ext cx="11094" cy="13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266700" indent="-266700">
                <a:lnSpc>
                  <a:spcPct val="150000"/>
                </a:lnSpc>
              </a:pPr>
              <a:r>
                <a:rPr sz="2000"/>
                <a:t>4)用户</a:t>
              </a:r>
              <a:endParaRPr sz="2000"/>
            </a:p>
            <a:p>
              <a:pPr marL="266700" indent="-266700">
                <a:lnSpc>
                  <a:spcPct val="150000"/>
                </a:lnSpc>
              </a:pPr>
              <a:r>
                <a:rPr sz="2000"/>
                <a:t>点击用户功能，可以查看自己的班级，科目，试卷等信息。</a:t>
              </a:r>
              <a:endParaRPr sz="20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2805" y="2442210"/>
            <a:ext cx="7705090" cy="1275080"/>
            <a:chOff x="1273" y="8014"/>
            <a:chExt cx="12134" cy="1862"/>
          </a:xfrm>
        </p:grpSpPr>
        <p:sp>
          <p:nvSpPr>
            <p:cNvPr id="3" name="圆角矩形 2"/>
            <p:cNvSpPr/>
            <p:nvPr/>
          </p:nvSpPr>
          <p:spPr>
            <a:xfrm>
              <a:off x="1273" y="8014"/>
              <a:ext cx="12134" cy="18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72" y="8204"/>
              <a:ext cx="11437" cy="14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266700" indent="-266700">
                <a:lnSpc>
                  <a:spcPct val="150000"/>
                </a:lnSpc>
              </a:pPr>
              <a:r>
                <a:rPr lang="zh-CN" sz="2000">
                  <a:ea typeface="宋体" panose="02010600030101010101" pitchFamily="2" charset="-122"/>
                </a:rPr>
                <a:t>3)成绩</a:t>
              </a:r>
              <a:endParaRPr lang="zh-CN" sz="2000">
                <a:ea typeface="宋体" panose="02010600030101010101" pitchFamily="2" charset="-122"/>
              </a:endParaRPr>
            </a:p>
            <a:p>
              <a:pPr marL="266700" indent="-266700">
                <a:lnSpc>
                  <a:spcPct val="150000"/>
                </a:lnSpc>
              </a:pPr>
              <a:r>
                <a:rPr lang="zh-CN" sz="2000">
                  <a:ea typeface="宋体" panose="02010600030101010101" pitchFamily="2" charset="-122"/>
                </a:rPr>
                <a:t>教师在成绩模块可以查看自己学生对应科目的成绩。</a:t>
              </a:r>
              <a:endParaRPr lang="zh-CN" sz="20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毕业设计">
  <a:themeElements>
    <a:clrScheme name="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1F2"/>
      </a:accent5>
      <a:accent6>
        <a:srgbClr val="9F9F9F"/>
      </a:accent6>
      <a:hlink>
        <a:srgbClr val="7DA0D3"/>
      </a:hlink>
      <a:folHlink>
        <a:srgbClr val="B2E385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1F2"/>
        </a:accent5>
        <a:accent6>
          <a:srgbClr val="9F9F9F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5C5ED"/>
        </a:accent5>
        <a:accent6>
          <a:srgbClr val="E58970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9945E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毕业设计">
  <a:themeElements>
    <a:clrScheme name="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1F2"/>
      </a:accent5>
      <a:accent6>
        <a:srgbClr val="9F9F9F"/>
      </a:accent6>
      <a:hlink>
        <a:srgbClr val="7DA0D3"/>
      </a:hlink>
      <a:folHlink>
        <a:srgbClr val="B2E385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1F2"/>
        </a:accent5>
        <a:accent6>
          <a:srgbClr val="9F9F9F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5C5ED"/>
        </a:accent5>
        <a:accent6>
          <a:srgbClr val="E58970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9945E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毕业设计">
  <a:themeElements>
    <a:clrScheme name="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1F2"/>
      </a:accent5>
      <a:accent6>
        <a:srgbClr val="9F9F9F"/>
      </a:accent6>
      <a:hlink>
        <a:srgbClr val="7DA0D3"/>
      </a:hlink>
      <a:folHlink>
        <a:srgbClr val="B2E385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1F2"/>
        </a:accent5>
        <a:accent6>
          <a:srgbClr val="9F9F9F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5C5ED"/>
        </a:accent5>
        <a:accent6>
          <a:srgbClr val="E58970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9945E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毕业设计">
  <a:themeElements>
    <a:clrScheme name="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1F2"/>
      </a:accent5>
      <a:accent6>
        <a:srgbClr val="9F9F9F"/>
      </a:accent6>
      <a:hlink>
        <a:srgbClr val="7DA0D3"/>
      </a:hlink>
      <a:folHlink>
        <a:srgbClr val="B2E385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1F2"/>
        </a:accent5>
        <a:accent6>
          <a:srgbClr val="9F9F9F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5C5ED"/>
        </a:accent5>
        <a:accent6>
          <a:srgbClr val="E58970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9945E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毕业设计</Template>
  <TotalTime>0</TotalTime>
  <Words>1320</Words>
  <Application>WPS 演示</Application>
  <PresentationFormat>全屏显示(4:3)</PresentationFormat>
  <Paragraphs>137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华文新魏</vt:lpstr>
      <vt:lpstr>隶书</vt:lpstr>
      <vt:lpstr>Times New Roman</vt:lpstr>
      <vt:lpstr>Wingdings</vt:lpstr>
      <vt:lpstr>微软雅黑</vt:lpstr>
      <vt:lpstr>Arial Unicode MS</vt:lpstr>
      <vt:lpstr>Calibri</vt:lpstr>
      <vt:lpstr>毕业设计</vt:lpstr>
      <vt:lpstr>1_毕业设计</vt:lpstr>
      <vt:lpstr>3_毕业设计</vt:lpstr>
      <vt:lpstr>4_毕业设计</vt:lpstr>
      <vt:lpstr>Photoshop.Image.6</vt:lpstr>
      <vt:lpstr>Photoshop.Image.6</vt:lpstr>
      <vt:lpstr>Photoshop.Image.6</vt:lpstr>
      <vt:lpstr>在线考试系统</vt:lpstr>
      <vt:lpstr>内容提纲</vt:lpstr>
      <vt:lpstr>一、小组情况</vt:lpstr>
      <vt:lpstr>二、系统的总体介绍</vt:lpstr>
      <vt:lpstr>主要模块功能图</vt:lpstr>
      <vt:lpstr>学生模块功能介绍</vt:lpstr>
      <vt:lpstr>学生模块功能介绍</vt:lpstr>
      <vt:lpstr>教师模块功能介绍</vt:lpstr>
      <vt:lpstr>教师模块功能介绍</vt:lpstr>
      <vt:lpstr>二、系统介绍—数据库设计</vt:lpstr>
      <vt:lpstr>三、系统的演示</vt:lpstr>
      <vt:lpstr>系统演示—学生模块</vt:lpstr>
      <vt:lpstr>系统演示—学生管理</vt:lpstr>
      <vt:lpstr>系统演示—教师模块</vt:lpstr>
      <vt:lpstr>系统演示—教师模块</vt:lpstr>
      <vt:lpstr>四、项目结论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陈蕾</dc:creator>
  <cp:lastModifiedBy>甘之如怡</cp:lastModifiedBy>
  <cp:revision>346</cp:revision>
  <dcterms:created xsi:type="dcterms:W3CDTF">2007-06-09T02:06:00Z</dcterms:created>
  <dcterms:modified xsi:type="dcterms:W3CDTF">2020-07-02T12:12:15Z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  <property fmtid="{D5CDD505-2E9C-101B-9397-08002B2CF9AE}" pid="3" name="KSORubyTemplateID">
    <vt:lpwstr>8</vt:lpwstr>
  </property>
</Properties>
</file>