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8"/>
    <p:restoredTop sz="94666"/>
  </p:normalViewPr>
  <p:slideViewPr>
    <p:cSldViewPr snapToGrid="0" snapToObjects="1">
      <p:cViewPr varScale="1">
        <p:scale>
          <a:sx n="79" d="100"/>
          <a:sy n="79" d="100"/>
        </p:scale>
        <p:origin x="224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3F88C-D2A4-CB43-8C9D-8D99B90EC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用例图及用例文档设计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8EB27D-A60D-3645-82C2-55A713AD6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295761"/>
            <a:ext cx="7766936" cy="1096899"/>
          </a:xfrm>
        </p:spPr>
        <p:txBody>
          <a:bodyPr/>
          <a:lstStyle/>
          <a:p>
            <a:pPr algn="ctr"/>
            <a:r>
              <a:rPr kumimoji="1" lang="en-US" altLang="zh-CN" dirty="0"/>
              <a:t>09</a:t>
            </a:r>
            <a:r>
              <a:rPr kumimoji="1" lang="zh-CN" altLang="en-US" dirty="0"/>
              <a:t> 组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2019.3.15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50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409BA-7F2D-ED41-B9D2-3707936A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用例图展示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F92D0C-9171-954A-99E0-66775D4A8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829" y="1270000"/>
            <a:ext cx="7359736" cy="523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7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98451-64D8-8344-A2D8-D7CF64920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用例图设计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B4E059-C58F-C946-B101-E555E7F56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确定参与者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访客</a:t>
            </a:r>
            <a:r>
              <a:rPr kumimoji="1" lang="en-US" altLang="zh-CN" dirty="0"/>
              <a:t>——</a:t>
            </a:r>
            <a:r>
              <a:rPr lang="zh-CN" altLang="zh-CN" dirty="0"/>
              <a:t>未在平台上注册的用户 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普通用户</a:t>
            </a:r>
            <a:r>
              <a:rPr kumimoji="1" lang="en-US" altLang="zh-CN" dirty="0"/>
              <a:t>——</a:t>
            </a:r>
            <a:r>
              <a:rPr lang="zh-CN" altLang="zh-CN" dirty="0"/>
              <a:t>访客通过注册成为普通用户，普通用户可以登录进平台获取更多的服务。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科技专家</a:t>
            </a:r>
            <a:r>
              <a:rPr kumimoji="1" lang="en-US" altLang="zh-CN" dirty="0"/>
              <a:t>——</a:t>
            </a:r>
            <a:r>
              <a:rPr lang="zh-CN" altLang="zh-CN" dirty="0"/>
              <a:t>普通用户通过申请认证成为科技专家，科技专家可以管理自己的科技成果，也可以修改自己的专家信息。 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管理员</a:t>
            </a:r>
            <a:r>
              <a:rPr kumimoji="1" lang="en-US" altLang="zh-CN" dirty="0"/>
              <a:t>——</a:t>
            </a:r>
            <a:r>
              <a:rPr lang="zh-CN" altLang="zh-CN" dirty="0"/>
              <a:t>平台的管理者，对平台的科技成果资源以及用户进行管理。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时间</a:t>
            </a:r>
            <a:r>
              <a:rPr kumimoji="1" lang="en-US" altLang="zh-CN" dirty="0"/>
              <a:t>——</a:t>
            </a:r>
            <a:r>
              <a:rPr lang="zh-CN" altLang="zh-CN" dirty="0"/>
              <a:t>平台要求定期对科技成果进行更新 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第三方支付系统</a:t>
            </a:r>
            <a:r>
              <a:rPr kumimoji="1" lang="en-US" altLang="zh-CN" dirty="0"/>
              <a:t>——</a:t>
            </a:r>
            <a:r>
              <a:rPr lang="zh-CN" altLang="zh-CN" dirty="0"/>
              <a:t>主要用来提供支付功能 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348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F772C-010B-E64C-A341-79520375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用例图设计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96C9C1-BF9B-8942-8FB3-5CAE40445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确定用例</a:t>
            </a:r>
            <a:endParaRPr kumimoji="1" lang="en-US" altLang="zh-CN" dirty="0"/>
          </a:p>
          <a:p>
            <a:pPr lvl="1"/>
            <a:r>
              <a:rPr lang="zh-CN" altLang="en-US" dirty="0"/>
              <a:t>可观测</a:t>
            </a:r>
            <a:r>
              <a:rPr lang="zh-CN" altLang="en-US" dirty="0">
                <a:latin typeface="宋体" pitchFamily="2" charset="-122"/>
              </a:rPr>
              <a:t>→</a:t>
            </a:r>
            <a:r>
              <a:rPr lang="zh-CN" altLang="en-US" dirty="0"/>
              <a:t>用例止于系统边界</a:t>
            </a:r>
          </a:p>
          <a:p>
            <a:pPr lvl="1"/>
            <a:r>
              <a:rPr lang="zh-CN" altLang="en-US" dirty="0"/>
              <a:t>结果值</a:t>
            </a:r>
            <a:r>
              <a:rPr lang="zh-CN" altLang="en-US" dirty="0">
                <a:latin typeface="宋体" pitchFamily="2" charset="-122"/>
              </a:rPr>
              <a:t>→</a:t>
            </a:r>
            <a:r>
              <a:rPr lang="zh-CN" altLang="en-US" dirty="0"/>
              <a:t>用例是有意义的目标</a:t>
            </a:r>
          </a:p>
          <a:p>
            <a:pPr lvl="1"/>
            <a:r>
              <a:rPr lang="zh-CN" altLang="en-US" dirty="0"/>
              <a:t>系统执行</a:t>
            </a:r>
            <a:r>
              <a:rPr lang="zh-CN" altLang="en-US" dirty="0">
                <a:latin typeface="宋体" pitchFamily="2" charset="-122"/>
              </a:rPr>
              <a:t>→</a:t>
            </a:r>
            <a:r>
              <a:rPr lang="zh-CN" altLang="en-US" dirty="0"/>
              <a:t>结果值由系统生成</a:t>
            </a:r>
          </a:p>
          <a:p>
            <a:pPr lvl="1"/>
            <a:r>
              <a:rPr lang="zh-CN" altLang="en-US" dirty="0">
                <a:latin typeface="宋体" pitchFamily="2" charset="-122"/>
              </a:rPr>
              <a:t>由参与者观测→</a:t>
            </a:r>
            <a:r>
              <a:rPr lang="zh-CN" altLang="en-US" dirty="0"/>
              <a:t>业务语言、用户观点</a:t>
            </a:r>
            <a:endParaRPr lang="en-US" altLang="zh-CN" dirty="0"/>
          </a:p>
          <a:p>
            <a:endParaRPr lang="zh-CN" altLang="en-US" dirty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921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56BB2-E7B7-1248-9333-3BFA8423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用例图设计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EE7EF-763E-5F43-9864-53D05B9A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访客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最重要的功能：</a:t>
            </a:r>
            <a:r>
              <a:rPr kumimoji="1" lang="zh-CN" altLang="en-US" dirty="0">
                <a:solidFill>
                  <a:srgbClr val="FF0000"/>
                </a:solidFill>
              </a:rPr>
              <a:t>搜索科技成果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2"/>
            <a:r>
              <a:rPr kumimoji="1" lang="zh-CN" altLang="en-US" dirty="0">
                <a:solidFill>
                  <a:schemeClr val="tx1"/>
                </a:solidFill>
              </a:rPr>
              <a:t>搜索科技成果包括：搜索科技成果和查看科技成果功能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dirty="0"/>
              <a:t>访客可以</a:t>
            </a:r>
            <a:r>
              <a:rPr kumimoji="1" lang="zh-CN" altLang="en-US" dirty="0">
                <a:solidFill>
                  <a:srgbClr val="FF0000"/>
                </a:solidFill>
              </a:rPr>
              <a:t>注册</a:t>
            </a:r>
            <a:r>
              <a:rPr kumimoji="1" lang="zh-CN" altLang="en-US" dirty="0"/>
              <a:t>，成为普通用户</a:t>
            </a:r>
            <a:endParaRPr kumimoji="1" lang="en-US" altLang="zh-CN" dirty="0"/>
          </a:p>
          <a:p>
            <a:r>
              <a:rPr kumimoji="1" lang="zh-CN" altLang="en-US" dirty="0"/>
              <a:t>普通用户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最重要的功能：</a:t>
            </a:r>
            <a:r>
              <a:rPr kumimoji="1" lang="zh-CN" altLang="en-US" dirty="0">
                <a:solidFill>
                  <a:srgbClr val="FF0000"/>
                </a:solidFill>
              </a:rPr>
              <a:t>搜索科技成果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tx1"/>
                </a:solidFill>
              </a:rPr>
              <a:t>除此之外，普通用户可以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2"/>
            <a:r>
              <a:rPr kumimoji="1" lang="zh-CN" altLang="en-US" dirty="0">
                <a:solidFill>
                  <a:srgbClr val="FF0000"/>
                </a:solidFill>
              </a:rPr>
              <a:t>管理个人空间：</a:t>
            </a:r>
            <a:r>
              <a:rPr kumimoji="1" lang="zh-CN" altLang="en-US" dirty="0">
                <a:solidFill>
                  <a:schemeClr val="tx1"/>
                </a:solidFill>
              </a:rPr>
              <a:t>修改个人信息、查看个人空间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2"/>
            <a:r>
              <a:rPr kumimoji="1" lang="zh-CN" altLang="en-US" dirty="0">
                <a:solidFill>
                  <a:srgbClr val="FF0000"/>
                </a:solidFill>
              </a:rPr>
              <a:t>下载科技成果：</a:t>
            </a:r>
            <a:r>
              <a:rPr kumimoji="1" lang="zh-CN" altLang="en-US" dirty="0">
                <a:solidFill>
                  <a:schemeClr val="tx1"/>
                </a:solidFill>
              </a:rPr>
              <a:t>和积分花费有关，较为复杂，提取出来作为单独用例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2"/>
            <a:r>
              <a:rPr kumimoji="1" lang="zh-CN" altLang="en-US" dirty="0">
                <a:solidFill>
                  <a:srgbClr val="FF0000"/>
                </a:solidFill>
              </a:rPr>
              <a:t>评价科技成果：</a:t>
            </a:r>
            <a:r>
              <a:rPr kumimoji="1" lang="zh-CN" altLang="en-US" dirty="0">
                <a:solidFill>
                  <a:schemeClr val="tx1"/>
                </a:solidFill>
              </a:rPr>
              <a:t>下载过科技成果的用户可以对科技成果进行评价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2"/>
            <a:r>
              <a:rPr kumimoji="1" lang="zh-CN" altLang="en-US" dirty="0">
                <a:solidFill>
                  <a:srgbClr val="FF0000"/>
                </a:solidFill>
              </a:rPr>
              <a:t>申请认证：</a:t>
            </a:r>
            <a:r>
              <a:rPr kumimoji="1" lang="zh-CN" altLang="en-US" dirty="0">
                <a:solidFill>
                  <a:schemeClr val="tx1"/>
                </a:solidFill>
              </a:rPr>
              <a:t>普通用户可以申请科技专家认证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2"/>
            <a:endParaRPr kumimoji="1"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484B46-1EAE-B346-A353-C9F6BF91B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344" y="1507462"/>
            <a:ext cx="2209800" cy="1765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A53AB09-E210-C14F-BCF1-1DA3E3D66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273" y="3633564"/>
            <a:ext cx="45466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3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C9DE9-89A6-3C46-A7C5-F9E8C89A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用例图设计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70A276-03AB-D94F-AEC4-A87F85C7E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科技专家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修改专家信息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管理专家科技成果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2"/>
            <a:r>
              <a:rPr kumimoji="1" lang="zh-CN" altLang="en-US" dirty="0">
                <a:solidFill>
                  <a:schemeClr val="tx1"/>
                </a:solidFill>
              </a:rPr>
              <a:t>管理专家科技成果包括：转让成果、完善科技成果信息、上传科技成果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/>
              <a:t>管理员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审核科技专家：</a:t>
            </a:r>
            <a:r>
              <a:rPr kumimoji="1" lang="zh-CN" altLang="en-US" dirty="0">
                <a:solidFill>
                  <a:schemeClr val="tx1"/>
                </a:solidFill>
              </a:rPr>
              <a:t>通过审核的普通用户，其身份将变为科技专家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管理用户评价：</a:t>
            </a:r>
            <a:r>
              <a:rPr kumimoji="1" lang="zh-CN" altLang="en-US" dirty="0">
                <a:solidFill>
                  <a:schemeClr val="tx1"/>
                </a:solidFill>
              </a:rPr>
              <a:t>管理员对于含低俗、违法评价的用户评价予以删除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管理平台科技成果：</a:t>
            </a:r>
            <a:r>
              <a:rPr kumimoji="1" lang="zh-CN" altLang="en-US" dirty="0">
                <a:solidFill>
                  <a:schemeClr val="tx1"/>
                </a:solidFill>
              </a:rPr>
              <a:t>管理员对违规、侵权资源进行删除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/>
              <a:t>时间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更新科技成果库：</a:t>
            </a:r>
            <a:r>
              <a:rPr kumimoji="1" lang="zh-CN" altLang="en-US" dirty="0">
                <a:solidFill>
                  <a:schemeClr val="tx1"/>
                </a:solidFill>
              </a:rPr>
              <a:t>定期爬取科技成果，对科技成果进行更新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15B3C0-139F-5749-8AD6-B639FB0CA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745" y="5525970"/>
            <a:ext cx="2237015" cy="8498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BB885DA-4791-BD4F-8862-8E0E44DA7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984" y="3483308"/>
            <a:ext cx="3076228" cy="237708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F4AA77D-4735-404F-AC96-78BEEC384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9156" y="1464008"/>
            <a:ext cx="22098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5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C211D-6E97-7548-96C1-16CD79ADA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用例文档示例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“登录”用例文档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CE67ED1-87A9-444E-AFDA-815736CC7A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4410096"/>
              </p:ext>
            </p:extLst>
          </p:nvPr>
        </p:nvGraphicFramePr>
        <p:xfrm>
          <a:off x="677334" y="1306286"/>
          <a:ext cx="6915452" cy="533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629">
                  <a:extLst>
                    <a:ext uri="{9D8B030D-6E8A-4147-A177-3AD203B41FA5}">
                      <a16:colId xmlns:a16="http://schemas.microsoft.com/office/drawing/2014/main" val="588412498"/>
                    </a:ext>
                  </a:extLst>
                </a:gridCol>
                <a:gridCol w="5767823">
                  <a:extLst>
                    <a:ext uri="{9D8B030D-6E8A-4147-A177-3AD203B41FA5}">
                      <a16:colId xmlns:a16="http://schemas.microsoft.com/office/drawing/2014/main" val="1544701638"/>
                    </a:ext>
                  </a:extLst>
                </a:gridCol>
              </a:tblGrid>
              <a:tr h="1814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用例名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登录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9787276"/>
                  </a:ext>
                </a:extLst>
              </a:tr>
              <a:tr h="1814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简要描述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参与者通过登录获取相应权限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9892780"/>
                  </a:ext>
                </a:extLst>
              </a:tr>
              <a:tr h="1814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参与者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普通用户、科技专家、平台管理员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5533037"/>
                  </a:ext>
                </a:extLst>
              </a:tr>
              <a:tr h="1814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涉众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普通用户、科技专家、平台管理员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6707613"/>
                  </a:ext>
                </a:extLst>
              </a:tr>
              <a:tr h="1814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相关用例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暂无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3911634"/>
                  </a:ext>
                </a:extLst>
              </a:tr>
              <a:tr h="1814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前置条件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参与者未登录平台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0244488"/>
                  </a:ext>
                </a:extLst>
              </a:tr>
              <a:tr h="1814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后置条件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获取相应权限，并跳转至对应身份的默认页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0615448"/>
                  </a:ext>
                </a:extLst>
              </a:tr>
              <a:tr h="1088571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基本事件流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effectLst/>
                        </a:rPr>
                        <a:t>参与者点击“登录”链接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effectLst/>
                        </a:rPr>
                        <a:t>系统显示账户信息表单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effectLst/>
                        </a:rPr>
                        <a:t>参与者填写账户信息（</a:t>
                      </a:r>
                      <a:r>
                        <a:rPr lang="en-US" sz="1400" kern="100" dirty="0">
                          <a:effectLst/>
                        </a:rPr>
                        <a:t>D-1</a:t>
                      </a:r>
                      <a:r>
                        <a:rPr lang="zh-CN" sz="1400" kern="100" dirty="0">
                          <a:effectLst/>
                        </a:rPr>
                        <a:t>）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effectLst/>
                        </a:rPr>
                        <a:t>参与者点击“登录”按钮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effectLst/>
                        </a:rPr>
                        <a:t>提示登录成功，根据用户身份跳转至与之对应的默认页（</a:t>
                      </a:r>
                      <a:r>
                        <a:rPr lang="en-US" sz="1400" kern="100" dirty="0">
                          <a:effectLst/>
                        </a:rPr>
                        <a:t>A-1</a:t>
                      </a:r>
                      <a:r>
                        <a:rPr lang="zh-CN" sz="1400" kern="100" dirty="0">
                          <a:effectLst/>
                        </a:rPr>
                        <a:t>）（</a:t>
                      </a:r>
                      <a:r>
                        <a:rPr lang="en-US" sz="1400" kern="100" dirty="0">
                          <a:effectLst/>
                        </a:rPr>
                        <a:t>B-1</a:t>
                      </a:r>
                      <a:r>
                        <a:rPr lang="zh-CN" sz="1400" kern="100" dirty="0">
                          <a:effectLst/>
                        </a:rPr>
                        <a:t>）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240833"/>
                  </a:ext>
                </a:extLst>
              </a:tr>
              <a:tr h="1088571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备选事件流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A-* </a:t>
                      </a:r>
                      <a:r>
                        <a:rPr lang="zh-CN" sz="1400" kern="100" dirty="0">
                          <a:effectLst/>
                        </a:rPr>
                        <a:t>放弃登录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effectLst/>
                        </a:rPr>
                        <a:t>在参与者点击“登录”按钮之前，参与者随时可以点击“返回”按钮，退回上一页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A-1 </a:t>
                      </a:r>
                      <a:r>
                        <a:rPr lang="zh-CN" sz="1400" kern="100" dirty="0">
                          <a:effectLst/>
                        </a:rPr>
                        <a:t>登录失败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effectLst/>
                        </a:rPr>
                        <a:t>平台提示登录失败信息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effectLst/>
                        </a:rPr>
                        <a:t>参与者可以选择重新填写账户信息，也可以选择结束该用例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55887"/>
                  </a:ext>
                </a:extLst>
              </a:tr>
              <a:tr h="725714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补充约束</a:t>
                      </a:r>
                      <a:r>
                        <a:rPr lang="en-US" sz="1400" kern="100" dirty="0">
                          <a:effectLst/>
                        </a:rPr>
                        <a:t>-</a:t>
                      </a:r>
                      <a:r>
                        <a:rPr lang="zh-CN" sz="1400" kern="100" dirty="0">
                          <a:effectLst/>
                        </a:rPr>
                        <a:t>数据需求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D-1 </a:t>
                      </a:r>
                      <a:r>
                        <a:rPr lang="zh-CN" sz="1400" kern="100" dirty="0">
                          <a:effectLst/>
                        </a:rPr>
                        <a:t>账户信息包括用户名、密码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补充约束</a:t>
                      </a:r>
                      <a:r>
                        <a:rPr lang="en-US" sz="1400" kern="100" dirty="0">
                          <a:effectLst/>
                        </a:rPr>
                        <a:t>-</a:t>
                      </a:r>
                      <a:r>
                        <a:rPr lang="zh-CN" sz="1400" kern="100" dirty="0">
                          <a:effectLst/>
                        </a:rPr>
                        <a:t>业务规则</a:t>
                      </a:r>
                    </a:p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effectLst/>
                        </a:rPr>
                        <a:t>B-1</a:t>
                      </a:r>
                      <a:r>
                        <a:rPr lang="zh-CN" altLang="en-US" sz="1400" kern="100">
                          <a:effectLst/>
                        </a:rPr>
                        <a:t> 登陆</a:t>
                      </a:r>
                      <a:r>
                        <a:rPr lang="zh-CN" altLang="en-US" sz="1400" kern="100" dirty="0">
                          <a:effectLst/>
                        </a:rPr>
                        <a:t>时，若在连续输入密码错误超过</a:t>
                      </a:r>
                      <a:r>
                        <a:rPr lang="en-US" altLang="zh-CN" sz="1400" kern="100" dirty="0">
                          <a:effectLst/>
                        </a:rPr>
                        <a:t>5</a:t>
                      </a:r>
                      <a:r>
                        <a:rPr lang="zh-CN" altLang="en-US" sz="1400" kern="100" dirty="0">
                          <a:effectLst/>
                        </a:rPr>
                        <a:t>次，需添加验证码检测 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333784"/>
                  </a:ext>
                </a:extLst>
              </a:tr>
              <a:tr h="362857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待解决问题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（暂无）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262054"/>
                  </a:ext>
                </a:extLst>
              </a:tr>
            </a:tbl>
          </a:graphicData>
        </a:graphic>
      </p:graphicFrame>
      <p:pic>
        <p:nvPicPr>
          <p:cNvPr id="6" name="图片 23" descr="J(X_6)%E_A5N0(76@)J})7I">
            <a:extLst>
              <a:ext uri="{FF2B5EF4-FFF2-40B4-BE49-F238E27FC236}">
                <a16:creationId xmlns:a16="http://schemas.microsoft.com/office/drawing/2014/main" id="{BB039DAA-75B1-664B-BE8C-C85FC54E7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609" y="1601326"/>
            <a:ext cx="3331034" cy="482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72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86330-3B49-3845-AA80-F7DB234D6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12304075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132</TotalTime>
  <Words>573</Words>
  <Application>Microsoft Macintosh PowerPoint</Application>
  <PresentationFormat>宽屏</PresentationFormat>
  <Paragraphs>77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方正姚体</vt:lpstr>
      <vt:lpstr>华文新魏</vt:lpstr>
      <vt:lpstr>宋体</vt:lpstr>
      <vt:lpstr>Arial</vt:lpstr>
      <vt:lpstr>Times New Roman</vt:lpstr>
      <vt:lpstr>Trebuchet MS</vt:lpstr>
      <vt:lpstr>Wingdings 3</vt:lpstr>
      <vt:lpstr>平面</vt:lpstr>
      <vt:lpstr>用例图及用例文档设计</vt:lpstr>
      <vt:lpstr>用例图展示</vt:lpstr>
      <vt:lpstr>用例图设计</vt:lpstr>
      <vt:lpstr>用例图设计</vt:lpstr>
      <vt:lpstr>用例图设计</vt:lpstr>
      <vt:lpstr>用例图设计</vt:lpstr>
      <vt:lpstr>用例文档示例——“登录”用例文档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用例图及用例文档设计</dc:title>
  <dc:creator>Microsoft Office User</dc:creator>
  <cp:lastModifiedBy>Microsoft Office User</cp:lastModifiedBy>
  <cp:revision>18</cp:revision>
  <dcterms:created xsi:type="dcterms:W3CDTF">2019-03-14T07:40:41Z</dcterms:created>
  <dcterms:modified xsi:type="dcterms:W3CDTF">2019-03-15T02:04:03Z</dcterms:modified>
</cp:coreProperties>
</file>