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4"/>
  </p:notesMasterIdLst>
  <p:handoutMasterIdLst>
    <p:handoutMasterId r:id="rId25"/>
  </p:handoutMasterIdLst>
  <p:sldIdLst>
    <p:sldId id="331" r:id="rId2"/>
    <p:sldId id="330" r:id="rId3"/>
    <p:sldId id="332" r:id="rId4"/>
    <p:sldId id="336" r:id="rId5"/>
    <p:sldId id="339" r:id="rId6"/>
    <p:sldId id="432" r:id="rId7"/>
    <p:sldId id="434" r:id="rId8"/>
    <p:sldId id="337" r:id="rId9"/>
    <p:sldId id="421" r:id="rId10"/>
    <p:sldId id="420" r:id="rId11"/>
    <p:sldId id="428" r:id="rId12"/>
    <p:sldId id="429" r:id="rId13"/>
    <p:sldId id="423" r:id="rId14"/>
    <p:sldId id="430" r:id="rId15"/>
    <p:sldId id="422" r:id="rId16"/>
    <p:sldId id="424" r:id="rId17"/>
    <p:sldId id="425" r:id="rId18"/>
    <p:sldId id="426" r:id="rId19"/>
    <p:sldId id="427" r:id="rId20"/>
    <p:sldId id="333" r:id="rId21"/>
    <p:sldId id="419" r:id="rId22"/>
    <p:sldId id="43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4680" autoAdjust="0"/>
  </p:normalViewPr>
  <p:slideViewPr>
    <p:cSldViewPr>
      <p:cViewPr varScale="1">
        <p:scale>
          <a:sx n="107" d="100"/>
          <a:sy n="107" d="100"/>
        </p:scale>
        <p:origin x="1692" y="9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ICS-LAB6 </a:t>
            </a:r>
            <a:r>
              <a:rPr lang="en-US" altLang="zh-CN" dirty="0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quit, </a:t>
            </a:r>
            <a:r>
              <a:rPr lang="en-US" altLang="zh-CN" dirty="0" err="1"/>
              <a:t>fg</a:t>
            </a:r>
            <a:r>
              <a:rPr lang="en-US" altLang="zh-CN" dirty="0"/>
              <a:t>, </a:t>
            </a: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zh-CN" altLang="en-US" dirty="0"/>
              <a:t>和 </a:t>
            </a:r>
            <a:r>
              <a:rPr lang="en-US" altLang="zh-CN" dirty="0"/>
              <a:t>jobs.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</a:t>
            </a:r>
            <a:r>
              <a:rPr lang="zh-CN" altLang="en-US" b="1">
                <a:solidFill>
                  <a:srgbClr val="0000FF"/>
                </a:solidFill>
              </a:rPr>
              <a:t>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的提示符：</a:t>
            </a:r>
            <a:r>
              <a:rPr lang="en-US" altLang="zh-CN" b="0" dirty="0" err="1"/>
              <a:t>tsh</a:t>
            </a:r>
            <a:r>
              <a:rPr lang="en-US" altLang="zh-CN" b="0" dirty="0"/>
              <a:t>&gt;</a:t>
            </a:r>
          </a:p>
          <a:p>
            <a:r>
              <a:rPr lang="zh-CN" altLang="en-US" dirty="0"/>
              <a:t>用户输入的命令行应该包括一个名字、</a:t>
            </a:r>
            <a:r>
              <a:rPr lang="en-US" altLang="zh-CN" dirty="0"/>
              <a:t>0</a:t>
            </a:r>
            <a:r>
              <a:rPr lang="zh-CN" altLang="en-US" dirty="0"/>
              <a:t>或多个参数，并用一个或多个空格分隔。</a:t>
            </a:r>
          </a:p>
          <a:p>
            <a:r>
              <a:rPr lang="zh-CN" altLang="en-US" dirty="0"/>
              <a:t>如果名字是内置命令，</a:t>
            </a:r>
            <a:r>
              <a:rPr lang="en-US" altLang="zh-CN" dirty="0" err="1"/>
              <a:t>tsh</a:t>
            </a:r>
            <a:r>
              <a:rPr lang="zh-CN" altLang="en-US" dirty="0"/>
              <a:t>立即处理并等待用户输入下一个命令行。</a:t>
            </a:r>
          </a:p>
          <a:p>
            <a:r>
              <a:rPr lang="zh-CN" altLang="en-US" dirty="0"/>
              <a:t>否则，假定这个名字是一个可执行文件的路径，</a:t>
            </a:r>
            <a:r>
              <a:rPr lang="en-US" altLang="zh-CN" dirty="0" err="1"/>
              <a:t>tsh</a:t>
            </a:r>
            <a:r>
              <a:rPr lang="zh-CN" altLang="en-US" dirty="0"/>
              <a:t>在初始子进程的上下文中加载和运行它。</a:t>
            </a:r>
          </a:p>
          <a:p>
            <a:r>
              <a:rPr lang="en-US" altLang="zh-CN" dirty="0" err="1"/>
              <a:t>tsh</a:t>
            </a:r>
            <a:r>
              <a:rPr lang="zh-CN" altLang="en-US" dirty="0"/>
              <a:t>不需要支持管（</a:t>
            </a:r>
            <a:r>
              <a:rPr lang="en-US" altLang="zh-CN" dirty="0"/>
              <a:t>|</a:t>
            </a:r>
            <a:r>
              <a:rPr lang="zh-CN" altLang="en-US" dirty="0"/>
              <a:t>）或</a:t>
            </a:r>
            <a:r>
              <a:rPr lang="en-US" altLang="zh-CN" dirty="0"/>
              <a:t>I/O</a:t>
            </a:r>
            <a:r>
              <a:rPr lang="zh-CN" altLang="en-US" dirty="0"/>
              <a:t>重定向（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&gt;</a:t>
            </a:r>
            <a:r>
              <a:rPr lang="zh-CN" altLang="en-US" dirty="0"/>
              <a:t>）。是指这个初始子进程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键入</a:t>
            </a:r>
            <a:r>
              <a:rPr lang="en-US" altLang="zh-CN" dirty="0"/>
              <a:t>ctrl-c</a:t>
            </a:r>
            <a:r>
              <a:rPr lang="zh-CN" altLang="en-US" dirty="0"/>
              <a:t>（</a:t>
            </a:r>
            <a:r>
              <a:rPr lang="en-US" altLang="zh-CN" dirty="0"/>
              <a:t>ctrl-z</a:t>
            </a:r>
            <a:r>
              <a:rPr lang="zh-CN" altLang="en-US" dirty="0"/>
              <a:t>）应该导致</a:t>
            </a:r>
            <a:r>
              <a:rPr lang="en-US" altLang="zh-CN" dirty="0"/>
              <a:t>SIGINT</a:t>
            </a:r>
            <a:r>
              <a:rPr lang="zh-CN" altLang="en-US" dirty="0"/>
              <a:t>（</a:t>
            </a:r>
            <a:r>
              <a:rPr lang="en-US" altLang="zh-CN" dirty="0"/>
              <a:t>SIGTSTP</a:t>
            </a:r>
            <a:r>
              <a:rPr lang="zh-CN" altLang="en-US" dirty="0"/>
              <a:t>）信号被发送到当前的前台作业，及其该作业的子孙作业（例如，它创建的任何子进程）。如果没有前台工作，那么信号应该没有效果。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如果命令行以</a:t>
            </a:r>
            <a:r>
              <a:rPr lang="en-US" altLang="zh-CN" dirty="0"/>
              <a:t>&amp;</a:t>
            </a:r>
            <a:r>
              <a:rPr lang="zh-CN" altLang="en-US" dirty="0"/>
              <a:t>结尾，则</a:t>
            </a:r>
            <a:r>
              <a:rPr lang="en-US" altLang="zh-CN" dirty="0" err="1"/>
              <a:t>tsh</a:t>
            </a:r>
            <a:r>
              <a:rPr lang="zh-CN" altLang="en-US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 </a:t>
            </a:r>
            <a:r>
              <a:rPr lang="zh-CN" altLang="en-US" dirty="0"/>
              <a:t>可以用进程</a:t>
            </a:r>
            <a:r>
              <a:rPr lang="en-US" altLang="zh-CN" dirty="0"/>
              <a:t>ID(PID)</a:t>
            </a:r>
            <a:r>
              <a:rPr lang="zh-CN" altLang="en-US" dirty="0"/>
              <a:t>或</a:t>
            </a:r>
            <a:r>
              <a:rPr lang="en-US" altLang="zh-CN" dirty="0" err="1"/>
              <a:t>tsh</a:t>
            </a:r>
            <a:r>
              <a:rPr lang="zh-CN" altLang="en-US" dirty="0"/>
              <a:t>赋予的正整数作业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job ID</a:t>
            </a:r>
            <a:r>
              <a:rPr lang="zh-CN" altLang="en-US" dirty="0"/>
              <a:t>，</a:t>
            </a:r>
            <a:r>
              <a:rPr lang="en-US" altLang="zh-CN" dirty="0"/>
              <a:t>JID</a:t>
            </a:r>
            <a:r>
              <a:rPr lang="zh-CN" altLang="en-US" dirty="0"/>
              <a:t>）标识一个作业。</a:t>
            </a:r>
            <a:r>
              <a:rPr lang="en-US" altLang="zh-CN" dirty="0"/>
              <a:t>JID</a:t>
            </a:r>
            <a:r>
              <a:rPr lang="zh-CN" altLang="en-US" dirty="0"/>
              <a:t>用前缀</a:t>
            </a:r>
            <a:r>
              <a:rPr lang="en-US" altLang="zh-CN" dirty="0"/>
              <a:t>%</a:t>
            </a:r>
            <a:r>
              <a:rPr lang="zh-CN" altLang="en-US" dirty="0"/>
              <a:t>，例如“</a:t>
            </a:r>
            <a:r>
              <a:rPr lang="en-US" altLang="zh-CN" dirty="0"/>
              <a:t>%5”</a:t>
            </a:r>
            <a:r>
              <a:rPr lang="zh-CN" altLang="en-US" dirty="0"/>
              <a:t>标识作业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的作业，“</a:t>
            </a:r>
            <a:r>
              <a:rPr lang="en-US" altLang="zh-CN" dirty="0"/>
              <a:t>5”</a:t>
            </a:r>
            <a:r>
              <a:rPr lang="zh-CN" altLang="en-US" dirty="0"/>
              <a:t>表示</a:t>
            </a:r>
            <a:r>
              <a:rPr lang="en-US" altLang="zh-CN" dirty="0"/>
              <a:t>PID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已经提供了处理作业列表所需的所有函数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/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/>
            <a:r>
              <a:rPr lang="en-US" altLang="zh-CN" sz="2400" b="0" dirty="0"/>
              <a:t> kill</a:t>
            </a:r>
          </a:p>
          <a:p>
            <a:pPr lvl="1"/>
            <a:r>
              <a:rPr lang="en-US" altLang="zh-CN" sz="2400" b="0" dirty="0"/>
              <a:t>fork</a:t>
            </a:r>
          </a:p>
          <a:p>
            <a:pPr lvl="1"/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/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/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/>
            <a:r>
              <a:rPr lang="en-US" altLang="zh-CN" sz="2400" b="0" dirty="0"/>
              <a:t>...</a:t>
            </a:r>
            <a:endParaRPr lang="en-US" altLang="zh-CN" dirty="0"/>
          </a:p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信号处理程序的位置需要斟酌，建议：</a:t>
            </a:r>
          </a:p>
          <a:p>
            <a:pPr lvl="1"/>
            <a:r>
              <a:rPr lang="en-US" altLang="zh-CN" sz="2400" dirty="0"/>
              <a:t>–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函数附近使用循环</a:t>
            </a:r>
            <a:r>
              <a:rPr lang="en-US" altLang="zh-CN" sz="2400" dirty="0"/>
              <a:t>(busy loop)</a:t>
            </a:r>
          </a:p>
          <a:p>
            <a:pPr lvl="1"/>
            <a:r>
              <a:rPr lang="en-US" altLang="zh-CN" sz="2400" dirty="0"/>
              <a:t>–</a:t>
            </a:r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处理程序中，只调用一次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函数（仅在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处理程序中回收进程的程序逻辑清晰、简单）</a:t>
            </a:r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防止竞争情况下，父进程调用</a:t>
            </a:r>
            <a:r>
              <a:rPr lang="en-US" altLang="zh-CN" dirty="0" err="1"/>
              <a:t>addjob</a:t>
            </a:r>
            <a:r>
              <a:rPr lang="zh-CN" altLang="en-US" dirty="0"/>
              <a:t>之前子进程被信号处理程序回收的方法：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/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/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</a:t>
            </a:r>
            <a:r>
              <a:rPr lang="de-DE" altLang="zh-CN" b="0" dirty="0"/>
              <a:t>/bin/ps,  /bin/echo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</a:t>
            </a:r>
            <a:r>
              <a:rPr lang="zh-CN" altLang="en-US" dirty="0" smtClean="0"/>
              <a:t>运行</a:t>
            </a:r>
            <a:r>
              <a:rPr lang="zh-CN" altLang="en-US" dirty="0"/>
              <a:t>的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tsh</a:t>
            </a:r>
            <a:r>
              <a:rPr lang="zh-CN" altLang="en-US" dirty="0" smtClean="0"/>
              <a:t>在</a:t>
            </a:r>
            <a:r>
              <a:rPr lang="zh-CN" altLang="en-US" dirty="0"/>
              <a:t>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r>
              <a:rPr lang="en-US" altLang="zh-CN" dirty="0" smtClean="0"/>
              <a:t>ctrl-c</a:t>
            </a:r>
            <a:r>
              <a:rPr lang="zh-CN" altLang="en-US" dirty="0"/>
              <a:t>会给所有前台进程组的中进程发送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这样不正确。</a:t>
            </a:r>
            <a:endParaRPr lang="en-US" altLang="zh-CN" dirty="0"/>
          </a:p>
          <a:p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0000FF"/>
                </a:solidFill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</a:rPr>
              <a:t>前台进程组</a:t>
            </a:r>
            <a:r>
              <a:rPr lang="zh-CN" altLang="en-US" sz="2400" dirty="0">
                <a:solidFill>
                  <a:srgbClr val="0000FF"/>
                </a:solidFill>
              </a:rPr>
              <a:t>中只有一</a:t>
            </a:r>
            <a:r>
              <a:rPr lang="zh-CN" altLang="en-US" sz="2400" dirty="0" smtClean="0">
                <a:solidFill>
                  <a:srgbClr val="0000FF"/>
                </a:solidFill>
              </a:rPr>
              <a:t>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/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</a:t>
            </a:r>
            <a:r>
              <a:rPr lang="zh-CN" altLang="en-US" sz="2400" dirty="0"/>
              <a:t>（</a:t>
            </a:r>
            <a:r>
              <a:rPr lang="en-US" altLang="zh-CN" sz="2400" dirty="0"/>
              <a:t>bash</a:t>
            </a:r>
            <a:r>
              <a:rPr lang="zh-CN" altLang="en-US" sz="2400" dirty="0"/>
              <a:t>）将捕获产生的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tsh</a:t>
            </a:r>
            <a:r>
              <a:rPr lang="zh-CN" altLang="en-US" sz="2400" dirty="0" smtClean="0"/>
              <a:t>收到</a:t>
            </a:r>
            <a:r>
              <a:rPr lang="en-US" altLang="zh-CN" sz="2400" dirty="0" smtClean="0"/>
              <a:t>SIGINT</a:t>
            </a:r>
            <a:r>
              <a:rPr lang="zh-CN" altLang="en-US" sz="2400" dirty="0" smtClean="0"/>
              <a:t>后，转发</a:t>
            </a:r>
            <a:r>
              <a:rPr lang="zh-CN" altLang="en-US" sz="2400" dirty="0"/>
              <a:t>给适当的前台作业（更准确的说法：包含前台作业的进程组）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任课教师：刘宏伟、史先俊、郑贵滨、吴锐</a:t>
            </a:r>
            <a:endParaRPr lang="en-US" altLang="zh-CN" dirty="0"/>
          </a:p>
          <a:p>
            <a:pPr lvl="1"/>
            <a:r>
              <a:rPr lang="zh-CN" altLang="en-US" dirty="0"/>
              <a:t>实验室教师：许磊、王宇、潘立强 王晴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：田成、唐儒星、胥凤驰、徐涌钞</a:t>
            </a:r>
            <a:r>
              <a:rPr lang="en-US" altLang="zh-CN" dirty="0"/>
              <a:t>...</a:t>
            </a:r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318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zh-CN" altLang="en-US" sz="2800" b="1" dirty="0">
                <a:solidFill>
                  <a:srgbClr val="0000FF"/>
                </a:solidFill>
              </a:rPr>
              <a:t>一周内</a:t>
            </a:r>
            <a:r>
              <a:rPr lang="zh-CN" altLang="en-US" sz="2800" b="1" dirty="0"/>
              <a:t>提交，迟交扣分！超期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周拒收！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EF87993-B9DE-4675-A1EE-F3847868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98F19F-5873-4080-9FDB-4DE84B71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4800" dirty="0">
                <a:solidFill>
                  <a:srgbClr val="0000FF"/>
                </a:solidFill>
              </a:rPr>
              <a:t>实验累！</a:t>
            </a:r>
            <a:endParaRPr lang="en-US" altLang="zh-CN" sz="48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zh-CN" sz="48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zh-CN" altLang="en-US" sz="4800" dirty="0">
                <a:solidFill>
                  <a:srgbClr val="0000FF"/>
                </a:solidFill>
              </a:rPr>
              <a:t>   但会有收获！</a:t>
            </a:r>
          </a:p>
        </p:txBody>
      </p:sp>
    </p:spTree>
    <p:extLst>
      <p:ext uri="{BB962C8B-B14F-4D97-AF65-F5344CB8AC3E}">
        <p14:creationId xmlns:p14="http://schemas.microsoft.com/office/powerpoint/2010/main" val="101517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endParaRPr lang="en-US" altLang="zh-CN" dirty="0"/>
          </a:p>
          <a:p>
            <a:r>
              <a:rPr lang="zh-CN" altLang="en-US" dirty="0"/>
              <a:t>进程组</a:t>
            </a:r>
            <a:endParaRPr lang="en-US" altLang="zh-CN" dirty="0"/>
          </a:p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/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/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/>
            <a:r>
              <a:rPr lang="en-US" altLang="zh-CN" dirty="0" err="1"/>
              <a:t>bg,fg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，随后可用</a:t>
            </a:r>
            <a:r>
              <a:rPr lang="en-US" altLang="zh-CN" dirty="0" err="1"/>
              <a:t>fg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dirty="0" err="1"/>
              <a:t>bg</a:t>
            </a:r>
            <a:r>
              <a:rPr lang="zh-CN" altLang="en-US" dirty="0"/>
              <a:t>恢复运行。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/>
              <a:t>：列出信号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–SIGKILL  17130</a:t>
            </a:r>
            <a:r>
              <a:rPr lang="zh-CN" altLang="en-US" sz="2000" dirty="0"/>
              <a:t>： 杀死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为</a:t>
            </a:r>
            <a:r>
              <a:rPr lang="en-US" altLang="zh-CN" sz="2000" dirty="0"/>
              <a:t>17130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17130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kill -9 -17130</a:t>
            </a:r>
            <a:r>
              <a:rPr lang="zh-CN" altLang="en-US" sz="2000" dirty="0"/>
              <a:t>：杀死进程组</a:t>
            </a:r>
            <a:r>
              <a:rPr lang="en-US" altLang="zh-CN" sz="2000" dirty="0"/>
              <a:t>17130</a:t>
            </a:r>
            <a:r>
              <a:rPr lang="zh-CN" altLang="en-US" sz="2000" dirty="0"/>
              <a:t>中的每个进程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 err="1"/>
              <a:t>killall</a:t>
            </a:r>
            <a:r>
              <a:rPr lang="en-US" altLang="zh-CN" sz="2000" dirty="0"/>
              <a:t> -9  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： 杀死名字为</a:t>
            </a:r>
            <a:r>
              <a:rPr lang="en-US" altLang="zh-CN" sz="2000" dirty="0" err="1"/>
              <a:t>pname</a:t>
            </a:r>
            <a:r>
              <a:rPr lang="zh-CN" altLang="en-US" sz="2000" dirty="0"/>
              <a:t>的进程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 err="1"/>
              <a:t>ps</a:t>
            </a:r>
            <a:r>
              <a:rPr lang="en-US" altLang="zh-CN" dirty="0"/>
              <a:t> t  /</a:t>
            </a:r>
            <a:r>
              <a:rPr lang="en-US" altLang="zh-CN" dirty="0" err="1"/>
              <a:t>ps</a:t>
            </a:r>
            <a:r>
              <a:rPr lang="en-US" altLang="zh-CN" dirty="0"/>
              <a:t> aux  /</a:t>
            </a:r>
            <a:r>
              <a:rPr lang="en-US" altLang="zh-CN" dirty="0" err="1"/>
              <a:t>ps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D    </a:t>
            </a:r>
            <a:r>
              <a:rPr lang="zh-CN" altLang="en-US" dirty="0"/>
              <a:t>不可中断睡眠 </a:t>
            </a:r>
            <a:r>
              <a:rPr lang="en-US" altLang="zh-CN" dirty="0"/>
              <a:t>(</a:t>
            </a:r>
            <a:r>
              <a:rPr lang="zh-CN" altLang="en-US" dirty="0"/>
              <a:t>通常是在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r>
              <a:rPr lang="en-US" altLang="zh-CN" dirty="0"/>
              <a:t>) </a:t>
            </a:r>
            <a:r>
              <a:rPr lang="zh-CN" altLang="en-US" dirty="0"/>
              <a:t>收到信号不唤醒和不可运行</a:t>
            </a:r>
            <a:r>
              <a:rPr lang="en-US" altLang="zh-CN" dirty="0"/>
              <a:t>, </a:t>
            </a:r>
            <a:r>
              <a:rPr lang="zh-CN" altLang="en-US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   </a:t>
            </a:r>
            <a:r>
              <a:rPr lang="zh-CN" altLang="en-US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S   </a:t>
            </a:r>
            <a:r>
              <a:rPr lang="zh-CN" altLang="en-US" dirty="0"/>
              <a:t>可中断睡眠 </a:t>
            </a:r>
            <a:r>
              <a:rPr lang="en-US" altLang="zh-CN" dirty="0"/>
              <a:t>(</a:t>
            </a:r>
            <a:r>
              <a:rPr lang="zh-CN" altLang="en-US" dirty="0"/>
              <a:t>休眠中</a:t>
            </a:r>
            <a:r>
              <a:rPr lang="en-US" altLang="zh-CN" dirty="0"/>
              <a:t>, </a:t>
            </a:r>
            <a:r>
              <a:rPr lang="zh-CN" altLang="en-US" dirty="0"/>
              <a:t>受阻</a:t>
            </a:r>
            <a:r>
              <a:rPr lang="en-US" altLang="zh-CN" dirty="0"/>
              <a:t>, </a:t>
            </a:r>
            <a:r>
              <a:rPr lang="zh-CN" altLang="en-US" dirty="0"/>
              <a:t>在等待某个条件的形成或接受到信号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   </a:t>
            </a:r>
            <a:r>
              <a:rPr lang="zh-CN" altLang="en-US" dirty="0"/>
              <a:t>已停止的 进程收到</a:t>
            </a:r>
            <a:r>
              <a:rPr lang="en-US" altLang="zh-CN" dirty="0"/>
              <a:t>SIGSTOP, SIGTSTP, SIGTTIN, SIGTTOU</a:t>
            </a:r>
            <a:r>
              <a:rPr lang="zh-CN" altLang="en-US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W   </a:t>
            </a:r>
            <a:r>
              <a:rPr lang="zh-CN" altLang="en-US" dirty="0"/>
              <a:t>正在换页</a:t>
            </a:r>
            <a:r>
              <a:rPr lang="en-US" altLang="zh-CN" dirty="0"/>
              <a:t>(2.6.</a:t>
            </a:r>
            <a:r>
              <a:rPr lang="zh-CN" altLang="en-US" dirty="0"/>
              <a:t>内核之前有效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X   </a:t>
            </a:r>
            <a:r>
              <a:rPr lang="zh-CN" altLang="en-US" dirty="0"/>
              <a:t>死进程 </a:t>
            </a:r>
            <a:r>
              <a:rPr lang="en-US" altLang="zh-CN" dirty="0"/>
              <a:t>(</a:t>
            </a:r>
            <a:r>
              <a:rPr lang="zh-CN" altLang="en-US" dirty="0"/>
              <a:t>未开启</a:t>
            </a:r>
            <a:r>
              <a:rPr lang="en-US" altLang="zh-CN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Z   </a:t>
            </a:r>
            <a:r>
              <a:rPr lang="zh-CN" altLang="en-US" dirty="0"/>
              <a:t>僵尸进程</a:t>
            </a:r>
            <a:r>
              <a:rPr lang="en-US" altLang="zh-CN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&lt;   </a:t>
            </a:r>
            <a:r>
              <a:rPr lang="zh-CN" altLang="en-US" dirty="0"/>
              <a:t>高优先级</a:t>
            </a:r>
            <a:r>
              <a:rPr lang="en-US" altLang="zh-CN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N   </a:t>
            </a:r>
            <a:r>
              <a:rPr lang="zh-CN" altLang="en-US" dirty="0"/>
              <a:t>低优先级</a:t>
            </a:r>
            <a:r>
              <a:rPr lang="en-US" altLang="zh-CN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 L   </a:t>
            </a:r>
            <a:r>
              <a:rPr lang="zh-CN" altLang="en-US" dirty="0"/>
              <a:t>页面锁定在内存（实时和定制的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s   </a:t>
            </a:r>
            <a:r>
              <a:rPr lang="zh-CN" altLang="en-US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l   </a:t>
            </a:r>
            <a:r>
              <a:rPr lang="zh-CN" altLang="en-US" dirty="0"/>
              <a:t>多线程（使用 </a:t>
            </a:r>
            <a:r>
              <a:rPr lang="en-US" altLang="zh-CN" dirty="0"/>
              <a:t>CLONE_THREAD</a:t>
            </a:r>
            <a:r>
              <a:rPr lang="zh-CN" altLang="en-US" dirty="0"/>
              <a:t>，像</a:t>
            </a:r>
            <a:r>
              <a:rPr lang="en-US" altLang="zh-CN" dirty="0"/>
              <a:t>NPTL</a:t>
            </a:r>
            <a:r>
              <a:rPr lang="zh-CN" altLang="en-US" dirty="0"/>
              <a:t>的</a:t>
            </a:r>
            <a:r>
              <a:rPr lang="en-US" altLang="zh-CN" dirty="0" err="1"/>
              <a:t>pthreads</a:t>
            </a:r>
            <a:r>
              <a:rPr lang="zh-CN" altLang="en-US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 </a:t>
            </a:r>
            <a:r>
              <a:rPr lang="en-US" altLang="zh-CN" dirty="0"/>
              <a:t>+   </a:t>
            </a:r>
            <a:r>
              <a:rPr lang="zh-CN" altLang="en-US" dirty="0"/>
              <a:t>在前台进程组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3652982" y="531077"/>
            <a:ext cx="5334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Linux&gt;sleep 2000 |</a:t>
            </a:r>
            <a:r>
              <a:rPr lang="en-US" altLang="zh-CN" dirty="0" err="1">
                <a:latin typeface="Calibri" pitchFamily="34" charset="0"/>
              </a:rPr>
              <a:t>more|sort|grep</a:t>
            </a:r>
            <a:r>
              <a:rPr lang="en-US" altLang="zh-CN" dirty="0">
                <a:latin typeface="Calibri" pitchFamily="34" charset="0"/>
              </a:rPr>
              <a:t> hit&amp;</a:t>
            </a:r>
          </a:p>
          <a:p>
            <a:r>
              <a:rPr lang="en-US" altLang="zh-CN" dirty="0">
                <a:latin typeface="Calibri" pitchFamily="34" charset="0"/>
              </a:rPr>
              <a:t>Linux&gt;</a:t>
            </a:r>
            <a:r>
              <a:rPr lang="en-US" altLang="zh-CN" dirty="0" err="1">
                <a:latin typeface="Calibri" pitchFamily="34" charset="0"/>
              </a:rPr>
              <a:t>ps</a:t>
            </a:r>
            <a:r>
              <a:rPr lang="en-US" altLang="zh-CN" dirty="0">
                <a:latin typeface="Calibri" pitchFamily="34" charset="0"/>
              </a:rPr>
              <a:t> -f a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6439</TotalTime>
  <Pages>0</Pages>
  <Words>2258</Words>
  <Characters>0</Characters>
  <Application>Microsoft Office PowerPoint</Application>
  <PresentationFormat>全屏显示(4:3)</PresentationFormat>
  <Lines>0</Lines>
  <Paragraphs>289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ICS-LAB6  TinyShell   微壳</vt:lpstr>
      <vt:lpstr>一、实验基本信息</vt:lpstr>
      <vt:lpstr>PowerPoint 演示文稿</vt:lpstr>
      <vt:lpstr>二、实验要求</vt:lpstr>
      <vt:lpstr>三、实验预习</vt:lpstr>
      <vt:lpstr>常用命令</vt:lpstr>
      <vt:lpstr>常用命令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五、实验报告格式与评分</vt:lpstr>
      <vt:lpstr>9.实验提交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Linda</cp:lastModifiedBy>
  <cp:revision>441</cp:revision>
  <cp:lastPrinted>2012-09-05T04:08:39Z</cp:lastPrinted>
  <dcterms:created xsi:type="dcterms:W3CDTF">2012-09-06T15:16:51Z</dcterms:created>
  <dcterms:modified xsi:type="dcterms:W3CDTF">2017-12-13T01:47:13Z</dcterms:modified>
</cp:coreProperties>
</file>