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png"/>
  <Override PartName="/ppt/media/image8.jpg" ContentType="image/png"/>
  <Override PartName="/ppt/media/image9.jpg" ContentType="image/png"/>
  <Override PartName="/ppt/notesSlides/notesSlide6.xml" ContentType="application/vnd.openxmlformats-officedocument.presentationml.notesSlide+xml"/>
  <Override PartName="/ppt/media/image10.jpg" ContentType="image/png"/>
  <Override PartName="/ppt/media/image11.jpg" ContentType="image/png"/>
  <Override PartName="/ppt/media/image12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99" r:id="rId4"/>
    <p:sldId id="305" r:id="rId5"/>
    <p:sldId id="306" r:id="rId6"/>
    <p:sldId id="284" r:id="rId7"/>
    <p:sldId id="301" r:id="rId8"/>
    <p:sldId id="308" r:id="rId9"/>
    <p:sldId id="300" r:id="rId10"/>
    <p:sldId id="307" r:id="rId11"/>
    <p:sldId id="288" r:id="rId12"/>
    <p:sldId id="289" r:id="rId13"/>
    <p:sldId id="298" r:id="rId14"/>
    <p:sldId id="303" r:id="rId15"/>
    <p:sldId id="278" r:id="rId16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B0600000101010101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77878" autoAdjust="0"/>
  </p:normalViewPr>
  <p:slideViewPr>
    <p:cSldViewPr snapToGrid="0">
      <p:cViewPr>
        <p:scale>
          <a:sx n="79" d="100"/>
          <a:sy n="79" d="100"/>
        </p:scale>
        <p:origin x="-1308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295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2015-01-27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2015-01-27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 인식을 이용한 의약품 인식 어플리케이션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촬영한 사진을 통해 약품에 대한 정보를 알려주는 어플리케이션이다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의사에게 처방 받은 알약이나 상비약은 경우에 따라 장기간 보관하는 경우가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장기간 보관 후의 알약을 다시 찾게 되었을 때 포장지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설명서가 없어지는 경우가 발생한다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위한 기존 어플리케이션들은 사용자가 직접 글자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제형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모양들을 입력하여 검색하는 방식으로 사용하기에 불편함이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본 프로젝트는 의약품에 지식이 없는 일반 사람들을 위해 각 약품의 식별 기준인 약학정보원의 데이터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제형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사용자가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촬영한 사진을 통해 약품에 대한 정보를 알려주는 어플리케이션이다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196013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196013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196013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196013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196013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27562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영상처리를 이용한 의약품 인식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_</a:t>
            </a:r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알랴줌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190" y="3948829"/>
            <a:ext cx="2160240" cy="2156695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2015.1.27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수원 멤버십 단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과제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작성자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25-1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김한빈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25-1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양현진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25-1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김소라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30345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778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32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802" y="524644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803" y="556077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803" y="587510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332527" y="5396488"/>
            <a:ext cx="4696178" cy="1065690"/>
            <a:chOff x="700349" y="1756532"/>
            <a:chExt cx="4696178" cy="1065690"/>
          </a:xfrm>
        </p:grpSpPr>
        <p:grpSp>
          <p:nvGrpSpPr>
            <p:cNvPr id="52" name="그룹 51"/>
            <p:cNvGrpSpPr/>
            <p:nvPr/>
          </p:nvGrpSpPr>
          <p:grpSpPr>
            <a:xfrm>
              <a:off x="700349" y="1756532"/>
              <a:ext cx="4696178" cy="1065690"/>
              <a:chOff x="2094256" y="5232399"/>
              <a:chExt cx="4696178" cy="1450623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094256" y="5232399"/>
                <a:ext cx="4696178" cy="1450623"/>
              </a:xfrm>
              <a:prstGeom prst="rect">
                <a:avLst/>
              </a:prstGeom>
              <a:ln cap="flat"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45133" y="5278810"/>
                <a:ext cx="179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Interface Layer</a:t>
                </a:r>
                <a:endParaRPr lang="ko-KR" altLang="en-US" dirty="0"/>
              </a:p>
            </p:txBody>
          </p:sp>
        </p:grpSp>
        <p:sp>
          <p:nvSpPr>
            <p:cNvPr id="53" name="모서리가 둥근 직사각형 52"/>
            <p:cNvSpPr/>
            <p:nvPr/>
          </p:nvSpPr>
          <p:spPr>
            <a:xfrm>
              <a:off x="892705" y="2188414"/>
              <a:ext cx="2088000" cy="47576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Camera</a:t>
              </a:r>
              <a:endParaRPr lang="ko-KR" altLang="en-US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149949" y="2188414"/>
              <a:ext cx="2044578" cy="4757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UI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33896" y="1585429"/>
            <a:ext cx="4696178" cy="3752099"/>
            <a:chOff x="690430" y="1456317"/>
            <a:chExt cx="4696178" cy="3752099"/>
          </a:xfrm>
        </p:grpSpPr>
        <p:sp>
          <p:nvSpPr>
            <p:cNvPr id="17" name="직사각형 16"/>
            <p:cNvSpPr/>
            <p:nvPr/>
          </p:nvSpPr>
          <p:spPr>
            <a:xfrm>
              <a:off x="690430" y="1456317"/>
              <a:ext cx="4696178" cy="3752099"/>
            </a:xfrm>
            <a:prstGeom prst="rect">
              <a:avLst/>
            </a:prstGeom>
            <a:ln cap="flat"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48982" y="4741334"/>
              <a:ext cx="4390702" cy="3701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 Log</a:t>
              </a:r>
              <a:endParaRPr lang="ko-KR" alt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48982" y="3853959"/>
              <a:ext cx="4390702" cy="3927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Drug Analyzer</a:t>
              </a:r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92704" y="2085432"/>
              <a:ext cx="2088000" cy="1692000"/>
              <a:chOff x="2114393" y="1824745"/>
              <a:chExt cx="2095272" cy="156015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114393" y="1824745"/>
                <a:ext cx="2095272" cy="156015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Drug Information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34"/>
              <p:cNvSpPr/>
              <p:nvPr/>
            </p:nvSpPr>
            <p:spPr>
              <a:xfrm>
                <a:off x="2342326" y="2421238"/>
                <a:ext cx="1639406" cy="31496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Image</a:t>
                </a:r>
              </a:p>
            </p:txBody>
          </p:sp>
          <p:sp>
            <p:nvSpPr>
              <p:cNvPr id="30" name="Rounded Rectangle 34"/>
              <p:cNvSpPr/>
              <p:nvPr/>
            </p:nvSpPr>
            <p:spPr>
              <a:xfrm>
                <a:off x="2342326" y="2848396"/>
                <a:ext cx="1639406" cy="31496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Text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108061" y="2062854"/>
              <a:ext cx="2086466" cy="1692000"/>
              <a:chOff x="4739370" y="1852005"/>
              <a:chExt cx="2238352" cy="168760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739370" y="1852005"/>
                <a:ext cx="2238352" cy="168760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Open CV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3" name="Rounded Rectangle 34"/>
              <p:cNvSpPr/>
              <p:nvPr/>
            </p:nvSpPr>
            <p:spPr>
              <a:xfrm>
                <a:off x="5054073" y="2392137"/>
                <a:ext cx="1639406" cy="20263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 dirty="0" smtClean="0"/>
                  <a:t>Character</a:t>
                </a:r>
              </a:p>
            </p:txBody>
          </p:sp>
          <p:sp>
            <p:nvSpPr>
              <p:cNvPr id="43" name="Rounded Rectangle 34"/>
              <p:cNvSpPr/>
              <p:nvPr/>
            </p:nvSpPr>
            <p:spPr>
              <a:xfrm>
                <a:off x="5054073" y="2650935"/>
                <a:ext cx="1639406" cy="20263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 dirty="0" smtClean="0"/>
                  <a:t>Color</a:t>
                </a:r>
              </a:p>
            </p:txBody>
          </p:sp>
          <p:sp>
            <p:nvSpPr>
              <p:cNvPr id="44" name="Rounded Rectangle 34"/>
              <p:cNvSpPr/>
              <p:nvPr/>
            </p:nvSpPr>
            <p:spPr>
              <a:xfrm>
                <a:off x="5054073" y="2917708"/>
                <a:ext cx="1639406" cy="20263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 dirty="0" smtClean="0"/>
                  <a:t>Shape</a:t>
                </a:r>
              </a:p>
            </p:txBody>
          </p:sp>
          <p:sp>
            <p:nvSpPr>
              <p:cNvPr id="45" name="Rounded Rectangle 34"/>
              <p:cNvSpPr/>
              <p:nvPr/>
            </p:nvSpPr>
            <p:spPr>
              <a:xfrm>
                <a:off x="5054073" y="3187377"/>
                <a:ext cx="1639406" cy="20263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 dirty="0" smtClean="0"/>
                  <a:t>Dosage </a:t>
                </a:r>
                <a:r>
                  <a:rPr lang="en-US" altLang="ko-KR" sz="1700" dirty="0"/>
                  <a:t>form</a:t>
                </a:r>
                <a:endParaRPr lang="en-US" altLang="ko-KR" sz="1700" dirty="0" smtClean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050224" y="1521608"/>
              <a:ext cx="198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Application Layer</a:t>
              </a:r>
              <a:endParaRPr lang="ko-KR" altLang="en-US" dirty="0"/>
            </a:p>
          </p:txBody>
        </p:sp>
        <p:sp>
          <p:nvSpPr>
            <p:cNvPr id="57" name="Rounded Rectangle 15"/>
            <p:cNvSpPr/>
            <p:nvPr/>
          </p:nvSpPr>
          <p:spPr>
            <a:xfrm>
              <a:off x="843168" y="4295087"/>
              <a:ext cx="4390702" cy="3927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Drug View</a:t>
              </a:r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088667" y="1574140"/>
            <a:ext cx="1741898" cy="3763388"/>
            <a:chOff x="2094256" y="5232399"/>
            <a:chExt cx="4696178" cy="1450623"/>
          </a:xfrm>
        </p:grpSpPr>
        <p:sp>
          <p:nvSpPr>
            <p:cNvPr id="62" name="직사각형 61"/>
            <p:cNvSpPr/>
            <p:nvPr/>
          </p:nvSpPr>
          <p:spPr>
            <a:xfrm>
              <a:off x="2094256" y="5232399"/>
              <a:ext cx="4696178" cy="1450623"/>
            </a:xfrm>
            <a:prstGeom prst="rect">
              <a:avLst/>
            </a:prstGeom>
            <a:ln cap="flat"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28766" y="5278810"/>
              <a:ext cx="4252647" cy="198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Layer</a:t>
              </a:r>
              <a:endParaRPr lang="ko-KR" altLang="en-US" dirty="0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58" y="2819613"/>
            <a:ext cx="1283716" cy="14224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088667" y="4111697"/>
            <a:ext cx="174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Drug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8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기술적 문제점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예상 기술적 문제점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124" y="1895474"/>
            <a:ext cx="7666919" cy="4403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400" b="1" dirty="0" smtClean="0">
                <a:latin typeface="+mn-ea"/>
                <a:ea typeface="+mn-ea"/>
              </a:rPr>
              <a:t>영상처리 과정에서 문자 인식</a:t>
            </a:r>
            <a:r>
              <a:rPr lang="en-US" altLang="ko-KR" sz="2400" b="1" dirty="0" smtClean="0">
                <a:latin typeface="+mn-ea"/>
                <a:ea typeface="+mn-ea"/>
              </a:rPr>
              <a:t>(character detection)</a:t>
            </a: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n-ea"/>
                <a:ea typeface="+mn-ea"/>
              </a:rPr>
              <a:t>빛의 유무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그림자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카메라의 종류에 따른 문자인식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  </a:t>
            </a:r>
            <a:r>
              <a:rPr lang="ko-KR" altLang="en-US" sz="2000" dirty="0" smtClean="0">
                <a:latin typeface="+mn-ea"/>
                <a:ea typeface="+mn-ea"/>
              </a:rPr>
              <a:t>과정에서의 문제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n-ea"/>
                <a:ea typeface="+mn-ea"/>
              </a:rPr>
              <a:t>알약의 작은 크기로 인한 </a:t>
            </a:r>
            <a:r>
              <a:rPr lang="en-US" altLang="ko-KR" sz="2000" dirty="0" smtClean="0">
                <a:latin typeface="+mn-ea"/>
                <a:ea typeface="+mn-ea"/>
              </a:rPr>
              <a:t>Focusing </a:t>
            </a:r>
            <a:r>
              <a:rPr lang="ko-KR" altLang="en-US" sz="2000" dirty="0" smtClean="0">
                <a:latin typeface="+mn-ea"/>
                <a:ea typeface="+mn-ea"/>
              </a:rPr>
              <a:t>문제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03" y="2507524"/>
            <a:ext cx="4068000" cy="22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기술적 문제점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예상 기술적 문제점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125" y="1895474"/>
            <a:ext cx="7542742" cy="4787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400" b="1" dirty="0" smtClean="0">
                <a:latin typeface="+mn-ea"/>
                <a:ea typeface="+mn-ea"/>
              </a:rPr>
              <a:t>영상처리 과정에서 색상 인식</a:t>
            </a:r>
            <a:r>
              <a:rPr lang="en-US" altLang="ko-KR" sz="2400" b="1" dirty="0" smtClean="0">
                <a:latin typeface="+mn-ea"/>
                <a:ea typeface="+mn-ea"/>
              </a:rPr>
              <a:t>(Color detection)</a:t>
            </a:r>
          </a:p>
          <a:p>
            <a:pPr>
              <a:lnSpc>
                <a:spcPct val="90000"/>
              </a:lnSpc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 smtClean="0">
                <a:latin typeface="+mn-ea"/>
                <a:ea typeface="+mn-ea"/>
              </a:rPr>
              <a:t>태양광이나 백색광 등에 따라 빛이 반사되는 색이 다르게 보일 수 있으므로 그러한 부분에서 발생할 수 있는 색깔에 대한 오차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Platform </a:t>
            </a:r>
            <a:r>
              <a:rPr lang="ko-KR" altLang="en-US" sz="2000" dirty="0" smtClean="0">
                <a:latin typeface="+mn-ea"/>
                <a:ea typeface="+mn-ea"/>
              </a:rPr>
              <a:t>색상표현방식 차이 문제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>
              <a:lnSpc>
                <a:spcPct val="110000"/>
              </a:lnSpc>
            </a:pP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03" y="2439791"/>
            <a:ext cx="4068000" cy="22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필요한 핵심 부품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필요한 핵심 부품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124" y="1806222"/>
            <a:ext cx="79914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Android Smart Phone</a:t>
            </a: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400" b="1" dirty="0">
              <a:latin typeface="+mn-ea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Android Smart Phone</a:t>
            </a:r>
            <a:r>
              <a:rPr lang="ko-KR" altLang="en-US" sz="2000" dirty="0" smtClean="0">
                <a:latin typeface="+mn-ea"/>
                <a:ea typeface="+mn-ea"/>
              </a:rPr>
              <a:t>의 </a:t>
            </a:r>
            <a:r>
              <a:rPr lang="en-US" altLang="ko-KR" sz="2000" dirty="0" smtClean="0">
                <a:latin typeface="+mn-ea"/>
                <a:ea typeface="+mn-ea"/>
              </a:rPr>
              <a:t>Camera</a:t>
            </a:r>
            <a:r>
              <a:rPr lang="ko-KR" altLang="en-US" sz="2000" dirty="0" smtClean="0">
                <a:latin typeface="+mn-ea"/>
                <a:ea typeface="+mn-ea"/>
              </a:rPr>
              <a:t>를 이용해 해당 약품의 사진을 찍고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영상처리를 통해 의약품의 </a:t>
            </a:r>
            <a:r>
              <a:rPr lang="ko-KR" altLang="en-US" sz="2000" dirty="0">
                <a:latin typeface="+mn-ea"/>
                <a:ea typeface="+mn-ea"/>
              </a:rPr>
              <a:t>식별 기준인 글자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색깔</a:t>
            </a:r>
            <a:r>
              <a:rPr lang="en-US" altLang="ko-KR" sz="2000" dirty="0" smtClean="0">
                <a:latin typeface="+mn-ea"/>
                <a:ea typeface="+mn-ea"/>
              </a:rPr>
              <a:t>,    </a:t>
            </a:r>
            <a:r>
              <a:rPr lang="ko-KR" altLang="en-US" sz="2000" dirty="0">
                <a:latin typeface="+mn-ea"/>
                <a:ea typeface="+mn-ea"/>
              </a:rPr>
              <a:t>제형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모양을 </a:t>
            </a:r>
            <a:r>
              <a:rPr lang="ko-KR" altLang="en-US" sz="2000" dirty="0" smtClean="0">
                <a:latin typeface="+mn-ea"/>
                <a:ea typeface="+mn-ea"/>
              </a:rPr>
              <a:t>추출 후 </a:t>
            </a:r>
            <a:r>
              <a:rPr lang="en-US" altLang="ko-KR" sz="2000" dirty="0" smtClean="0">
                <a:latin typeface="+mn-ea"/>
                <a:ea typeface="+mn-ea"/>
              </a:rPr>
              <a:t>Database</a:t>
            </a:r>
            <a:r>
              <a:rPr lang="ko-KR" altLang="en-US" sz="2000" dirty="0" smtClean="0">
                <a:latin typeface="+mn-ea"/>
                <a:ea typeface="+mn-ea"/>
              </a:rPr>
              <a:t>와 비교 결과를 사용자에게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     </a:t>
            </a:r>
            <a:r>
              <a:rPr lang="ko-KR" altLang="en-US" sz="2000" dirty="0" smtClean="0">
                <a:latin typeface="+mn-ea"/>
                <a:ea typeface="+mn-ea"/>
              </a:rPr>
              <a:t>보여주는 </a:t>
            </a:r>
            <a:r>
              <a:rPr lang="en-US" altLang="ko-KR" sz="2000" dirty="0" smtClean="0">
                <a:latin typeface="+mn-ea"/>
                <a:ea typeface="+mn-ea"/>
              </a:rPr>
              <a:t>Application</a:t>
            </a: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59" y="2403276"/>
            <a:ext cx="3237004" cy="25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평가 받고 싶은 항목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평가 받고 싶은 항목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9937" y="2312919"/>
            <a:ext cx="8090865" cy="330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400" b="1" dirty="0" smtClean="0">
                <a:latin typeface="+mn-ea"/>
                <a:ea typeface="+mn-ea"/>
              </a:rPr>
              <a:t>한국인이 </a:t>
            </a:r>
            <a:r>
              <a:rPr lang="ko-KR" altLang="en-US" sz="2400" b="1" dirty="0">
                <a:latin typeface="+mn-ea"/>
                <a:ea typeface="+mn-ea"/>
              </a:rPr>
              <a:t>많이 복용하는 알약 </a:t>
            </a:r>
            <a:r>
              <a:rPr lang="en-US" altLang="ko-KR" sz="2400" b="1" dirty="0">
                <a:latin typeface="+mn-ea"/>
                <a:ea typeface="+mn-ea"/>
              </a:rPr>
              <a:t>20</a:t>
            </a:r>
            <a:r>
              <a:rPr lang="ko-KR" altLang="en-US" sz="2400" b="1" dirty="0">
                <a:latin typeface="+mn-ea"/>
                <a:ea typeface="+mn-ea"/>
              </a:rPr>
              <a:t>개 대상 인식률 </a:t>
            </a:r>
            <a:r>
              <a:rPr lang="en-US" altLang="ko-KR" sz="2400" b="1" dirty="0">
                <a:latin typeface="+mn-ea"/>
                <a:ea typeface="+mn-ea"/>
              </a:rPr>
              <a:t>95</a:t>
            </a:r>
            <a:r>
              <a:rPr lang="en-US" altLang="ko-KR" sz="2400" b="1" dirty="0" smtClean="0">
                <a:latin typeface="+mn-ea"/>
                <a:ea typeface="+mn-ea"/>
              </a:rPr>
              <a:t>%</a:t>
            </a:r>
          </a:p>
          <a:p>
            <a:pPr>
              <a:lnSpc>
                <a:spcPct val="90000"/>
              </a:lnSpc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 smtClean="0">
                <a:latin typeface="+mn-ea"/>
                <a:ea typeface="+mn-ea"/>
              </a:rPr>
              <a:t>알약 </a:t>
            </a:r>
            <a:r>
              <a:rPr lang="ko-KR" altLang="en-US" sz="2400" b="1" dirty="0">
                <a:latin typeface="+mn-ea"/>
                <a:ea typeface="+mn-ea"/>
              </a:rPr>
              <a:t>영상처리 속도 </a:t>
            </a:r>
            <a:r>
              <a:rPr lang="en-US" altLang="ko-KR" sz="2400" b="1" dirty="0">
                <a:latin typeface="+mn-ea"/>
                <a:ea typeface="+mn-ea"/>
              </a:rPr>
              <a:t>3Sec </a:t>
            </a:r>
            <a:r>
              <a:rPr lang="ko-KR" altLang="en-US" sz="2400" b="1" dirty="0" smtClean="0">
                <a:latin typeface="+mn-ea"/>
                <a:ea typeface="+mn-ea"/>
              </a:rPr>
              <a:t>이내</a:t>
            </a: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ko-KR" altLang="en-US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 smtClean="0">
                <a:latin typeface="+mn-ea"/>
                <a:ea typeface="+mn-ea"/>
              </a:rPr>
              <a:t>의약품관련 </a:t>
            </a:r>
            <a:r>
              <a:rPr lang="ko-KR" altLang="en-US" sz="2400" b="1" dirty="0">
                <a:latin typeface="+mn-ea"/>
                <a:ea typeface="+mn-ea"/>
              </a:rPr>
              <a:t>법규와 주의약품에 대한 </a:t>
            </a:r>
            <a:r>
              <a:rPr lang="en-US" altLang="ko-KR" sz="2400" b="1" dirty="0">
                <a:latin typeface="+mn-ea"/>
                <a:ea typeface="+mn-ea"/>
              </a:rPr>
              <a:t>UI</a:t>
            </a:r>
            <a:r>
              <a:rPr lang="ko-KR" altLang="en-US" sz="2400" b="1" dirty="0">
                <a:latin typeface="+mn-ea"/>
                <a:ea typeface="+mn-ea"/>
              </a:rPr>
              <a:t>가 </a:t>
            </a:r>
            <a:r>
              <a:rPr lang="ko-KR" altLang="en-US" sz="2400" b="1" dirty="0" smtClean="0">
                <a:latin typeface="+mn-ea"/>
                <a:ea typeface="+mn-ea"/>
              </a:rPr>
              <a:t>적절하게   </a:t>
            </a:r>
            <a:r>
              <a:rPr lang="ko-KR" altLang="en-US" sz="2400" b="1" dirty="0">
                <a:latin typeface="+mn-ea"/>
                <a:ea typeface="+mn-ea"/>
              </a:rPr>
              <a:t>내포되어 있는가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84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Master Story List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예상 기술적 문제점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필요한 핵심 부품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평가 받고 싶은 항목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750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856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408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961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303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+mj-ea"/>
                <a:ea typeface="+mj-ea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66713" y="440513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6713" y="48306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64803" y="1556707"/>
            <a:ext cx="7855272" cy="42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ko-KR" sz="2400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 err="1" smtClean="0">
                <a:solidFill>
                  <a:schemeClr val="tx2"/>
                </a:solidFill>
                <a:latin typeface="+mn-ea"/>
                <a:ea typeface="+mn-ea"/>
              </a:rPr>
              <a:t>알랴줌</a:t>
            </a:r>
            <a:endParaRPr lang="en-US" altLang="ko-KR" sz="2400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lvl="1"/>
            <a:endParaRPr lang="en-US" altLang="ko-KR" sz="1400" b="1" dirty="0" smtClean="0">
              <a:latin typeface="+mn-ea"/>
              <a:ea typeface="+mn-ea"/>
            </a:endParaRPr>
          </a:p>
          <a:p>
            <a:pPr lvl="1"/>
            <a:r>
              <a:rPr lang="ko-KR" altLang="en-US" sz="1400" b="1" dirty="0" smtClean="0">
                <a:latin typeface="+mn-ea"/>
                <a:ea typeface="+mn-ea"/>
              </a:rPr>
              <a:t>영상처리를 이용한 의약품 인식 </a:t>
            </a:r>
            <a:r>
              <a:rPr lang="en-US" altLang="ko-KR" sz="1400" b="1" dirty="0" smtClean="0">
                <a:latin typeface="+mn-ea"/>
                <a:ea typeface="+mn-ea"/>
              </a:rPr>
              <a:t>Android Application</a:t>
            </a:r>
            <a:endParaRPr lang="en-US" altLang="ko-KR" sz="1400" b="1" dirty="0">
              <a:latin typeface="+mn-ea"/>
              <a:ea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24496" y="3320241"/>
            <a:ext cx="3352915" cy="2876247"/>
            <a:chOff x="4176529" y="3149480"/>
            <a:chExt cx="3352915" cy="287624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440" y="3192071"/>
              <a:ext cx="3237004" cy="258960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176529" y="3149480"/>
              <a:ext cx="1996225" cy="2876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00" y="3225526"/>
            <a:ext cx="2673172" cy="25840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39" y="4249026"/>
            <a:ext cx="843751" cy="10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477" y="1444978"/>
            <a:ext cx="7855272" cy="3885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400" b="1" dirty="0" smtClean="0">
                <a:latin typeface="+mn-ea"/>
                <a:ea typeface="+mn-ea"/>
              </a:rPr>
              <a:t>낱알식별제도</a:t>
            </a:r>
          </a:p>
          <a:p>
            <a:pPr marL="457200" lvl="1" indent="0">
              <a:buNone/>
            </a:pPr>
            <a:r>
              <a:rPr lang="ko-KR" altLang="en-US" sz="1400" dirty="0" smtClean="0">
                <a:latin typeface="+mn-ea"/>
                <a:ea typeface="+mn-ea"/>
              </a:rPr>
              <a:t>  의약품 제조업자 또는 수입자가 그 제조</a:t>
            </a:r>
            <a:r>
              <a:rPr lang="en-US" altLang="ko-KR" sz="1400" dirty="0" smtClean="0">
                <a:latin typeface="+mn-ea"/>
                <a:ea typeface="+mn-ea"/>
              </a:rPr>
              <a:t>,</a:t>
            </a:r>
            <a:r>
              <a:rPr lang="ko-KR" altLang="en-US" sz="1400" dirty="0" smtClean="0">
                <a:latin typeface="+mn-ea"/>
                <a:ea typeface="+mn-ea"/>
              </a:rPr>
              <a:t> 수입하는 의약품에 대하여 </a:t>
            </a:r>
            <a:r>
              <a:rPr lang="ko-KR" altLang="en-US" sz="1400" b="1" dirty="0" smtClean="0">
                <a:latin typeface="+mn-ea"/>
                <a:ea typeface="+mn-ea"/>
              </a:rPr>
              <a:t>낱알의 모양 </a:t>
            </a:r>
            <a:r>
              <a:rPr lang="ko-KR" altLang="en-US" sz="1400" dirty="0" smtClean="0">
                <a:latin typeface="+mn-ea"/>
                <a:ea typeface="+mn-ea"/>
              </a:rPr>
              <a:t>또는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ko-KR" altLang="en-US" sz="1400" b="1" dirty="0" smtClean="0">
                <a:latin typeface="+mn-ea"/>
                <a:ea typeface="+mn-ea"/>
              </a:rPr>
              <a:t>도안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마크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모노그램 등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</a:t>
            </a:r>
            <a:r>
              <a:rPr lang="ko-KR" altLang="en-US" sz="1400" b="1" dirty="0" smtClean="0">
                <a:latin typeface="+mn-ea"/>
                <a:ea typeface="+mn-ea"/>
              </a:rPr>
              <a:t>인쇄</a:t>
            </a:r>
            <a:r>
              <a:rPr lang="ko-KR" altLang="en-US" sz="1400" dirty="0" smtClean="0">
                <a:latin typeface="+mn-ea"/>
                <a:ea typeface="+mn-ea"/>
              </a:rPr>
              <a:t> 또는 </a:t>
            </a:r>
            <a:r>
              <a:rPr lang="ko-KR" altLang="en-US" sz="1400" b="1" dirty="0" smtClean="0">
                <a:latin typeface="+mn-ea"/>
                <a:ea typeface="+mn-ea"/>
              </a:rPr>
              <a:t>각인</a:t>
            </a:r>
            <a:r>
              <a:rPr lang="ko-KR" altLang="en-US" sz="1400" dirty="0" smtClean="0">
                <a:latin typeface="+mn-ea"/>
                <a:ea typeface="+mn-ea"/>
              </a:rPr>
              <a:t>하거나 이들을 </a:t>
            </a:r>
            <a:r>
              <a:rPr lang="ko-KR" altLang="en-US" sz="1400" b="1" dirty="0" smtClean="0">
                <a:latin typeface="+mn-ea"/>
                <a:ea typeface="+mn-ea"/>
              </a:rPr>
              <a:t>조합</a:t>
            </a:r>
            <a:r>
              <a:rPr lang="ko-KR" altLang="en-US" sz="1400" dirty="0" smtClean="0">
                <a:latin typeface="+mn-ea"/>
                <a:ea typeface="+mn-ea"/>
              </a:rPr>
              <a:t>하는 방법을 이용하여 </a:t>
            </a:r>
            <a:r>
              <a:rPr lang="ko-KR" altLang="en-US" sz="1400" b="1" dirty="0" smtClean="0">
                <a:latin typeface="+mn-ea"/>
                <a:ea typeface="+mn-ea"/>
              </a:rPr>
              <a:t>다른 의약품과 구별</a:t>
            </a:r>
            <a:r>
              <a:rPr lang="ko-KR" altLang="en-US" sz="1400" dirty="0" smtClean="0">
                <a:latin typeface="+mn-ea"/>
                <a:ea typeface="+mn-ea"/>
              </a:rPr>
              <a:t>될 수 있도록 제조 또는 수입하는 것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r="5696"/>
          <a:stretch/>
        </p:blipFill>
        <p:spPr>
          <a:xfrm>
            <a:off x="615831" y="2573866"/>
            <a:ext cx="7856569" cy="3081867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363656" y="5712178"/>
            <a:ext cx="1227190" cy="34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ko-KR" altLang="en-US" sz="1000" dirty="0" smtClean="0">
                <a:latin typeface="+mn-ea"/>
                <a:ea typeface="+mn-ea"/>
              </a:rPr>
              <a:t>출처 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ko-KR" altLang="en-US" sz="1000" dirty="0" smtClean="0">
                <a:latin typeface="+mn-ea"/>
                <a:ea typeface="+mn-ea"/>
              </a:rPr>
              <a:t>약학정보원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48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64803" y="1556707"/>
            <a:ext cx="7855272" cy="42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400" b="1" dirty="0" smtClean="0">
                <a:latin typeface="+mn-ea"/>
                <a:ea typeface="+mn-ea"/>
              </a:rPr>
              <a:t>약학정보원 의약품 검색기능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46" y="2009422"/>
            <a:ext cx="5657713" cy="4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0488" y="1570504"/>
            <a:ext cx="7723188" cy="4977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600" b="1" dirty="0" err="1" smtClean="0">
                <a:latin typeface="+mn-ea"/>
                <a:ea typeface="+mn-ea"/>
              </a:rPr>
              <a:t>DrugInfo</a:t>
            </a:r>
            <a:endParaRPr lang="en-US" altLang="ko-KR" sz="2600" b="1" dirty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국내 의약품 사진과 복약 안내문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r>
              <a:rPr lang="ko-KR" altLang="en-US" sz="1600" dirty="0" smtClean="0">
                <a:latin typeface="+mn-ea"/>
                <a:ea typeface="+mn-ea"/>
              </a:rPr>
              <a:t> 코드 성분정보 등의 의약정보를 제공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검색기능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사용자 입력을 통한 검색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설치 수 </a:t>
            </a:r>
            <a:r>
              <a:rPr lang="en-US" altLang="ko-KR" sz="1600" dirty="0" smtClean="0">
                <a:latin typeface="+mn-ea"/>
                <a:ea typeface="+mn-ea"/>
              </a:rPr>
              <a:t>: 100,000 ~ 500,000</a:t>
            </a:r>
            <a:endParaRPr lang="en-US" altLang="ko-KR" sz="1600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 smtClean="0">
                <a:latin typeface="+mn-ea"/>
                <a:ea typeface="+mn-ea"/>
              </a:rPr>
              <a:t>http</a:t>
            </a:r>
            <a:r>
              <a:rPr lang="en-US" altLang="ko-KR" sz="1400" b="1" dirty="0">
                <a:latin typeface="+mn-ea"/>
                <a:ea typeface="+mn-ea"/>
              </a:rPr>
              <a:t>://www.druginfo.co.kr/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5" y="2944336"/>
            <a:ext cx="1615813" cy="2718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53" y="2944336"/>
            <a:ext cx="1623532" cy="2718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09" y="2944335"/>
            <a:ext cx="1620951" cy="27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91938" y="1570505"/>
            <a:ext cx="7723188" cy="4977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600" b="1" dirty="0">
                <a:latin typeface="+mn-ea"/>
              </a:rPr>
              <a:t>KIMS </a:t>
            </a:r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복약지도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의약품검색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식별검색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상호작용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질병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성분 검색 등 </a:t>
            </a:r>
            <a:r>
              <a:rPr lang="ko-KR" altLang="en-US" sz="1600" dirty="0" smtClean="0">
                <a:latin typeface="+mn-ea"/>
                <a:ea typeface="+mn-ea"/>
              </a:rPr>
              <a:t>검색을 통해 </a:t>
            </a:r>
            <a:r>
              <a:rPr lang="ko-KR" altLang="en-US" sz="1600" dirty="0">
                <a:latin typeface="+mn-ea"/>
                <a:ea typeface="+mn-ea"/>
              </a:rPr>
              <a:t>얻는 의약정보 애플리케이션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검색기능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사용자 입력을 통한 검색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설치 수 </a:t>
            </a:r>
            <a:r>
              <a:rPr lang="en-US" altLang="ko-KR" sz="1600" dirty="0" smtClean="0">
                <a:latin typeface="+mn-ea"/>
                <a:ea typeface="+mn-ea"/>
              </a:rPr>
              <a:t>: 100,000 ~ 500,000</a:t>
            </a:r>
            <a:endParaRPr lang="en-US" altLang="ko-KR" sz="1600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 smtClean="0">
                <a:latin typeface="+mn-ea"/>
                <a:ea typeface="+mn-ea"/>
              </a:rPr>
              <a:t>http</a:t>
            </a:r>
            <a:r>
              <a:rPr lang="en-US" altLang="ko-KR" sz="1400" b="1" dirty="0">
                <a:latin typeface="+mn-ea"/>
                <a:ea typeface="+mn-ea"/>
              </a:rPr>
              <a:t>://www.druginfo.co.kr/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29" y="3166879"/>
            <a:ext cx="1815555" cy="2755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52" y="3166879"/>
            <a:ext cx="1815702" cy="2755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29" y="3166879"/>
            <a:ext cx="1774875" cy="27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91938" y="1491482"/>
            <a:ext cx="7723188" cy="5191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600" b="1" dirty="0" smtClean="0">
                <a:latin typeface="+mn-ea"/>
              </a:rPr>
              <a:t>NAVER</a:t>
            </a:r>
            <a:r>
              <a:rPr lang="en-US" altLang="ko-KR" sz="2600" b="1" dirty="0" smtClean="0">
                <a:latin typeface="+mn-ea"/>
                <a:ea typeface="+mn-ea"/>
              </a:rPr>
              <a:t> </a:t>
            </a:r>
            <a:r>
              <a:rPr lang="ko-KR" altLang="en-US" sz="2600" b="1" dirty="0" smtClean="0">
                <a:latin typeface="+mn-ea"/>
                <a:ea typeface="+mn-ea"/>
              </a:rPr>
              <a:t>의약품 검색</a:t>
            </a:r>
            <a:r>
              <a:rPr lang="en-US" altLang="ko-KR" sz="2600" b="1" dirty="0" smtClean="0">
                <a:latin typeface="+mn-ea"/>
              </a:rPr>
              <a:t> </a:t>
            </a:r>
            <a:endParaRPr lang="en-US" altLang="ko-KR" sz="2600" b="1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err="1" smtClean="0">
                <a:latin typeface="+mn-ea"/>
                <a:ea typeface="+mn-ea"/>
              </a:rPr>
              <a:t>네이버</a:t>
            </a:r>
            <a:r>
              <a:rPr lang="ko-KR" altLang="en-US" sz="1600" dirty="0" smtClean="0">
                <a:latin typeface="+mn-ea"/>
                <a:ea typeface="+mn-ea"/>
              </a:rPr>
              <a:t> 제공 웹 서비스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검색기능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사용자 입력을 통한 검색</a:t>
            </a:r>
            <a:endParaRPr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latin typeface="+mn-ea"/>
                <a:ea typeface="+mn-ea"/>
              </a:rPr>
              <a:t>http://health.naver.com/drug/pillIdentifier.nhn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04"/>
          <a:stretch/>
        </p:blipFill>
        <p:spPr>
          <a:xfrm>
            <a:off x="775269" y="2417909"/>
            <a:ext cx="7652802" cy="36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Master Story List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2210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63352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Master Story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List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36918"/>
              </p:ext>
            </p:extLst>
          </p:nvPr>
        </p:nvGraphicFramePr>
        <p:xfrm>
          <a:off x="204042" y="1214454"/>
          <a:ext cx="8566761" cy="500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665"/>
                <a:gridCol w="1057984"/>
                <a:gridCol w="5221905"/>
                <a:gridCol w="1138207"/>
              </a:tblGrid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우선순위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추정치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내용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Iteration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영상처리를 이용하여 색상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모양을 기반으로 알약 분석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2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사진촬영 시 촬영 가이드라인과 알림문구 제시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파악하고자 하는 알약을 앱을 통해 카메라로 촬영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4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촬영한 사진 중 계산되지 않는 나머지 기준은 자유롭게 입력 가능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5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5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알약을 색깔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제형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모양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그림 등 기준에 따라 자유롭게 검색 가능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6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10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영상처리를 이용항여 문자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제형을 기반으로 알약 분석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2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7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5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주의복용 필요한 약품의 경우 경고 표시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2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판단한 약의 리스트를 보여주고 사용자가 선택하여 약의 명세를 봄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2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9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상세정보를 통해 해당 약품의 제품명</a:t>
                      </a:r>
                      <a:r>
                        <a:rPr lang="en-US" altLang="ko-KR" sz="1300" b="1" dirty="0" smtClean="0"/>
                        <a:t>,</a:t>
                      </a:r>
                      <a:r>
                        <a:rPr lang="ko-KR" altLang="en-US" sz="1300" b="1" dirty="0" smtClean="0"/>
                        <a:t>약의 적용법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성분 등을 알려줌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10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6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처음 실행 시 경고문</a:t>
                      </a:r>
                      <a:r>
                        <a:rPr lang="en-US" altLang="ko-KR" sz="1300" b="1" dirty="0" smtClean="0"/>
                        <a:t>(</a:t>
                      </a:r>
                      <a:r>
                        <a:rPr lang="ko-KR" altLang="en-US" sz="1300" b="1" dirty="0" smtClean="0"/>
                        <a:t>공지</a:t>
                      </a:r>
                      <a:r>
                        <a:rPr lang="en-US" altLang="ko-KR" sz="1300" b="1" dirty="0" smtClean="0"/>
                        <a:t>)</a:t>
                      </a:r>
                      <a:r>
                        <a:rPr lang="ko-KR" altLang="en-US" sz="1300" b="1" dirty="0" smtClean="0"/>
                        <a:t>를 띄움</a:t>
                      </a:r>
                      <a:r>
                        <a:rPr lang="en-US" altLang="ko-KR" sz="1300" b="1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11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4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최근 검색목록을 확인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12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4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약을 등록하고</a:t>
                      </a:r>
                      <a:r>
                        <a:rPr lang="en-US" altLang="ko-KR" sz="1300" b="1" dirty="0" smtClean="0"/>
                        <a:t>(history),</a:t>
                      </a:r>
                      <a:r>
                        <a:rPr lang="en-US" altLang="ko-KR" sz="1300" b="1" baseline="0" dirty="0" smtClean="0"/>
                        <a:t> </a:t>
                      </a:r>
                      <a:r>
                        <a:rPr lang="ko-KR" altLang="en-US" sz="1300" b="1" baseline="0" dirty="0" smtClean="0"/>
                        <a:t>검색할 수 있는 기능을 알려줌</a:t>
                      </a:r>
                      <a:r>
                        <a:rPr lang="en-US" altLang="ko-KR" sz="1300" b="1" baseline="0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3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13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1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로그인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3</a:t>
                      </a:r>
                      <a:endParaRPr lang="ko-KR" altLang="en-US" sz="1300" b="1" dirty="0"/>
                    </a:p>
                  </a:txBody>
                  <a:tcPr anchor="ctr"/>
                </a:tc>
              </a:tr>
              <a:tr h="265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합계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55</a:t>
                      </a:r>
                      <a:endParaRPr lang="ko-KR" sz="13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팀 예상 속도</a:t>
                      </a:r>
                      <a:r>
                        <a:rPr lang="en-US" sz="13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3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추정치 합산</a:t>
                      </a:r>
                      <a:r>
                        <a:rPr lang="en-US" sz="13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/ </a:t>
                      </a:r>
                      <a:r>
                        <a:rPr lang="ko-KR" sz="1300" b="1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이터레이션</a:t>
                      </a:r>
                      <a:r>
                        <a:rPr lang="ko-KR" sz="13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</a:t>
                      </a:r>
                      <a:r>
                        <a:rPr lang="en-US" sz="13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3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55 </a:t>
                      </a:r>
                      <a:r>
                        <a:rPr lang="en-US" sz="1300" b="1" kern="100" baseline="300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pt.</a:t>
                      </a:r>
                      <a:r>
                        <a:rPr lang="en-US" sz="13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3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/3 </a:t>
                      </a:r>
                      <a:r>
                        <a:rPr lang="en-US" sz="1300" b="1" kern="100" baseline="-250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it</a:t>
                      </a:r>
                      <a:r>
                        <a:rPr lang="en-US" sz="1300" b="1" kern="100" baseline="-250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endParaRPr lang="ko-KR" sz="13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cap="flat">
          <a:round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610</Words>
  <Application>Microsoft Office PowerPoint</Application>
  <PresentationFormat>화면 슬라이드 쇼(4:3)</PresentationFormat>
  <Paragraphs>246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Times New Roman</vt:lpstr>
      <vt:lpstr>맑은 고딕</vt:lpstr>
      <vt:lpstr>Wingdings</vt:lpstr>
      <vt:lpstr>나눔고딕</vt:lpstr>
      <vt:lpstr>Office 테마</vt:lpstr>
      <vt:lpstr> 영상처리를 이용한 의약품 인식_알랴줌</vt:lpstr>
      <vt:lpstr>목차</vt:lpstr>
      <vt:lpstr>아이디어 제안</vt:lpstr>
      <vt:lpstr>아이디어 제안</vt:lpstr>
      <vt:lpstr>아이디어 제안</vt:lpstr>
      <vt:lpstr>유사 프로젝트 1</vt:lpstr>
      <vt:lpstr>유사 프로젝트 2</vt:lpstr>
      <vt:lpstr>유사 프로젝트 3</vt:lpstr>
      <vt:lpstr>Master Story List</vt:lpstr>
      <vt:lpstr>시스템 구성도</vt:lpstr>
      <vt:lpstr>예상 기술적 문제점 1</vt:lpstr>
      <vt:lpstr>예상 기술적 문제점 2</vt:lpstr>
      <vt:lpstr>필요한 핵심 부품</vt:lpstr>
      <vt:lpstr>평가 받고 싶은 항목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ssm</cp:lastModifiedBy>
  <cp:revision>59</cp:revision>
  <cp:lastPrinted>2011-08-28T13:13:29Z</cp:lastPrinted>
  <dcterms:created xsi:type="dcterms:W3CDTF">2011-08-24T01:05:33Z</dcterms:created>
  <dcterms:modified xsi:type="dcterms:W3CDTF">2015-01-27T04:37:01Z</dcterms:modified>
</cp:coreProperties>
</file>